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7" r:id="rId1"/>
  </p:sldMasterIdLst>
  <p:notesMasterIdLst>
    <p:notesMasterId r:id="rId8"/>
  </p:notesMasterIdLst>
  <p:handoutMasterIdLst>
    <p:handoutMasterId r:id="rId9"/>
  </p:handoutMasterIdLst>
  <p:sldIdLst>
    <p:sldId id="277" r:id="rId2"/>
    <p:sldId id="288" r:id="rId3"/>
    <p:sldId id="289" r:id="rId4"/>
    <p:sldId id="292" r:id="rId5"/>
    <p:sldId id="290" r:id="rId6"/>
    <p:sldId id="291" r:id="rId7"/>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007A"/>
    <a:srgbClr val="319E71"/>
    <a:srgbClr val="47BB9C"/>
    <a:srgbClr val="F7A823"/>
    <a:srgbClr val="F9A45E"/>
    <a:srgbClr val="4A5475"/>
    <a:srgbClr val="4E421A"/>
    <a:srgbClr val="7FC8BD"/>
    <a:srgbClr val="00B5AD"/>
    <a:srgbClr val="D5E1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781" autoAdjust="0"/>
    <p:restoredTop sz="94660"/>
  </p:normalViewPr>
  <p:slideViewPr>
    <p:cSldViewPr snapToGrid="0">
      <p:cViewPr varScale="1">
        <p:scale>
          <a:sx n="80" d="100"/>
          <a:sy n="80" d="100"/>
        </p:scale>
        <p:origin x="681" y="267"/>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109" d="100"/>
          <a:sy n="109" d="100"/>
        </p:scale>
        <p:origin x="4384"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8014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759B384-2D09-4377-8C47-D07874366105}" type="datetimeFigureOut">
              <a:rPr lang="fr-FR"/>
              <a:pPr>
                <a:defRPr/>
              </a:pPr>
              <a:t>09/01/2026</a:t>
            </a:fld>
            <a:endParaRPr lang="fr-FR" dirty="0"/>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2AB0CAC-2CE0-4C2A-9D60-C9E670C69BD4}" type="slidenum">
              <a:rPr lang="fr-FR"/>
              <a:pPr>
                <a:defRPr/>
              </a:pPr>
              <a:t>‹N°›</a:t>
            </a:fld>
            <a:endParaRPr lang="fr-FR" dirty="0"/>
          </a:p>
        </p:txBody>
      </p:sp>
    </p:spTree>
    <p:extLst>
      <p:ext uri="{BB962C8B-B14F-4D97-AF65-F5344CB8AC3E}">
        <p14:creationId xmlns:p14="http://schemas.microsoft.com/office/powerpoint/2010/main" val="27881683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re chapitre">
    <p:spTree>
      <p:nvGrpSpPr>
        <p:cNvPr id="1" name=""/>
        <p:cNvGrpSpPr/>
        <p:nvPr/>
      </p:nvGrpSpPr>
      <p:grpSpPr>
        <a:xfrm>
          <a:off x="0" y="0"/>
          <a:ext cx="0" cy="0"/>
          <a:chOff x="0" y="0"/>
          <a:chExt cx="0" cy="0"/>
        </a:xfrm>
      </p:grpSpPr>
      <p:sp>
        <p:nvSpPr>
          <p:cNvPr id="9" name="Rectangle 8"/>
          <p:cNvSpPr/>
          <p:nvPr userDrawn="1"/>
        </p:nvSpPr>
        <p:spPr>
          <a:xfrm>
            <a:off x="-1" y="0"/>
            <a:ext cx="9144000" cy="6858000"/>
          </a:xfrm>
          <a:prstGeom prst="rect">
            <a:avLst/>
          </a:prstGeom>
          <a:solidFill>
            <a:srgbClr val="F7A8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le 1"/>
          <p:cNvSpPr>
            <a:spLocks noGrp="1"/>
          </p:cNvSpPr>
          <p:nvPr>
            <p:ph type="title"/>
          </p:nvPr>
        </p:nvSpPr>
        <p:spPr>
          <a:xfrm>
            <a:off x="-2" y="3136137"/>
            <a:ext cx="9144001" cy="899280"/>
          </a:xfrm>
          <a:prstGeom prst="rect">
            <a:avLst/>
          </a:prstGeom>
        </p:spPr>
        <p:txBody>
          <a:bodyPr>
            <a:normAutofit/>
          </a:bodyPr>
          <a:lstStyle>
            <a:lvl1pPr algn="ctr">
              <a:defRPr sz="3600" b="1" cap="all" baseline="0">
                <a:solidFill>
                  <a:srgbClr val="E2007A"/>
                </a:solidFill>
                <a:latin typeface="Century Gothic" panose="020B0502020202020204" pitchFamily="34" charset="0"/>
              </a:defRPr>
            </a:lvl1pPr>
          </a:lstStyle>
          <a:p>
            <a:r>
              <a:rPr lang="fr-FR" dirty="0"/>
              <a:t>Modifiez le style du titre</a:t>
            </a:r>
            <a:endParaRPr lang="en-US" dirty="0"/>
          </a:p>
        </p:txBody>
      </p:sp>
      <p:pic>
        <p:nvPicPr>
          <p:cNvPr id="3" name="Imag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676" y="5734050"/>
            <a:ext cx="990600" cy="9906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Page courante">
    <p:spTree>
      <p:nvGrpSpPr>
        <p:cNvPr id="1" name=""/>
        <p:cNvGrpSpPr/>
        <p:nvPr/>
      </p:nvGrpSpPr>
      <p:grpSpPr>
        <a:xfrm>
          <a:off x="0" y="0"/>
          <a:ext cx="0" cy="0"/>
          <a:chOff x="0" y="0"/>
          <a:chExt cx="0" cy="0"/>
        </a:xfrm>
      </p:grpSpPr>
      <p:sp>
        <p:nvSpPr>
          <p:cNvPr id="2" name="Titre 1"/>
          <p:cNvSpPr>
            <a:spLocks noGrp="1"/>
          </p:cNvSpPr>
          <p:nvPr>
            <p:ph type="title"/>
          </p:nvPr>
        </p:nvSpPr>
        <p:spPr>
          <a:xfrm>
            <a:off x="1684547" y="365125"/>
            <a:ext cx="6985262" cy="681251"/>
          </a:xfrm>
          <a:prstGeom prst="rect">
            <a:avLst/>
          </a:prstGeom>
        </p:spPr>
        <p:txBody>
          <a:bodyPr>
            <a:normAutofit/>
          </a:bodyPr>
          <a:lstStyle>
            <a:lvl1pPr algn="l" defTabSz="914400" rtl="0" eaLnBrk="1" latinLnBrk="0" hangingPunct="1">
              <a:lnSpc>
                <a:spcPct val="90000"/>
              </a:lnSpc>
              <a:spcBef>
                <a:spcPct val="0"/>
              </a:spcBef>
              <a:buNone/>
              <a:defRPr lang="fr-FR" sz="2400" b="1" kern="1200" cap="all" baseline="0" dirty="0">
                <a:solidFill>
                  <a:schemeClr val="tx1"/>
                </a:solidFill>
                <a:latin typeface="Century Gothic" panose="020B0502020202020204" pitchFamily="34" charset="0"/>
                <a:ea typeface="+mj-ea"/>
                <a:cs typeface="+mj-cs"/>
              </a:defRPr>
            </a:lvl1pPr>
          </a:lstStyle>
          <a:p>
            <a:r>
              <a:rPr lang="fr-FR" dirty="0"/>
              <a:t>Modifiez le style du titre</a:t>
            </a:r>
          </a:p>
        </p:txBody>
      </p:sp>
      <p:sp>
        <p:nvSpPr>
          <p:cNvPr id="3" name="Espace réservé du contenu 2"/>
          <p:cNvSpPr>
            <a:spLocks noGrp="1"/>
          </p:cNvSpPr>
          <p:nvPr>
            <p:ph idx="1"/>
          </p:nvPr>
        </p:nvSpPr>
        <p:spPr>
          <a:xfrm>
            <a:off x="1684547" y="1225486"/>
            <a:ext cx="6985262" cy="4403790"/>
          </a:xfrm>
          <a:prstGeom prst="rect">
            <a:avLst/>
          </a:prstGeom>
        </p:spPr>
        <p:txBody>
          <a:bodyPr/>
          <a:lstStyle>
            <a:lvl1pPr marL="228600" indent="-228600">
              <a:buClr>
                <a:srgbClr val="E2007A"/>
              </a:buClr>
              <a:buFont typeface="Wingdings" panose="05000000000000000000" pitchFamily="2" charset="2"/>
              <a:buChar char=""/>
              <a:defRPr sz="1800">
                <a:latin typeface="Century Gothic" charset="0"/>
                <a:ea typeface="Century Gothic" charset="0"/>
                <a:cs typeface="Century Gothic" charset="0"/>
              </a:defRPr>
            </a:lvl1pPr>
            <a:lvl2pPr marL="742950" indent="-285750">
              <a:buSzPct val="80000"/>
              <a:buFont typeface="Calibri" panose="020F0502020204030204" pitchFamily="34" charset="0"/>
              <a:buChar char="•"/>
              <a:defRPr sz="1600">
                <a:latin typeface="Century Gothic" charset="0"/>
                <a:ea typeface="Century Gothic" charset="0"/>
                <a:cs typeface="Century Gothic" charset="0"/>
              </a:defRPr>
            </a:lvl2pPr>
          </a:lstStyle>
          <a:p>
            <a:pPr lvl="0"/>
            <a:r>
              <a:rPr lang="fr-FR" dirty="0"/>
              <a:t>Modifiez les styles du texte du masque</a:t>
            </a:r>
          </a:p>
          <a:p>
            <a:pPr lvl="1"/>
            <a:r>
              <a:rPr lang="fr-FR" dirty="0"/>
              <a:t>Deuxième niveau</a:t>
            </a:r>
          </a:p>
        </p:txBody>
      </p:sp>
      <p:cxnSp>
        <p:nvCxnSpPr>
          <p:cNvPr id="5" name="Connecteur droit 10"/>
          <p:cNvCxnSpPr/>
          <p:nvPr userDrawn="1"/>
        </p:nvCxnSpPr>
        <p:spPr>
          <a:xfrm>
            <a:off x="368086" y="696913"/>
            <a:ext cx="1065298" cy="0"/>
          </a:xfrm>
          <a:prstGeom prst="line">
            <a:avLst/>
          </a:prstGeom>
          <a:ln w="127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95588" y="6031962"/>
            <a:ext cx="692688" cy="692688"/>
          </a:xfrm>
          <a:prstGeom prst="rect">
            <a:avLst/>
          </a:prstGeom>
        </p:spPr>
      </p:pic>
      <p:sp>
        <p:nvSpPr>
          <p:cNvPr id="4" name="Rectangle 3">
            <a:extLst>
              <a:ext uri="{FF2B5EF4-FFF2-40B4-BE49-F238E27FC236}">
                <a16:creationId xmlns:a16="http://schemas.microsoft.com/office/drawing/2014/main" id="{C74D63A8-2A81-43F3-9A99-06A0416340C6}"/>
              </a:ext>
            </a:extLst>
          </p:cNvPr>
          <p:cNvSpPr/>
          <p:nvPr userDrawn="1"/>
        </p:nvSpPr>
        <p:spPr>
          <a:xfrm>
            <a:off x="8380429" y="365125"/>
            <a:ext cx="763571" cy="331788"/>
          </a:xfrm>
          <a:prstGeom prst="rect">
            <a:avLst/>
          </a:prstGeom>
          <a:solidFill>
            <a:srgbClr val="E200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3B6D8119-15AC-427C-AAF3-16A518A7F0F9}" type="slidenum">
              <a:rPr lang="fr-FR" smtClean="0"/>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Modifiez le style du titre</a:t>
            </a:r>
          </a:p>
        </p:txBody>
      </p:sp>
      <p:sp>
        <p:nvSpPr>
          <p:cNvPr id="1027" name="Espace réservé du texte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C0199AB-8105-4CEA-AA84-509C3CFECC0D}" type="datetime1">
              <a:rPr lang="fr-FR" smtClean="0"/>
              <a:t>09/01/2026</a:t>
            </a:fld>
            <a:endParaRPr lang="fr-FR" dirty="0"/>
          </a:p>
        </p:txBody>
      </p:sp>
      <p:sp>
        <p:nvSpPr>
          <p:cNvPr id="5" name="Espace réservé du pied de page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dirty="0"/>
          </a:p>
        </p:txBody>
      </p:sp>
      <p:sp>
        <p:nvSpPr>
          <p:cNvPr id="6" name="Espace réservé du numéro de diapositive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4DD490B-51DA-4A2A-BC51-67E744B7AEB3}"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Century Gothic" charset="0"/>
          <a:ea typeface="Century Gothic" charset="0"/>
          <a:cs typeface="Century Gothic" charset="0"/>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Century Gothic" charset="0"/>
          <a:ea typeface="Century Gothic" charset="0"/>
          <a:cs typeface="Century Gothic" charset="0"/>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Century Gothic" charset="0"/>
          <a:ea typeface="Century Gothic" charset="0"/>
          <a:cs typeface="Century Gothic" charset="0"/>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Century Gothic" charset="0"/>
          <a:ea typeface="Century Gothic" charset="0"/>
          <a:cs typeface="Century Gothic" charset="0"/>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ce réservé du contenu 2"/>
          <p:cNvSpPr>
            <a:spLocks noGrp="1"/>
          </p:cNvSpPr>
          <p:nvPr>
            <p:ph idx="1"/>
          </p:nvPr>
        </p:nvSpPr>
        <p:spPr>
          <a:xfrm>
            <a:off x="310652" y="694944"/>
            <a:ext cx="8537575" cy="5119706"/>
          </a:xfrm>
          <a:noFill/>
          <a:ln w="9525">
            <a:noFill/>
            <a:miter lim="800000"/>
            <a:headEnd/>
            <a:tailEnd/>
          </a:ln>
        </p:spPr>
        <p:txBody>
          <a:bodyPr vert="horz" wrap="square" lIns="91440" tIns="45720" rIns="91440" bIns="45720" numCol="1" anchor="t" anchorCtr="0" compatLnSpc="1">
            <a:prstTxWarp prst="textNoShape">
              <a:avLst/>
            </a:prstTxWarp>
          </a:bodyPr>
          <a:lstStyle/>
          <a:p>
            <a:pPr algn="just"/>
            <a:endParaRPr lang="fr-FR" altLang="fr-FR" sz="1600" b="1" dirty="0">
              <a:solidFill>
                <a:srgbClr val="E2007A"/>
              </a:solidFill>
            </a:endParaRPr>
          </a:p>
          <a:p>
            <a:pPr marL="0" indent="0" algn="just">
              <a:buNone/>
            </a:pPr>
            <a:endParaRPr lang="fr-FR" altLang="fr-FR" sz="1600" b="1" dirty="0">
              <a:solidFill>
                <a:srgbClr val="E2007A"/>
              </a:solidFill>
            </a:endParaRPr>
          </a:p>
        </p:txBody>
      </p:sp>
      <p:sp>
        <p:nvSpPr>
          <p:cNvPr id="2" name="ZoneTexte 1"/>
          <p:cNvSpPr txBox="1"/>
          <p:nvPr/>
        </p:nvSpPr>
        <p:spPr>
          <a:xfrm>
            <a:off x="1947672" y="2798064"/>
            <a:ext cx="6163056" cy="461665"/>
          </a:xfrm>
          <a:prstGeom prst="rect">
            <a:avLst/>
          </a:prstGeom>
          <a:noFill/>
        </p:spPr>
        <p:txBody>
          <a:bodyPr wrap="square" rtlCol="0">
            <a:spAutoFit/>
          </a:bodyPr>
          <a:lstStyle/>
          <a:p>
            <a:pPr algn="ctr"/>
            <a:r>
              <a:rPr lang="fr-FR" sz="2400" b="1" dirty="0"/>
              <a:t>Cartographie des parties prenantes</a:t>
            </a:r>
          </a:p>
        </p:txBody>
      </p:sp>
    </p:spTree>
    <p:extLst>
      <p:ext uri="{BB962C8B-B14F-4D97-AF65-F5344CB8AC3E}">
        <p14:creationId xmlns:p14="http://schemas.microsoft.com/office/powerpoint/2010/main" val="4087849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9B510C78-161E-4D86-96A2-327D55AC4A73}"/>
              </a:ext>
            </a:extLst>
          </p:cNvPr>
          <p:cNvSpPr/>
          <p:nvPr/>
        </p:nvSpPr>
        <p:spPr>
          <a:xfrm>
            <a:off x="945447" y="2449901"/>
            <a:ext cx="1727307" cy="938499"/>
          </a:xfrm>
          <a:prstGeom prst="round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0" name="Rectangle : coins arrondis 29">
            <a:extLst>
              <a:ext uri="{FF2B5EF4-FFF2-40B4-BE49-F238E27FC236}">
                <a16:creationId xmlns:a16="http://schemas.microsoft.com/office/drawing/2014/main" id="{8546B5F5-E34C-447D-98EE-9FE37F0BD75E}"/>
              </a:ext>
            </a:extLst>
          </p:cNvPr>
          <p:cNvSpPr/>
          <p:nvPr/>
        </p:nvSpPr>
        <p:spPr>
          <a:xfrm>
            <a:off x="831051" y="4515597"/>
            <a:ext cx="7766022" cy="96770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Rectangle : coins arrondis 7">
            <a:extLst>
              <a:ext uri="{FF2B5EF4-FFF2-40B4-BE49-F238E27FC236}">
                <a16:creationId xmlns:a16="http://schemas.microsoft.com/office/drawing/2014/main" id="{B08011F2-ABD2-493F-9709-9473C6B52767}"/>
              </a:ext>
            </a:extLst>
          </p:cNvPr>
          <p:cNvSpPr/>
          <p:nvPr/>
        </p:nvSpPr>
        <p:spPr>
          <a:xfrm>
            <a:off x="800998" y="908828"/>
            <a:ext cx="7766022" cy="1393399"/>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ZoneTexte 1">
            <a:extLst>
              <a:ext uri="{FF2B5EF4-FFF2-40B4-BE49-F238E27FC236}">
                <a16:creationId xmlns:a16="http://schemas.microsoft.com/office/drawing/2014/main" id="{D1F02382-EBD3-4737-8BD2-BAA12B1A3F37}"/>
              </a:ext>
            </a:extLst>
          </p:cNvPr>
          <p:cNvSpPr txBox="1"/>
          <p:nvPr/>
        </p:nvSpPr>
        <p:spPr>
          <a:xfrm>
            <a:off x="1230855" y="1020791"/>
            <a:ext cx="3477952" cy="1384995"/>
          </a:xfrm>
          <a:prstGeom prst="rect">
            <a:avLst/>
          </a:prstGeom>
          <a:noFill/>
        </p:spPr>
        <p:txBody>
          <a:bodyPr wrap="square" rtlCol="0">
            <a:spAutoFit/>
          </a:bodyPr>
          <a:lstStyle/>
          <a:p>
            <a:r>
              <a:rPr lang="fr-FR" sz="1200" b="1" dirty="0">
                <a:solidFill>
                  <a:srgbClr val="E2007A"/>
                </a:solidFill>
              </a:rPr>
              <a:t>Structures internes : </a:t>
            </a:r>
          </a:p>
          <a:p>
            <a:r>
              <a:rPr lang="fr-FR" sz="1200" dirty="0"/>
              <a:t>. 70 000 bénévoles dans toute la France métropolitaine *</a:t>
            </a:r>
          </a:p>
          <a:p>
            <a:r>
              <a:rPr lang="fr-FR" sz="1200" dirty="0"/>
              <a:t>. 23 000 bénévoles occasionnels</a:t>
            </a:r>
          </a:p>
          <a:p>
            <a:r>
              <a:rPr lang="fr-FR" sz="1200" dirty="0"/>
              <a:t>. 500 salariés </a:t>
            </a:r>
          </a:p>
          <a:p>
            <a:r>
              <a:rPr lang="fr-FR" sz="1200" b="1" dirty="0"/>
              <a:t>. </a:t>
            </a:r>
            <a:r>
              <a:rPr lang="fr-FR" sz="1200" dirty="0"/>
              <a:t>700 contrats aidés</a:t>
            </a:r>
          </a:p>
          <a:p>
            <a:r>
              <a:rPr lang="fr-FR" sz="1200" dirty="0"/>
              <a:t>. Quelques mécénats de compétences</a:t>
            </a:r>
          </a:p>
        </p:txBody>
      </p:sp>
      <p:sp>
        <p:nvSpPr>
          <p:cNvPr id="7" name="ZoneTexte 6">
            <a:extLst>
              <a:ext uri="{FF2B5EF4-FFF2-40B4-BE49-F238E27FC236}">
                <a16:creationId xmlns:a16="http://schemas.microsoft.com/office/drawing/2014/main" id="{52F1B142-E9D2-4374-BA78-B8C5CB6A5749}"/>
              </a:ext>
            </a:extLst>
          </p:cNvPr>
          <p:cNvSpPr txBox="1"/>
          <p:nvPr/>
        </p:nvSpPr>
        <p:spPr>
          <a:xfrm>
            <a:off x="5538113" y="944937"/>
            <a:ext cx="2912913" cy="1200329"/>
          </a:xfrm>
          <a:prstGeom prst="rect">
            <a:avLst/>
          </a:prstGeom>
          <a:noFill/>
        </p:spPr>
        <p:txBody>
          <a:bodyPr wrap="square" rtlCol="0">
            <a:spAutoFit/>
          </a:bodyPr>
          <a:lstStyle/>
          <a:p>
            <a:r>
              <a:rPr lang="fr-FR" sz="1200" b="1" dirty="0">
                <a:solidFill>
                  <a:srgbClr val="E2007A"/>
                </a:solidFill>
              </a:rPr>
              <a:t>Personnes bénéficiaires :</a:t>
            </a:r>
          </a:p>
          <a:p>
            <a:r>
              <a:rPr lang="fr-FR" sz="1200" dirty="0"/>
              <a:t>. 1 200 000 personnes accueillies</a:t>
            </a:r>
          </a:p>
          <a:p>
            <a:r>
              <a:rPr lang="fr-FR" sz="1200" dirty="0"/>
              <a:t>. 1 250 000 contacts de rue</a:t>
            </a:r>
          </a:p>
          <a:p>
            <a:r>
              <a:rPr lang="fr-FR" sz="1200" dirty="0"/>
              <a:t>. 1923 centres dans toute la France</a:t>
            </a:r>
          </a:p>
          <a:p>
            <a:r>
              <a:rPr lang="fr-FR" sz="1200" dirty="0"/>
              <a:t>. 13 types d’activité</a:t>
            </a:r>
          </a:p>
          <a:p>
            <a:r>
              <a:rPr lang="fr-FR" sz="1200" dirty="0"/>
              <a:t>. </a:t>
            </a:r>
          </a:p>
        </p:txBody>
      </p:sp>
      <p:sp>
        <p:nvSpPr>
          <p:cNvPr id="6" name="Rectangle 5">
            <a:extLst>
              <a:ext uri="{FF2B5EF4-FFF2-40B4-BE49-F238E27FC236}">
                <a16:creationId xmlns:a16="http://schemas.microsoft.com/office/drawing/2014/main" id="{718A0BFD-0101-4123-81B2-CF8DC0E5EE14}"/>
              </a:ext>
            </a:extLst>
          </p:cNvPr>
          <p:cNvSpPr/>
          <p:nvPr/>
        </p:nvSpPr>
        <p:spPr>
          <a:xfrm>
            <a:off x="608502" y="6489772"/>
            <a:ext cx="6365845" cy="253916"/>
          </a:xfrm>
          <a:prstGeom prst="rect">
            <a:avLst/>
          </a:prstGeom>
        </p:spPr>
        <p:txBody>
          <a:bodyPr wrap="none">
            <a:spAutoFit/>
          </a:bodyPr>
          <a:lstStyle/>
          <a:p>
            <a:r>
              <a:rPr lang="fr-FR" sz="1050" i="1" dirty="0"/>
              <a:t>* structure : une Asso Nationale, 11 Délégations Régionales, 115 Asso Départementales, 1923 centres </a:t>
            </a:r>
          </a:p>
        </p:txBody>
      </p:sp>
      <p:cxnSp>
        <p:nvCxnSpPr>
          <p:cNvPr id="15" name="Connecteur droit avec flèche 14">
            <a:extLst>
              <a:ext uri="{FF2B5EF4-FFF2-40B4-BE49-F238E27FC236}">
                <a16:creationId xmlns:a16="http://schemas.microsoft.com/office/drawing/2014/main" id="{D7AB092A-A1C5-4F9E-A0EE-988FDE407445}"/>
              </a:ext>
            </a:extLst>
          </p:cNvPr>
          <p:cNvCxnSpPr/>
          <p:nvPr/>
        </p:nvCxnSpPr>
        <p:spPr>
          <a:xfrm flipV="1">
            <a:off x="576971" y="939643"/>
            <a:ext cx="0" cy="51804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ZoneTexte 15">
            <a:extLst>
              <a:ext uri="{FF2B5EF4-FFF2-40B4-BE49-F238E27FC236}">
                <a16:creationId xmlns:a16="http://schemas.microsoft.com/office/drawing/2014/main" id="{3F67F101-D2BA-472C-BE20-28DEA6B87965}"/>
              </a:ext>
            </a:extLst>
          </p:cNvPr>
          <p:cNvSpPr txBox="1"/>
          <p:nvPr/>
        </p:nvSpPr>
        <p:spPr>
          <a:xfrm>
            <a:off x="1640264" y="368228"/>
            <a:ext cx="2834430" cy="400110"/>
          </a:xfrm>
          <a:prstGeom prst="rect">
            <a:avLst/>
          </a:prstGeom>
          <a:noFill/>
        </p:spPr>
        <p:txBody>
          <a:bodyPr wrap="none" rtlCol="0">
            <a:spAutoFit/>
          </a:bodyPr>
          <a:lstStyle/>
          <a:p>
            <a:r>
              <a:rPr lang="fr-FR" sz="2000" b="1" dirty="0"/>
              <a:t>Les parties prenantes</a:t>
            </a:r>
          </a:p>
        </p:txBody>
      </p:sp>
      <p:sp>
        <p:nvSpPr>
          <p:cNvPr id="18" name="ZoneTexte 17">
            <a:extLst>
              <a:ext uri="{FF2B5EF4-FFF2-40B4-BE49-F238E27FC236}">
                <a16:creationId xmlns:a16="http://schemas.microsoft.com/office/drawing/2014/main" id="{4FDFA087-C69E-44B2-B40E-69FF5BCB26CB}"/>
              </a:ext>
            </a:extLst>
          </p:cNvPr>
          <p:cNvSpPr txBox="1"/>
          <p:nvPr/>
        </p:nvSpPr>
        <p:spPr>
          <a:xfrm>
            <a:off x="5504203" y="2411873"/>
            <a:ext cx="2151641" cy="830997"/>
          </a:xfrm>
          <a:prstGeom prst="rect">
            <a:avLst/>
          </a:prstGeom>
          <a:noFill/>
        </p:spPr>
        <p:txBody>
          <a:bodyPr wrap="square" rtlCol="0">
            <a:spAutoFit/>
          </a:bodyPr>
          <a:lstStyle/>
          <a:p>
            <a:r>
              <a:rPr lang="fr-FR" sz="1200" b="1" dirty="0">
                <a:solidFill>
                  <a:srgbClr val="E2007A"/>
                </a:solidFill>
              </a:rPr>
              <a:t>Dons alimentaires</a:t>
            </a:r>
            <a:r>
              <a:rPr lang="fr-FR" sz="1200" b="1" dirty="0">
                <a:solidFill>
                  <a:srgbClr val="E2007A"/>
                </a:solidFill>
                <a:sym typeface="Wingdings" panose="05000000000000000000" pitchFamily="2" charset="2"/>
              </a:rPr>
              <a:t> </a:t>
            </a:r>
          </a:p>
          <a:p>
            <a:r>
              <a:rPr lang="fr-FR" sz="1200" dirty="0">
                <a:sym typeface="Wingdings" panose="05000000000000000000" pitchFamily="2" charset="2"/>
              </a:rPr>
              <a:t>Acteurs IAA, grande distribution (ramasse, substitution)</a:t>
            </a:r>
            <a:endParaRPr lang="fr-FR" sz="1200" dirty="0"/>
          </a:p>
        </p:txBody>
      </p:sp>
      <p:sp>
        <p:nvSpPr>
          <p:cNvPr id="19" name="ZoneTexte 18">
            <a:extLst>
              <a:ext uri="{FF2B5EF4-FFF2-40B4-BE49-F238E27FC236}">
                <a16:creationId xmlns:a16="http://schemas.microsoft.com/office/drawing/2014/main" id="{13A43C64-F16E-4AC1-B6D6-CC12E1A9992C}"/>
              </a:ext>
            </a:extLst>
          </p:cNvPr>
          <p:cNvSpPr txBox="1"/>
          <p:nvPr/>
        </p:nvSpPr>
        <p:spPr>
          <a:xfrm>
            <a:off x="1003986" y="2502841"/>
            <a:ext cx="1668762" cy="1015663"/>
          </a:xfrm>
          <a:prstGeom prst="rect">
            <a:avLst/>
          </a:prstGeom>
          <a:noFill/>
        </p:spPr>
        <p:txBody>
          <a:bodyPr wrap="square" rtlCol="0">
            <a:spAutoFit/>
          </a:bodyPr>
          <a:lstStyle/>
          <a:p>
            <a:r>
              <a:rPr lang="fr-FR" sz="1200" b="1" dirty="0">
                <a:solidFill>
                  <a:srgbClr val="E2007A"/>
                </a:solidFill>
              </a:rPr>
              <a:t>Donateurs privés :</a:t>
            </a:r>
          </a:p>
          <a:p>
            <a:r>
              <a:rPr lang="fr-FR" sz="1200" dirty="0"/>
              <a:t>. Plus de 500 000 donateurs</a:t>
            </a:r>
          </a:p>
          <a:p>
            <a:r>
              <a:rPr lang="fr-FR" sz="1200" dirty="0"/>
              <a:t>. Grands donateurs</a:t>
            </a:r>
          </a:p>
          <a:p>
            <a:endParaRPr lang="fr-FR" sz="1200" dirty="0"/>
          </a:p>
        </p:txBody>
      </p:sp>
      <p:sp>
        <p:nvSpPr>
          <p:cNvPr id="20" name="ZoneTexte 19">
            <a:extLst>
              <a:ext uri="{FF2B5EF4-FFF2-40B4-BE49-F238E27FC236}">
                <a16:creationId xmlns:a16="http://schemas.microsoft.com/office/drawing/2014/main" id="{3A5384C8-326B-4532-9F47-5CCD4AC951F3}"/>
              </a:ext>
            </a:extLst>
          </p:cNvPr>
          <p:cNvSpPr txBox="1"/>
          <p:nvPr/>
        </p:nvSpPr>
        <p:spPr>
          <a:xfrm>
            <a:off x="1213460" y="3533136"/>
            <a:ext cx="3740941" cy="830997"/>
          </a:xfrm>
          <a:prstGeom prst="rect">
            <a:avLst/>
          </a:prstGeom>
          <a:noFill/>
        </p:spPr>
        <p:txBody>
          <a:bodyPr wrap="square" rtlCol="0">
            <a:spAutoFit/>
          </a:bodyPr>
          <a:lstStyle/>
          <a:p>
            <a:r>
              <a:rPr lang="fr-FR" sz="1200" b="1" dirty="0">
                <a:solidFill>
                  <a:srgbClr val="E2007A"/>
                </a:solidFill>
              </a:rPr>
              <a:t>	Organismes publics :</a:t>
            </a:r>
          </a:p>
          <a:p>
            <a:r>
              <a:rPr lang="fr-FR" sz="1200" dirty="0"/>
              <a:t>. Municipalités	. Ministère des solidarités</a:t>
            </a:r>
          </a:p>
          <a:p>
            <a:r>
              <a:rPr lang="fr-FR" sz="1200" dirty="0"/>
              <a:t>. Préfectures		. Conseils régionaux</a:t>
            </a:r>
          </a:p>
          <a:p>
            <a:r>
              <a:rPr lang="fr-FR" sz="1200" dirty="0"/>
              <a:t>. Conseils départementaux . Instances européennes</a:t>
            </a:r>
          </a:p>
        </p:txBody>
      </p:sp>
      <p:sp>
        <p:nvSpPr>
          <p:cNvPr id="21" name="ZoneTexte 20">
            <a:extLst>
              <a:ext uri="{FF2B5EF4-FFF2-40B4-BE49-F238E27FC236}">
                <a16:creationId xmlns:a16="http://schemas.microsoft.com/office/drawing/2014/main" id="{5AC6FEC8-8A09-4692-BB47-50C3AD924614}"/>
              </a:ext>
            </a:extLst>
          </p:cNvPr>
          <p:cNvSpPr txBox="1"/>
          <p:nvPr/>
        </p:nvSpPr>
        <p:spPr>
          <a:xfrm>
            <a:off x="1604455" y="4657631"/>
            <a:ext cx="3455987" cy="830997"/>
          </a:xfrm>
          <a:prstGeom prst="rect">
            <a:avLst/>
          </a:prstGeom>
          <a:noFill/>
        </p:spPr>
        <p:txBody>
          <a:bodyPr wrap="square" rtlCol="0">
            <a:spAutoFit/>
          </a:bodyPr>
          <a:lstStyle/>
          <a:p>
            <a:r>
              <a:rPr lang="fr-FR" sz="1200" b="1" dirty="0">
                <a:solidFill>
                  <a:srgbClr val="E2007A"/>
                </a:solidFill>
              </a:rPr>
              <a:t>Partenariats avec organismes publics </a:t>
            </a:r>
            <a:r>
              <a:rPr lang="fr-FR" sz="1200" dirty="0"/>
              <a:t>(ex. CPAM, CNAF, CNAV, ANCV, Pole emploi, CROUS,...)</a:t>
            </a:r>
            <a:r>
              <a:rPr lang="fr-FR" sz="1200" b="1" dirty="0">
                <a:solidFill>
                  <a:srgbClr val="E2007A"/>
                </a:solidFill>
              </a:rPr>
              <a:t> </a:t>
            </a:r>
            <a:r>
              <a:rPr lang="fr-FR" sz="1200" dirty="0"/>
              <a:t>ou autres associations (Emmaüs Connect,…) </a:t>
            </a:r>
          </a:p>
        </p:txBody>
      </p:sp>
      <p:sp>
        <p:nvSpPr>
          <p:cNvPr id="22" name="ZoneTexte 21">
            <a:extLst>
              <a:ext uri="{FF2B5EF4-FFF2-40B4-BE49-F238E27FC236}">
                <a16:creationId xmlns:a16="http://schemas.microsoft.com/office/drawing/2014/main" id="{46977745-96E3-460F-AB58-1DAF6CD15384}"/>
              </a:ext>
            </a:extLst>
          </p:cNvPr>
          <p:cNvSpPr txBox="1"/>
          <p:nvPr/>
        </p:nvSpPr>
        <p:spPr>
          <a:xfrm>
            <a:off x="5720227" y="3679236"/>
            <a:ext cx="2610226" cy="830997"/>
          </a:xfrm>
          <a:prstGeom prst="rect">
            <a:avLst/>
          </a:prstGeom>
          <a:noFill/>
        </p:spPr>
        <p:txBody>
          <a:bodyPr wrap="square" rtlCol="0">
            <a:spAutoFit/>
          </a:bodyPr>
          <a:lstStyle/>
          <a:p>
            <a:r>
              <a:rPr lang="fr-FR" sz="1200" b="1" dirty="0">
                <a:solidFill>
                  <a:srgbClr val="E2007A"/>
                </a:solidFill>
              </a:rPr>
              <a:t>Médias :</a:t>
            </a:r>
          </a:p>
          <a:p>
            <a:r>
              <a:rPr lang="fr-FR" sz="1200" b="1" dirty="0">
                <a:solidFill>
                  <a:srgbClr val="E2007A"/>
                </a:solidFill>
              </a:rPr>
              <a:t>. </a:t>
            </a:r>
            <a:r>
              <a:rPr lang="fr-FR" sz="1200" dirty="0"/>
              <a:t>Radio Restos</a:t>
            </a:r>
          </a:p>
          <a:p>
            <a:r>
              <a:rPr lang="fr-FR" sz="1200" b="1" dirty="0">
                <a:solidFill>
                  <a:srgbClr val="E2007A"/>
                </a:solidFill>
              </a:rPr>
              <a:t>. </a:t>
            </a:r>
            <a:r>
              <a:rPr lang="fr-FR" sz="1200" dirty="0"/>
              <a:t>Partenariats TF1 et France Bleu</a:t>
            </a:r>
          </a:p>
          <a:p>
            <a:r>
              <a:rPr lang="fr-FR" sz="1200" dirty="0"/>
              <a:t>. Presse, réseaux sociaux…</a:t>
            </a:r>
          </a:p>
        </p:txBody>
      </p:sp>
      <p:sp>
        <p:nvSpPr>
          <p:cNvPr id="23" name="ZoneTexte 22">
            <a:extLst>
              <a:ext uri="{FF2B5EF4-FFF2-40B4-BE49-F238E27FC236}">
                <a16:creationId xmlns:a16="http://schemas.microsoft.com/office/drawing/2014/main" id="{06E7F1E0-9A27-4ED4-95D3-6653E8EBC78E}"/>
              </a:ext>
            </a:extLst>
          </p:cNvPr>
          <p:cNvSpPr txBox="1"/>
          <p:nvPr/>
        </p:nvSpPr>
        <p:spPr>
          <a:xfrm>
            <a:off x="2035388" y="5717390"/>
            <a:ext cx="2276841" cy="830997"/>
          </a:xfrm>
          <a:prstGeom prst="rect">
            <a:avLst/>
          </a:prstGeom>
          <a:noFill/>
        </p:spPr>
        <p:txBody>
          <a:bodyPr wrap="square" rtlCol="0">
            <a:spAutoFit/>
          </a:bodyPr>
          <a:lstStyle/>
          <a:p>
            <a:r>
              <a:rPr lang="fr-FR" sz="1200" b="1" dirty="0">
                <a:solidFill>
                  <a:srgbClr val="E2007A"/>
                </a:solidFill>
              </a:rPr>
              <a:t>Commissaires aux comptes :</a:t>
            </a:r>
          </a:p>
          <a:p>
            <a:r>
              <a:rPr lang="fr-FR" sz="1200" dirty="0"/>
              <a:t>. Mazars</a:t>
            </a:r>
          </a:p>
          <a:p>
            <a:r>
              <a:rPr lang="fr-FR" sz="1200" dirty="0"/>
              <a:t>. Deloitte</a:t>
            </a:r>
          </a:p>
        </p:txBody>
      </p:sp>
      <p:sp>
        <p:nvSpPr>
          <p:cNvPr id="3" name="ZoneTexte 2">
            <a:extLst>
              <a:ext uri="{FF2B5EF4-FFF2-40B4-BE49-F238E27FC236}">
                <a16:creationId xmlns:a16="http://schemas.microsoft.com/office/drawing/2014/main" id="{83249B13-27A6-414F-AE6D-DF5311DC95C0}"/>
              </a:ext>
            </a:extLst>
          </p:cNvPr>
          <p:cNvSpPr txBox="1"/>
          <p:nvPr/>
        </p:nvSpPr>
        <p:spPr>
          <a:xfrm>
            <a:off x="7809475" y="2437828"/>
            <a:ext cx="1320746" cy="461665"/>
          </a:xfrm>
          <a:prstGeom prst="rect">
            <a:avLst/>
          </a:prstGeom>
          <a:noFill/>
        </p:spPr>
        <p:txBody>
          <a:bodyPr wrap="none" rtlCol="0">
            <a:spAutoFit/>
          </a:bodyPr>
          <a:lstStyle/>
          <a:p>
            <a:pPr algn="ctr"/>
            <a:r>
              <a:rPr lang="fr-FR" sz="1200" b="1" dirty="0">
                <a:solidFill>
                  <a:srgbClr val="E2007A"/>
                </a:solidFill>
              </a:rPr>
              <a:t>FEAD</a:t>
            </a:r>
          </a:p>
          <a:p>
            <a:r>
              <a:rPr lang="fr-FR" sz="1200" b="1" dirty="0">
                <a:solidFill>
                  <a:srgbClr val="E2007A"/>
                </a:solidFill>
              </a:rPr>
              <a:t>. </a:t>
            </a:r>
            <a:r>
              <a:rPr lang="fr-FR" sz="1200" dirty="0"/>
              <a:t>France Agrimer</a:t>
            </a:r>
          </a:p>
        </p:txBody>
      </p:sp>
      <p:sp>
        <p:nvSpPr>
          <p:cNvPr id="17" name="ZoneTexte 16">
            <a:extLst>
              <a:ext uri="{FF2B5EF4-FFF2-40B4-BE49-F238E27FC236}">
                <a16:creationId xmlns:a16="http://schemas.microsoft.com/office/drawing/2014/main" id="{6BCDC8F3-F0F9-414D-BAA0-656C9BA2667B}"/>
              </a:ext>
            </a:extLst>
          </p:cNvPr>
          <p:cNvSpPr txBox="1"/>
          <p:nvPr/>
        </p:nvSpPr>
        <p:spPr>
          <a:xfrm>
            <a:off x="2672748" y="2433736"/>
            <a:ext cx="2772921" cy="1200329"/>
          </a:xfrm>
          <a:prstGeom prst="rect">
            <a:avLst/>
          </a:prstGeom>
          <a:noFill/>
        </p:spPr>
        <p:txBody>
          <a:bodyPr wrap="square" rtlCol="0">
            <a:spAutoFit/>
          </a:bodyPr>
          <a:lstStyle/>
          <a:p>
            <a:r>
              <a:rPr lang="fr-FR" sz="1200" b="1" dirty="0">
                <a:solidFill>
                  <a:srgbClr val="E2007A"/>
                </a:solidFill>
              </a:rPr>
              <a:t>Partenariats d’entreprises (exemples) :</a:t>
            </a:r>
          </a:p>
          <a:p>
            <a:r>
              <a:rPr lang="fr-FR" sz="1200" dirty="0"/>
              <a:t>. Carrefour	    . Coca Cola</a:t>
            </a:r>
          </a:p>
          <a:p>
            <a:r>
              <a:rPr lang="fr-FR" sz="1200" dirty="0"/>
              <a:t>. Danone	    . LIDL</a:t>
            </a:r>
          </a:p>
          <a:p>
            <a:r>
              <a:rPr lang="fr-FR" sz="1200" dirty="0"/>
              <a:t>. MACIF	    . Pocket.</a:t>
            </a:r>
          </a:p>
          <a:p>
            <a:r>
              <a:rPr lang="fr-FR" sz="1200" dirty="0"/>
              <a:t> Stop Hunger</a:t>
            </a:r>
          </a:p>
        </p:txBody>
      </p:sp>
      <p:sp>
        <p:nvSpPr>
          <p:cNvPr id="24" name="ZoneTexte 23">
            <a:extLst>
              <a:ext uri="{FF2B5EF4-FFF2-40B4-BE49-F238E27FC236}">
                <a16:creationId xmlns:a16="http://schemas.microsoft.com/office/drawing/2014/main" id="{8B59FB8C-F648-4B61-A7DE-9D71EAC103B0}"/>
              </a:ext>
            </a:extLst>
          </p:cNvPr>
          <p:cNvSpPr txBox="1"/>
          <p:nvPr/>
        </p:nvSpPr>
        <p:spPr>
          <a:xfrm>
            <a:off x="5565901" y="4583712"/>
            <a:ext cx="2243574" cy="1015663"/>
          </a:xfrm>
          <a:prstGeom prst="rect">
            <a:avLst/>
          </a:prstGeom>
          <a:noFill/>
        </p:spPr>
        <p:txBody>
          <a:bodyPr wrap="square" rtlCol="0">
            <a:spAutoFit/>
          </a:bodyPr>
          <a:lstStyle/>
          <a:p>
            <a:r>
              <a:rPr lang="fr-FR" sz="1200" b="1" dirty="0">
                <a:solidFill>
                  <a:srgbClr val="E2007A"/>
                </a:solidFill>
              </a:rPr>
              <a:t>Fournisseurs :</a:t>
            </a:r>
          </a:p>
          <a:p>
            <a:r>
              <a:rPr lang="fr-FR" sz="1200" dirty="0"/>
              <a:t>. Services informatiques</a:t>
            </a:r>
          </a:p>
          <a:p>
            <a:r>
              <a:rPr lang="fr-FR" sz="1200" dirty="0"/>
              <a:t>. Achats alimentaires et autres</a:t>
            </a:r>
          </a:p>
          <a:p>
            <a:r>
              <a:rPr lang="fr-FR" sz="1200" dirty="0"/>
              <a:t>. Bailleurs de locaux,…</a:t>
            </a:r>
          </a:p>
          <a:p>
            <a:endParaRPr lang="fr-FR" sz="1200" dirty="0"/>
          </a:p>
        </p:txBody>
      </p:sp>
      <p:sp>
        <p:nvSpPr>
          <p:cNvPr id="4" name="ZoneTexte 3">
            <a:extLst>
              <a:ext uri="{FF2B5EF4-FFF2-40B4-BE49-F238E27FC236}">
                <a16:creationId xmlns:a16="http://schemas.microsoft.com/office/drawing/2014/main" id="{7BF03EEC-7111-4F12-BCA9-7DB37F458F58}"/>
              </a:ext>
            </a:extLst>
          </p:cNvPr>
          <p:cNvSpPr txBox="1"/>
          <p:nvPr/>
        </p:nvSpPr>
        <p:spPr>
          <a:xfrm rot="16200000">
            <a:off x="-1570580" y="2889609"/>
            <a:ext cx="3724161" cy="369332"/>
          </a:xfrm>
          <a:prstGeom prst="rect">
            <a:avLst/>
          </a:prstGeom>
          <a:noFill/>
        </p:spPr>
        <p:txBody>
          <a:bodyPr wrap="none" rtlCol="0">
            <a:spAutoFit/>
          </a:bodyPr>
          <a:lstStyle/>
          <a:p>
            <a:r>
              <a:rPr lang="fr-FR" dirty="0"/>
              <a:t>CONTRIBUTION AUX MISSIONS</a:t>
            </a:r>
          </a:p>
        </p:txBody>
      </p:sp>
      <p:sp>
        <p:nvSpPr>
          <p:cNvPr id="28" name="ZoneTexte 27">
            <a:extLst>
              <a:ext uri="{FF2B5EF4-FFF2-40B4-BE49-F238E27FC236}">
                <a16:creationId xmlns:a16="http://schemas.microsoft.com/office/drawing/2014/main" id="{7216FBDB-F705-4E60-98C6-71B769A5F5FB}"/>
              </a:ext>
            </a:extLst>
          </p:cNvPr>
          <p:cNvSpPr txBox="1"/>
          <p:nvPr/>
        </p:nvSpPr>
        <p:spPr>
          <a:xfrm>
            <a:off x="6974346" y="3269994"/>
            <a:ext cx="1696955" cy="276999"/>
          </a:xfrm>
          <a:prstGeom prst="rect">
            <a:avLst/>
          </a:prstGeom>
          <a:noFill/>
        </p:spPr>
        <p:txBody>
          <a:bodyPr wrap="square" rtlCol="0">
            <a:spAutoFit/>
          </a:bodyPr>
          <a:lstStyle/>
          <a:p>
            <a:r>
              <a:rPr lang="fr-FR" sz="1200" b="1" dirty="0">
                <a:solidFill>
                  <a:srgbClr val="E2007A"/>
                </a:solidFill>
              </a:rPr>
              <a:t>Artistes ENFOIRES</a:t>
            </a:r>
          </a:p>
        </p:txBody>
      </p:sp>
      <p:sp>
        <p:nvSpPr>
          <p:cNvPr id="29" name="ZoneTexte 28">
            <a:extLst>
              <a:ext uri="{FF2B5EF4-FFF2-40B4-BE49-F238E27FC236}">
                <a16:creationId xmlns:a16="http://schemas.microsoft.com/office/drawing/2014/main" id="{76DDF9EF-3DC2-448C-9446-BE500A74C08B}"/>
              </a:ext>
            </a:extLst>
          </p:cNvPr>
          <p:cNvSpPr txBox="1"/>
          <p:nvPr/>
        </p:nvSpPr>
        <p:spPr>
          <a:xfrm>
            <a:off x="4954401" y="5626500"/>
            <a:ext cx="2497438" cy="276999"/>
          </a:xfrm>
          <a:prstGeom prst="rect">
            <a:avLst/>
          </a:prstGeom>
          <a:noFill/>
        </p:spPr>
        <p:txBody>
          <a:bodyPr wrap="square" rtlCol="0">
            <a:spAutoFit/>
          </a:bodyPr>
          <a:lstStyle/>
          <a:p>
            <a:pPr algn="ctr"/>
            <a:r>
              <a:rPr lang="fr-FR" sz="1200" b="1" dirty="0">
                <a:solidFill>
                  <a:srgbClr val="E2007A"/>
                </a:solidFill>
              </a:rPr>
              <a:t>Comité de contrôle interne</a:t>
            </a:r>
          </a:p>
        </p:txBody>
      </p:sp>
      <p:sp>
        <p:nvSpPr>
          <p:cNvPr id="31" name="Rectangle : coins arrondis 30">
            <a:extLst>
              <a:ext uri="{FF2B5EF4-FFF2-40B4-BE49-F238E27FC236}">
                <a16:creationId xmlns:a16="http://schemas.microsoft.com/office/drawing/2014/main" id="{C2341DD6-B39D-4C7A-88DE-8EF3EE99D226}"/>
              </a:ext>
            </a:extLst>
          </p:cNvPr>
          <p:cNvSpPr/>
          <p:nvPr/>
        </p:nvSpPr>
        <p:spPr>
          <a:xfrm>
            <a:off x="2731288" y="2444261"/>
            <a:ext cx="2676674" cy="1088875"/>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2" name="Rectangle : coins arrondis 31">
            <a:extLst>
              <a:ext uri="{FF2B5EF4-FFF2-40B4-BE49-F238E27FC236}">
                <a16:creationId xmlns:a16="http://schemas.microsoft.com/office/drawing/2014/main" id="{CFCA310E-DF3C-4E97-B763-90AD106E8EA8}"/>
              </a:ext>
            </a:extLst>
          </p:cNvPr>
          <p:cNvSpPr/>
          <p:nvPr/>
        </p:nvSpPr>
        <p:spPr>
          <a:xfrm>
            <a:off x="5578191" y="2479961"/>
            <a:ext cx="2083979" cy="703797"/>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3" name="Rectangle : coins arrondis 32">
            <a:extLst>
              <a:ext uri="{FF2B5EF4-FFF2-40B4-BE49-F238E27FC236}">
                <a16:creationId xmlns:a16="http://schemas.microsoft.com/office/drawing/2014/main" id="{954C16B9-FB90-48AA-96B6-4E26D650117F}"/>
              </a:ext>
            </a:extLst>
          </p:cNvPr>
          <p:cNvSpPr/>
          <p:nvPr/>
        </p:nvSpPr>
        <p:spPr>
          <a:xfrm>
            <a:off x="945446" y="3521071"/>
            <a:ext cx="4232815" cy="923592"/>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4" name="Rectangle : coins arrondis 33">
            <a:extLst>
              <a:ext uri="{FF2B5EF4-FFF2-40B4-BE49-F238E27FC236}">
                <a16:creationId xmlns:a16="http://schemas.microsoft.com/office/drawing/2014/main" id="{BDC2E1FF-131E-472C-80E2-9D97FC66A8C5}"/>
              </a:ext>
            </a:extLst>
          </p:cNvPr>
          <p:cNvSpPr/>
          <p:nvPr/>
        </p:nvSpPr>
        <p:spPr>
          <a:xfrm>
            <a:off x="5538113" y="3662814"/>
            <a:ext cx="2707477" cy="829744"/>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5" name="Rectangle : coins arrondis 34">
            <a:extLst>
              <a:ext uri="{FF2B5EF4-FFF2-40B4-BE49-F238E27FC236}">
                <a16:creationId xmlns:a16="http://schemas.microsoft.com/office/drawing/2014/main" id="{E91FEEB2-C039-4775-BD32-D891661B641D}"/>
              </a:ext>
            </a:extLst>
          </p:cNvPr>
          <p:cNvSpPr/>
          <p:nvPr/>
        </p:nvSpPr>
        <p:spPr>
          <a:xfrm>
            <a:off x="1033729" y="1059790"/>
            <a:ext cx="3572360" cy="1241275"/>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6" name="Rectangle : coins arrondis 35">
            <a:extLst>
              <a:ext uri="{FF2B5EF4-FFF2-40B4-BE49-F238E27FC236}">
                <a16:creationId xmlns:a16="http://schemas.microsoft.com/office/drawing/2014/main" id="{64C6CA2E-2AC4-4B8D-ADE3-514895A7019C}"/>
              </a:ext>
            </a:extLst>
          </p:cNvPr>
          <p:cNvSpPr/>
          <p:nvPr/>
        </p:nvSpPr>
        <p:spPr>
          <a:xfrm>
            <a:off x="5508768" y="984740"/>
            <a:ext cx="2736822" cy="1160457"/>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7" name="Rectangle : coins arrondis 36">
            <a:extLst>
              <a:ext uri="{FF2B5EF4-FFF2-40B4-BE49-F238E27FC236}">
                <a16:creationId xmlns:a16="http://schemas.microsoft.com/office/drawing/2014/main" id="{A91C42A2-9E5B-4BF7-96D6-02D5D5B7E709}"/>
              </a:ext>
            </a:extLst>
          </p:cNvPr>
          <p:cNvSpPr/>
          <p:nvPr/>
        </p:nvSpPr>
        <p:spPr>
          <a:xfrm>
            <a:off x="5508767" y="4583712"/>
            <a:ext cx="2373361" cy="842026"/>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Rectangle : coins arrondis 37">
            <a:extLst>
              <a:ext uri="{FF2B5EF4-FFF2-40B4-BE49-F238E27FC236}">
                <a16:creationId xmlns:a16="http://schemas.microsoft.com/office/drawing/2014/main" id="{16AD0D4F-6966-4645-A917-F332E3EFD068}"/>
              </a:ext>
            </a:extLst>
          </p:cNvPr>
          <p:cNvSpPr/>
          <p:nvPr/>
        </p:nvSpPr>
        <p:spPr>
          <a:xfrm>
            <a:off x="1358465" y="4613142"/>
            <a:ext cx="3595922" cy="870162"/>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9" name="Rectangle : coins arrondis 38">
            <a:extLst>
              <a:ext uri="{FF2B5EF4-FFF2-40B4-BE49-F238E27FC236}">
                <a16:creationId xmlns:a16="http://schemas.microsoft.com/office/drawing/2014/main" id="{9035A94C-6F52-4F61-8F47-CDB86969B5AA}"/>
              </a:ext>
            </a:extLst>
          </p:cNvPr>
          <p:cNvSpPr/>
          <p:nvPr/>
        </p:nvSpPr>
        <p:spPr>
          <a:xfrm>
            <a:off x="1859895" y="5685343"/>
            <a:ext cx="2407473" cy="741404"/>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0" name="Rectangle : coins arrondis 31">
            <a:extLst>
              <a:ext uri="{FF2B5EF4-FFF2-40B4-BE49-F238E27FC236}">
                <a16:creationId xmlns:a16="http://schemas.microsoft.com/office/drawing/2014/main" id="{CFCA310E-DF3C-4E97-B763-90AD106E8EA8}"/>
              </a:ext>
            </a:extLst>
          </p:cNvPr>
          <p:cNvSpPr/>
          <p:nvPr/>
        </p:nvSpPr>
        <p:spPr>
          <a:xfrm>
            <a:off x="7729832" y="2479962"/>
            <a:ext cx="1344426" cy="658466"/>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1" name="Rectangle : coins arrondis 31">
            <a:extLst>
              <a:ext uri="{FF2B5EF4-FFF2-40B4-BE49-F238E27FC236}">
                <a16:creationId xmlns:a16="http://schemas.microsoft.com/office/drawing/2014/main" id="{CFCA310E-DF3C-4E97-B763-90AD106E8EA8}"/>
              </a:ext>
            </a:extLst>
          </p:cNvPr>
          <p:cNvSpPr/>
          <p:nvPr/>
        </p:nvSpPr>
        <p:spPr>
          <a:xfrm>
            <a:off x="6847023" y="3210882"/>
            <a:ext cx="1824279" cy="410787"/>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2" name="Rectangle : coins arrondis 38">
            <a:extLst>
              <a:ext uri="{FF2B5EF4-FFF2-40B4-BE49-F238E27FC236}">
                <a16:creationId xmlns:a16="http://schemas.microsoft.com/office/drawing/2014/main" id="{9035A94C-6F52-4F61-8F47-CDB86969B5AA}"/>
              </a:ext>
            </a:extLst>
          </p:cNvPr>
          <p:cNvSpPr/>
          <p:nvPr/>
        </p:nvSpPr>
        <p:spPr>
          <a:xfrm>
            <a:off x="4954386" y="5656356"/>
            <a:ext cx="2701457" cy="741404"/>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4284799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a:extLst>
              <a:ext uri="{FF2B5EF4-FFF2-40B4-BE49-F238E27FC236}">
                <a16:creationId xmlns:a16="http://schemas.microsoft.com/office/drawing/2014/main" id="{B43E748F-DE2E-49B0-A847-FA7503356369}"/>
              </a:ext>
            </a:extLst>
          </p:cNvPr>
          <p:cNvSpPr txBox="1"/>
          <p:nvPr/>
        </p:nvSpPr>
        <p:spPr>
          <a:xfrm>
            <a:off x="1640264" y="368228"/>
            <a:ext cx="6163867" cy="400110"/>
          </a:xfrm>
          <a:prstGeom prst="rect">
            <a:avLst/>
          </a:prstGeom>
          <a:noFill/>
        </p:spPr>
        <p:txBody>
          <a:bodyPr wrap="none" rtlCol="0">
            <a:spAutoFit/>
          </a:bodyPr>
          <a:lstStyle/>
          <a:p>
            <a:r>
              <a:rPr lang="fr-FR" sz="2000" b="1" dirty="0"/>
              <a:t>Les interactions avec les parties prenantes (1/4)</a:t>
            </a:r>
          </a:p>
        </p:txBody>
      </p:sp>
      <p:sp>
        <p:nvSpPr>
          <p:cNvPr id="3" name="ZoneTexte 2">
            <a:extLst>
              <a:ext uri="{FF2B5EF4-FFF2-40B4-BE49-F238E27FC236}">
                <a16:creationId xmlns:a16="http://schemas.microsoft.com/office/drawing/2014/main" id="{40897E32-C5B7-4E58-B0EF-F1306125190D}"/>
              </a:ext>
            </a:extLst>
          </p:cNvPr>
          <p:cNvSpPr txBox="1"/>
          <p:nvPr/>
        </p:nvSpPr>
        <p:spPr>
          <a:xfrm>
            <a:off x="377072" y="810705"/>
            <a:ext cx="8356223" cy="3754874"/>
          </a:xfrm>
          <a:prstGeom prst="rect">
            <a:avLst/>
          </a:prstGeom>
          <a:noFill/>
        </p:spPr>
        <p:txBody>
          <a:bodyPr wrap="square" rtlCol="0">
            <a:spAutoFit/>
          </a:bodyPr>
          <a:lstStyle/>
          <a:p>
            <a:pPr algn="ctr"/>
            <a:r>
              <a:rPr lang="fr-FR" sz="1400" b="1" i="1" u="sng" dirty="0"/>
              <a:t>VEILLER A LEUR SATISFACTION</a:t>
            </a:r>
          </a:p>
          <a:p>
            <a:r>
              <a:rPr lang="fr-FR" sz="1400" b="1" dirty="0">
                <a:solidFill>
                  <a:srgbClr val="E2007A"/>
                </a:solidFill>
              </a:rPr>
              <a:t>Bénéficiaires :</a:t>
            </a:r>
          </a:p>
          <a:p>
            <a:r>
              <a:rPr lang="fr-FR" sz="1400" dirty="0"/>
              <a:t>. Chiffres clés publiés chaque année dans le rapport d’activité et communiqués en interne ;</a:t>
            </a:r>
          </a:p>
          <a:p>
            <a:r>
              <a:rPr lang="fr-FR" sz="1400" dirty="0"/>
              <a:t>. Enquêtes dans les centres sur la perception de l’accueil et de la qualité alimentaire ;</a:t>
            </a:r>
          </a:p>
          <a:p>
            <a:r>
              <a:rPr lang="fr-FR" sz="1400" dirty="0"/>
              <a:t>. Recueil des besoins et temps forts de l’association impliquant directement les personnes accueillies.</a:t>
            </a:r>
          </a:p>
          <a:p>
            <a:endParaRPr lang="fr-FR" sz="1400" dirty="0"/>
          </a:p>
          <a:p>
            <a:r>
              <a:rPr lang="fr-FR" sz="1400" b="1" dirty="0">
                <a:solidFill>
                  <a:srgbClr val="E2007A"/>
                </a:solidFill>
              </a:rPr>
              <a:t>Structures internes : bénévoles + salariés + mécénats de compétence :</a:t>
            </a:r>
          </a:p>
          <a:p>
            <a:r>
              <a:rPr lang="fr-FR" sz="1400" dirty="0"/>
              <a:t> . Bénévoles : pôle Bénévoles dédié à l’AN + service RH bénévoles à l’AN + référents en régions, charte d’engagement à renouveler tous les 3 ans, cursus de formation selon postes occupés ; </a:t>
            </a:r>
          </a:p>
          <a:p>
            <a:r>
              <a:rPr lang="fr-FR" sz="1400" dirty="0"/>
              <a:t>. Salariés (y compris en insertion) :  fiche de poste, objectifs, cursus de formation, entretiens de développement, aide à l’insertion ; </a:t>
            </a:r>
          </a:p>
          <a:p>
            <a:r>
              <a:rPr lang="fr-FR" sz="1400" dirty="0"/>
              <a:t>. Structures à l’AN gérées en binômes bénévole+salarié ;</a:t>
            </a:r>
          </a:p>
          <a:p>
            <a:r>
              <a:rPr lang="fr-FR" sz="1400" dirty="0"/>
              <a:t>. Intranet ouvert à tous ;</a:t>
            </a:r>
          </a:p>
          <a:p>
            <a:r>
              <a:rPr lang="fr-FR" sz="1400" dirty="0"/>
              <a:t>. Communications hebdomadaires envoyées par email par le comité des missions sociales ; </a:t>
            </a:r>
          </a:p>
          <a:p>
            <a:r>
              <a:rPr lang="fr-FR" sz="1400" dirty="0"/>
              <a:t>. Guide des procédures rédigées en cours de refonte.</a:t>
            </a:r>
          </a:p>
          <a:p>
            <a:endParaRPr lang="fr-FR" sz="1400" dirty="0"/>
          </a:p>
          <a:p>
            <a:endParaRPr lang="fr-FR" sz="1400" b="1" dirty="0"/>
          </a:p>
        </p:txBody>
      </p:sp>
    </p:spTree>
    <p:extLst>
      <p:ext uri="{BB962C8B-B14F-4D97-AF65-F5344CB8AC3E}">
        <p14:creationId xmlns:p14="http://schemas.microsoft.com/office/powerpoint/2010/main" val="1482441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a:extLst>
              <a:ext uri="{FF2B5EF4-FFF2-40B4-BE49-F238E27FC236}">
                <a16:creationId xmlns:a16="http://schemas.microsoft.com/office/drawing/2014/main" id="{B43E748F-DE2E-49B0-A847-FA7503356369}"/>
              </a:ext>
            </a:extLst>
          </p:cNvPr>
          <p:cNvSpPr txBox="1"/>
          <p:nvPr/>
        </p:nvSpPr>
        <p:spPr>
          <a:xfrm>
            <a:off x="1640264" y="368228"/>
            <a:ext cx="6163867" cy="400110"/>
          </a:xfrm>
          <a:prstGeom prst="rect">
            <a:avLst/>
          </a:prstGeom>
          <a:noFill/>
        </p:spPr>
        <p:txBody>
          <a:bodyPr wrap="none" rtlCol="0">
            <a:spAutoFit/>
          </a:bodyPr>
          <a:lstStyle/>
          <a:p>
            <a:r>
              <a:rPr lang="fr-FR" sz="2000" b="1" dirty="0"/>
              <a:t>Les interactions avec les parties prenantes (2/4)</a:t>
            </a:r>
          </a:p>
        </p:txBody>
      </p:sp>
      <p:sp>
        <p:nvSpPr>
          <p:cNvPr id="3" name="ZoneTexte 2">
            <a:extLst>
              <a:ext uri="{FF2B5EF4-FFF2-40B4-BE49-F238E27FC236}">
                <a16:creationId xmlns:a16="http://schemas.microsoft.com/office/drawing/2014/main" id="{40897E32-C5B7-4E58-B0EF-F1306125190D}"/>
              </a:ext>
            </a:extLst>
          </p:cNvPr>
          <p:cNvSpPr txBox="1"/>
          <p:nvPr/>
        </p:nvSpPr>
        <p:spPr>
          <a:xfrm>
            <a:off x="0" y="810705"/>
            <a:ext cx="9143999" cy="6294031"/>
          </a:xfrm>
          <a:prstGeom prst="rect">
            <a:avLst/>
          </a:prstGeom>
          <a:noFill/>
        </p:spPr>
        <p:txBody>
          <a:bodyPr wrap="square" rtlCol="0">
            <a:spAutoFit/>
          </a:bodyPr>
          <a:lstStyle/>
          <a:p>
            <a:pPr algn="ctr"/>
            <a:r>
              <a:rPr lang="fr-FR" sz="1400" b="1" i="1" u="sng" dirty="0"/>
              <a:t>ENGAGER ETROITEMENT</a:t>
            </a:r>
          </a:p>
          <a:p>
            <a:r>
              <a:rPr lang="fr-FR" sz="1400" b="1" dirty="0">
                <a:solidFill>
                  <a:srgbClr val="E2007A"/>
                </a:solidFill>
              </a:rPr>
              <a:t>Donateurs privés :</a:t>
            </a:r>
          </a:p>
          <a:p>
            <a:r>
              <a:rPr lang="fr-FR" sz="1400" dirty="0"/>
              <a:t>. </a:t>
            </a:r>
            <a:r>
              <a:rPr lang="fr-FR" sz="1300" dirty="0"/>
              <a:t>Actions auprès des grands donateurs.</a:t>
            </a:r>
          </a:p>
          <a:p>
            <a:endParaRPr lang="fr-FR" sz="1400" dirty="0"/>
          </a:p>
          <a:p>
            <a:r>
              <a:rPr lang="fr-FR" sz="1400" b="1" dirty="0">
                <a:solidFill>
                  <a:srgbClr val="E2007A"/>
                </a:solidFill>
              </a:rPr>
              <a:t>Partenariats d’entreprises ou de fondations d’entreprises :</a:t>
            </a:r>
          </a:p>
          <a:p>
            <a:r>
              <a:rPr lang="fr-FR" sz="1400" dirty="0"/>
              <a:t>. </a:t>
            </a:r>
            <a:r>
              <a:rPr lang="fr-FR" sz="1300" dirty="0"/>
              <a:t>Conventions gérées à l’AN (pôle Ressources), en général pour 1 ou 2 ans, incluant des clauses strictes en termes de communication ;</a:t>
            </a:r>
          </a:p>
          <a:p>
            <a:r>
              <a:rPr lang="fr-FR" sz="1300" dirty="0"/>
              <a:t>. Comités de suivi avec les entreprises partenaires 2 fois par an en moyenne ;</a:t>
            </a:r>
          </a:p>
          <a:p>
            <a:r>
              <a:rPr lang="fr-FR" sz="1300" dirty="0"/>
              <a:t>. Conventions locales possibles par les DR et les AD auxquelles le pôle Ressources de l’AN peut apporter son expertise.</a:t>
            </a:r>
          </a:p>
          <a:p>
            <a:endParaRPr lang="fr-FR" sz="1400" b="1" dirty="0"/>
          </a:p>
          <a:p>
            <a:r>
              <a:rPr lang="fr-FR" sz="1400" b="1" dirty="0">
                <a:solidFill>
                  <a:srgbClr val="E2007A"/>
                </a:solidFill>
              </a:rPr>
              <a:t>Organismes publics :</a:t>
            </a:r>
          </a:p>
          <a:p>
            <a:r>
              <a:rPr lang="fr-FR" sz="1400" dirty="0"/>
              <a:t>. </a:t>
            </a:r>
            <a:r>
              <a:rPr lang="fr-FR" sz="1300" dirty="0"/>
              <a:t>Lien (et éventuel lobbying) assuré par le service Relations Institutionnelles de l’AN pour les organismes nationaux : ministères ;</a:t>
            </a:r>
          </a:p>
          <a:p>
            <a:r>
              <a:rPr lang="fr-FR" sz="1300" dirty="0"/>
              <a:t>. Liens avec les organismes régionaux et locaux assurés par les DR et les AD et coordonnés autant que de besoin par le service Relations institutionnelles.</a:t>
            </a:r>
          </a:p>
          <a:p>
            <a:endParaRPr lang="fr-FR" sz="1400" dirty="0"/>
          </a:p>
          <a:p>
            <a:r>
              <a:rPr lang="fr-FR" sz="1400" b="1" dirty="0">
                <a:solidFill>
                  <a:srgbClr val="E2007A"/>
                </a:solidFill>
              </a:rPr>
              <a:t>Dons alimentaires (ramasse) et industrie agro alimentaire :</a:t>
            </a:r>
          </a:p>
          <a:p>
            <a:r>
              <a:rPr lang="fr-FR" sz="1400" dirty="0"/>
              <a:t> . </a:t>
            </a:r>
            <a:r>
              <a:rPr lang="fr-FR" sz="1300" dirty="0"/>
              <a:t>Conventions cadre au niveau national pour certains réseaux ; Liens locaux gérés par les AD.</a:t>
            </a:r>
          </a:p>
          <a:p>
            <a:endParaRPr lang="fr-FR" sz="1400" dirty="0"/>
          </a:p>
          <a:p>
            <a:r>
              <a:rPr lang="fr-FR" sz="1400" b="1" dirty="0">
                <a:solidFill>
                  <a:srgbClr val="E2007A"/>
                </a:solidFill>
              </a:rPr>
              <a:t>Fond Européen d’Aide aux Démunis (FEAD) :</a:t>
            </a:r>
          </a:p>
          <a:p>
            <a:r>
              <a:rPr lang="fr-FR" sz="1400" dirty="0"/>
              <a:t>. </a:t>
            </a:r>
            <a:r>
              <a:rPr lang="fr-FR" sz="1300" dirty="0"/>
              <a:t>Lien (et éventuel lobbying) assuré par le service Relations Institutionnelles auprès de la Commission Européenne. Relations avec France Agrimer (FEAD).</a:t>
            </a:r>
          </a:p>
          <a:p>
            <a:endParaRPr lang="fr-FR" sz="1400" dirty="0"/>
          </a:p>
          <a:p>
            <a:r>
              <a:rPr lang="fr-FR" sz="1400" b="1" dirty="0">
                <a:solidFill>
                  <a:srgbClr val="E2007A"/>
                </a:solidFill>
              </a:rPr>
              <a:t>Artistes - ENFOIRES :</a:t>
            </a:r>
          </a:p>
          <a:p>
            <a:r>
              <a:rPr lang="fr-FR" sz="1400" dirty="0"/>
              <a:t>. </a:t>
            </a:r>
            <a:r>
              <a:rPr lang="fr-FR" sz="1300" dirty="0"/>
              <a:t>Contrats gérés par le pôle Ressources de l’AN ; Produits dérivés des concerts exclusivement gérés par l’AN.</a:t>
            </a:r>
          </a:p>
          <a:p>
            <a:pPr algn="just"/>
            <a:endParaRPr lang="fr-FR" sz="1400" dirty="0"/>
          </a:p>
          <a:p>
            <a:r>
              <a:rPr lang="fr-FR" sz="1400" b="1" dirty="0">
                <a:solidFill>
                  <a:srgbClr val="E2007A"/>
                </a:solidFill>
              </a:rPr>
              <a:t>Médias :</a:t>
            </a:r>
          </a:p>
          <a:p>
            <a:r>
              <a:rPr lang="fr-FR" sz="1400" dirty="0"/>
              <a:t>. </a:t>
            </a:r>
            <a:r>
              <a:rPr lang="fr-FR" sz="1300" dirty="0"/>
              <a:t>Partenariats régis par des conventions gérées par l’AN (pôle Ressources). Les grands partenaires actuels sont TF1 et France Bleu. Opération Radio Restos. Relations avec la presse. Réseaux sociaux (Facebook, TIK TOK,…)</a:t>
            </a:r>
            <a:endParaRPr lang="fr-FR" sz="1300" b="1" dirty="0"/>
          </a:p>
        </p:txBody>
      </p:sp>
    </p:spTree>
    <p:extLst>
      <p:ext uri="{BB962C8B-B14F-4D97-AF65-F5344CB8AC3E}">
        <p14:creationId xmlns:p14="http://schemas.microsoft.com/office/powerpoint/2010/main" val="2396759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a:extLst>
              <a:ext uri="{FF2B5EF4-FFF2-40B4-BE49-F238E27FC236}">
                <a16:creationId xmlns:a16="http://schemas.microsoft.com/office/drawing/2014/main" id="{B43E748F-DE2E-49B0-A847-FA7503356369}"/>
              </a:ext>
            </a:extLst>
          </p:cNvPr>
          <p:cNvSpPr txBox="1"/>
          <p:nvPr/>
        </p:nvSpPr>
        <p:spPr>
          <a:xfrm>
            <a:off x="1640264" y="368228"/>
            <a:ext cx="6163867" cy="400110"/>
          </a:xfrm>
          <a:prstGeom prst="rect">
            <a:avLst/>
          </a:prstGeom>
          <a:noFill/>
        </p:spPr>
        <p:txBody>
          <a:bodyPr wrap="none" rtlCol="0">
            <a:spAutoFit/>
          </a:bodyPr>
          <a:lstStyle/>
          <a:p>
            <a:r>
              <a:rPr lang="fr-FR" sz="2000" b="1" dirty="0"/>
              <a:t>Les interactions avec les parties prenantes (3/4)</a:t>
            </a:r>
          </a:p>
        </p:txBody>
      </p:sp>
      <p:sp>
        <p:nvSpPr>
          <p:cNvPr id="3" name="ZoneTexte 2">
            <a:extLst>
              <a:ext uri="{FF2B5EF4-FFF2-40B4-BE49-F238E27FC236}">
                <a16:creationId xmlns:a16="http://schemas.microsoft.com/office/drawing/2014/main" id="{40897E32-C5B7-4E58-B0EF-F1306125190D}"/>
              </a:ext>
            </a:extLst>
          </p:cNvPr>
          <p:cNvSpPr txBox="1"/>
          <p:nvPr/>
        </p:nvSpPr>
        <p:spPr>
          <a:xfrm>
            <a:off x="170481" y="1046375"/>
            <a:ext cx="8643581" cy="5262979"/>
          </a:xfrm>
          <a:prstGeom prst="rect">
            <a:avLst/>
          </a:prstGeom>
          <a:noFill/>
        </p:spPr>
        <p:txBody>
          <a:bodyPr wrap="square" rtlCol="0">
            <a:spAutoFit/>
          </a:bodyPr>
          <a:lstStyle/>
          <a:p>
            <a:pPr algn="ctr"/>
            <a:r>
              <a:rPr lang="fr-FR" sz="1400" b="1" i="1" u="sng" dirty="0"/>
              <a:t>INFORMER </a:t>
            </a:r>
          </a:p>
          <a:p>
            <a:r>
              <a:rPr lang="fr-FR" sz="1400" b="1" dirty="0">
                <a:solidFill>
                  <a:srgbClr val="E2007A"/>
                </a:solidFill>
              </a:rPr>
              <a:t>Donateurs privés et entreprises :</a:t>
            </a:r>
          </a:p>
          <a:p>
            <a:r>
              <a:rPr lang="fr-FR" sz="1400" dirty="0"/>
              <a:t>. Actions régulières nationales gérées à l’AN (pôle Ressources): lancement de campagne, concert des Enfoirés et produits dérivés, Festival des Restos (ex. Festival du film social), communications nationales ; . . Actions locales régulières ou ponctuelles (6 événements max par AD par an) ;</a:t>
            </a:r>
          </a:p>
          <a:p>
            <a:r>
              <a:rPr lang="fr-FR" sz="1400" dirty="0"/>
              <a:t>. Newsletters ;</a:t>
            </a:r>
          </a:p>
          <a:p>
            <a:r>
              <a:rPr lang="fr-FR" sz="1400" dirty="0"/>
              <a:t>. Réponses à toutes demandes de précisions.</a:t>
            </a:r>
          </a:p>
          <a:p>
            <a:endParaRPr lang="fr-FR" sz="1400" b="1" dirty="0">
              <a:solidFill>
                <a:srgbClr val="E2007A"/>
              </a:solidFill>
            </a:endParaRPr>
          </a:p>
          <a:p>
            <a:r>
              <a:rPr lang="fr-FR" sz="1400" b="1" dirty="0">
                <a:solidFill>
                  <a:srgbClr val="E2007A"/>
                </a:solidFill>
              </a:rPr>
              <a:t>Fournisseurs :</a:t>
            </a:r>
          </a:p>
          <a:p>
            <a:r>
              <a:rPr lang="fr-FR" sz="1400" dirty="0"/>
              <a:t>. Contrats gérés par l’AN (si nationaux) par le service Métier en charge, tous revus par la cellule juridique : le pôle SI pour les services SI, le pôle alimentaire pour les achats alimentaires, le service Baux pour les locaux ;</a:t>
            </a:r>
          </a:p>
          <a:p>
            <a:r>
              <a:rPr lang="fr-FR" sz="1400" dirty="0"/>
              <a:t>. Contrats gérés par les DR ou les AD quand couverture locale, avec le support des expertises AN.</a:t>
            </a:r>
          </a:p>
          <a:p>
            <a:endParaRPr lang="fr-FR" sz="1400" dirty="0"/>
          </a:p>
          <a:p>
            <a:r>
              <a:rPr lang="fr-FR" sz="1400" b="1" dirty="0">
                <a:solidFill>
                  <a:srgbClr val="E2007A"/>
                </a:solidFill>
              </a:rPr>
              <a:t>Commissaires aux comptes :</a:t>
            </a:r>
          </a:p>
          <a:p>
            <a:r>
              <a:rPr lang="fr-FR" sz="1400" dirty="0"/>
              <a:t> . Validation annuelle des comptes ;</a:t>
            </a:r>
          </a:p>
          <a:p>
            <a:r>
              <a:rPr lang="fr-FR" sz="1400" dirty="0"/>
              <a:t>. Conseils sur la mise en œuvre des évolutions comptables. </a:t>
            </a:r>
          </a:p>
          <a:p>
            <a:endParaRPr lang="fr-FR" sz="1400" dirty="0"/>
          </a:p>
          <a:p>
            <a:r>
              <a:rPr lang="fr-FR" sz="1400" b="1" dirty="0">
                <a:solidFill>
                  <a:srgbClr val="E2007A"/>
                </a:solidFill>
              </a:rPr>
              <a:t>Membres du Comité de contrôle interne :</a:t>
            </a:r>
          </a:p>
          <a:p>
            <a:r>
              <a:rPr lang="fr-FR" sz="1400" dirty="0"/>
              <a:t>. Réunions 4 fois par an du CCI (refonte) ;</a:t>
            </a:r>
          </a:p>
          <a:p>
            <a:r>
              <a:rPr lang="fr-FR" sz="1400" dirty="0"/>
              <a:t>. Chantiers initiés sur proposition du CCI, suivis au niveau du conseil d’administration.</a:t>
            </a:r>
          </a:p>
          <a:p>
            <a:endParaRPr lang="fr-FR" sz="1400" dirty="0"/>
          </a:p>
          <a:p>
            <a:endParaRPr lang="fr-FR" sz="1400" dirty="0"/>
          </a:p>
          <a:p>
            <a:pPr algn="just"/>
            <a:endParaRPr lang="fr-FR" sz="1400" dirty="0"/>
          </a:p>
        </p:txBody>
      </p:sp>
    </p:spTree>
    <p:extLst>
      <p:ext uri="{BB962C8B-B14F-4D97-AF65-F5344CB8AC3E}">
        <p14:creationId xmlns:p14="http://schemas.microsoft.com/office/powerpoint/2010/main" val="3811638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a:extLst>
              <a:ext uri="{FF2B5EF4-FFF2-40B4-BE49-F238E27FC236}">
                <a16:creationId xmlns:a16="http://schemas.microsoft.com/office/drawing/2014/main" id="{B43E748F-DE2E-49B0-A847-FA7503356369}"/>
              </a:ext>
            </a:extLst>
          </p:cNvPr>
          <p:cNvSpPr txBox="1"/>
          <p:nvPr/>
        </p:nvSpPr>
        <p:spPr>
          <a:xfrm>
            <a:off x="1640264" y="368228"/>
            <a:ext cx="6163867" cy="400110"/>
          </a:xfrm>
          <a:prstGeom prst="rect">
            <a:avLst/>
          </a:prstGeom>
          <a:noFill/>
        </p:spPr>
        <p:txBody>
          <a:bodyPr wrap="none" rtlCol="0">
            <a:spAutoFit/>
          </a:bodyPr>
          <a:lstStyle/>
          <a:p>
            <a:r>
              <a:rPr lang="fr-FR" sz="2000" b="1" dirty="0"/>
              <a:t>Les interactions avec les parties prenantes (4/4)</a:t>
            </a:r>
          </a:p>
        </p:txBody>
      </p:sp>
      <p:sp>
        <p:nvSpPr>
          <p:cNvPr id="3" name="ZoneTexte 2">
            <a:extLst>
              <a:ext uri="{FF2B5EF4-FFF2-40B4-BE49-F238E27FC236}">
                <a16:creationId xmlns:a16="http://schemas.microsoft.com/office/drawing/2014/main" id="{40897E32-C5B7-4E58-B0EF-F1306125190D}"/>
              </a:ext>
            </a:extLst>
          </p:cNvPr>
          <p:cNvSpPr txBox="1"/>
          <p:nvPr/>
        </p:nvSpPr>
        <p:spPr>
          <a:xfrm>
            <a:off x="424206" y="1046375"/>
            <a:ext cx="8389856" cy="2893100"/>
          </a:xfrm>
          <a:prstGeom prst="rect">
            <a:avLst/>
          </a:prstGeom>
          <a:noFill/>
        </p:spPr>
        <p:txBody>
          <a:bodyPr wrap="square" rtlCol="0">
            <a:spAutoFit/>
          </a:bodyPr>
          <a:lstStyle/>
          <a:p>
            <a:pPr algn="ctr"/>
            <a:r>
              <a:rPr lang="fr-FR" sz="1400" b="1" i="1" u="sng" dirty="0"/>
              <a:t>VEILLE </a:t>
            </a:r>
          </a:p>
          <a:p>
            <a:pPr algn="ctr"/>
            <a:endParaRPr lang="fr-FR" sz="1400" b="1" dirty="0">
              <a:solidFill>
                <a:srgbClr val="E2007A"/>
              </a:solidFill>
            </a:endParaRPr>
          </a:p>
          <a:p>
            <a:r>
              <a:rPr lang="fr-FR" sz="1400" b="1" dirty="0">
                <a:solidFill>
                  <a:srgbClr val="E2007A"/>
                </a:solidFill>
              </a:rPr>
              <a:t>Echanges voire partenariats avec organismes ou autres associations :</a:t>
            </a:r>
          </a:p>
          <a:p>
            <a:r>
              <a:rPr lang="fr-FR" sz="1400" dirty="0"/>
              <a:t>. Partenariats et échanges gérés par l’AN quand nationaux (ex CPAM, CNAF, CNAV,…) ;</a:t>
            </a:r>
            <a:endParaRPr lang="fr-FR" sz="1400" b="1" dirty="0"/>
          </a:p>
          <a:p>
            <a:r>
              <a:rPr lang="fr-FR" sz="1400" dirty="0"/>
              <a:t>. Participation à des études et groupes de travail incluant d’autres associations par l’Observatoire des Restos (structure interne de veille et d’analyse statistique de l’activité) ;</a:t>
            </a:r>
          </a:p>
          <a:p>
            <a:r>
              <a:rPr lang="fr-FR" sz="1400" dirty="0"/>
              <a:t>. Fondation de l’Orangerie : participation des Restos ;</a:t>
            </a:r>
          </a:p>
          <a:p>
            <a:r>
              <a:rPr lang="fr-FR" sz="1400" dirty="0"/>
              <a:t>. Partenariats et échanges établis localement par les DR et les AD.</a:t>
            </a:r>
          </a:p>
          <a:p>
            <a:endParaRPr lang="fr-FR" sz="1400" dirty="0"/>
          </a:p>
          <a:p>
            <a:endParaRPr lang="fr-FR" sz="1400" dirty="0"/>
          </a:p>
          <a:p>
            <a:endParaRPr lang="fr-FR" sz="1400" dirty="0"/>
          </a:p>
          <a:p>
            <a:endParaRPr lang="fr-FR" sz="1400" dirty="0"/>
          </a:p>
          <a:p>
            <a:endParaRPr lang="fr-FR" sz="1400" dirty="0"/>
          </a:p>
        </p:txBody>
      </p:sp>
    </p:spTree>
    <p:extLst>
      <p:ext uri="{BB962C8B-B14F-4D97-AF65-F5344CB8AC3E}">
        <p14:creationId xmlns:p14="http://schemas.microsoft.com/office/powerpoint/2010/main" val="620929817"/>
      </p:ext>
    </p:extLst>
  </p:cSld>
  <p:clrMapOvr>
    <a:masterClrMapping/>
  </p:clrMapOvr>
</p:sld>
</file>

<file path=ppt/theme/theme1.xml><?xml version="1.0" encoding="utf-8"?>
<a:theme xmlns:a="http://schemas.openxmlformats.org/drawingml/2006/main" name="Page de chapitr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12645</TotalTime>
  <Words>974</Words>
  <Application>Microsoft Office PowerPoint</Application>
  <PresentationFormat>Affichage à l'écran (4:3)</PresentationFormat>
  <Paragraphs>115</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Calibri Light</vt:lpstr>
      <vt:lpstr>Century Gothic</vt:lpstr>
      <vt:lpstr>Wingdings</vt:lpstr>
      <vt:lpstr>Page de chapitre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Nicolas FROELICHER</dc:creator>
  <cp:lastModifiedBy>Jean-François Le Page</cp:lastModifiedBy>
  <cp:revision>362</cp:revision>
  <dcterms:created xsi:type="dcterms:W3CDTF">2014-09-04T13:21:11Z</dcterms:created>
  <dcterms:modified xsi:type="dcterms:W3CDTF">2026-01-09T16:23:32Z</dcterms:modified>
</cp:coreProperties>
</file>