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9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89DD"/>
    <a:srgbClr val="F9E979"/>
    <a:srgbClr val="009384"/>
    <a:srgbClr val="8CB4E8"/>
    <a:srgbClr val="A9C7EC"/>
    <a:srgbClr val="FBD09D"/>
    <a:srgbClr val="518274"/>
    <a:srgbClr val="655415"/>
    <a:srgbClr val="563F23"/>
    <a:srgbClr val="0058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93" d="100"/>
          <a:sy n="93" d="100"/>
        </p:scale>
        <p:origin x="5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BC68-B637-412A-9829-5E2BC40FFEDF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04FA3-6F57-42B1-8AC6-6DDE85F0C0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9629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BC68-B637-412A-9829-5E2BC40FFEDF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04FA3-6F57-42B1-8AC6-6DDE85F0C0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5837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BC68-B637-412A-9829-5E2BC40FFEDF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04FA3-6F57-42B1-8AC6-6DDE85F0C0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270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BC68-B637-412A-9829-5E2BC40FFEDF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04FA3-6F57-42B1-8AC6-6DDE85F0C0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421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BC68-B637-412A-9829-5E2BC40FFEDF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04FA3-6F57-42B1-8AC6-6DDE85F0C0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937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BC68-B637-412A-9829-5E2BC40FFEDF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04FA3-6F57-42B1-8AC6-6DDE85F0C0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1234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BC68-B637-412A-9829-5E2BC40FFEDF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04FA3-6F57-42B1-8AC6-6DDE85F0C0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722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BC68-B637-412A-9829-5E2BC40FFEDF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04FA3-6F57-42B1-8AC6-6DDE85F0C0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7102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BC68-B637-412A-9829-5E2BC40FFEDF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04FA3-6F57-42B1-8AC6-6DDE85F0C0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0819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BC68-B637-412A-9829-5E2BC40FFEDF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04FA3-6F57-42B1-8AC6-6DDE85F0C0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736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BC68-B637-412A-9829-5E2BC40FFEDF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04FA3-6F57-42B1-8AC6-6DDE85F0C0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5563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8BC68-B637-412A-9829-5E2BC40FFEDF}" type="datetimeFigureOut">
              <a:rPr lang="fr-FR" smtClean="0"/>
              <a:t>12/03/2025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04FA3-6F57-42B1-8AC6-6DDE85F0C0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4931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77302" y="541586"/>
            <a:ext cx="4761187" cy="2701158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6240510" y="537533"/>
            <a:ext cx="4761187" cy="2701158"/>
          </a:xfrm>
          <a:prstGeom prst="rect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1077303" y="3431928"/>
            <a:ext cx="4761187" cy="270115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6240509" y="3431928"/>
            <a:ext cx="4761187" cy="2701158"/>
          </a:xfrm>
          <a:prstGeom prst="rect">
            <a:avLst/>
          </a:prstGeom>
          <a:solidFill>
            <a:srgbClr val="00938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avec flèche 12"/>
          <p:cNvCxnSpPr/>
          <p:nvPr/>
        </p:nvCxnSpPr>
        <p:spPr>
          <a:xfrm flipH="1" flipV="1">
            <a:off x="851338" y="283780"/>
            <a:ext cx="26270" cy="6095999"/>
          </a:xfrm>
          <a:prstGeom prst="straightConnector1">
            <a:avLst/>
          </a:prstGeom>
          <a:ln w="762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flipV="1">
            <a:off x="877608" y="6358757"/>
            <a:ext cx="10725813" cy="21022"/>
          </a:xfrm>
          <a:prstGeom prst="straightConnector1">
            <a:avLst/>
          </a:prstGeom>
          <a:ln w="762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1866892" y="537533"/>
            <a:ext cx="33843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Peu concernée, très influente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Satisfaire 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6944701" y="537533"/>
            <a:ext cx="33528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Très concernée, très influente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Collaborer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746032" y="3405664"/>
            <a:ext cx="36260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Peu concernée, peu influente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Surveiller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6989371" y="3389822"/>
            <a:ext cx="33528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Très concernée, peu influente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Communiquer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53357" y="1972160"/>
            <a:ext cx="677108" cy="206528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3200" dirty="0">
                <a:solidFill>
                  <a:schemeClr val="bg1">
                    <a:lumMod val="65000"/>
                  </a:schemeClr>
                </a:solidFill>
              </a:rPr>
              <a:t>Pouvoir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1291447" y="1247101"/>
            <a:ext cx="433289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Ministère de l’Action sociale, des vétérans et de la réhabilitation des jeunes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Ministère de l’Education de la jeunesse et des sports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Ministère des Affaires étrangères et de la coopération internationale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Ministère de l’Intérieur</a:t>
            </a:r>
          </a:p>
        </p:txBody>
      </p:sp>
      <p:sp>
        <p:nvSpPr>
          <p:cNvPr id="28" name="ZoneTexte 27"/>
          <p:cNvSpPr txBox="1"/>
          <p:nvPr/>
        </p:nvSpPr>
        <p:spPr>
          <a:xfrm rot="5400000">
            <a:off x="6158154" y="5616681"/>
            <a:ext cx="677108" cy="206528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3200" dirty="0">
                <a:solidFill>
                  <a:schemeClr val="bg1">
                    <a:lumMod val="65000"/>
                  </a:schemeClr>
                </a:solidFill>
              </a:rPr>
              <a:t>Intérêt 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1279627" y="4132308"/>
            <a:ext cx="42409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Grand public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Réseaux sociaux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Représentants communautaires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Fournisseurs biens et services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266929" y="4358324"/>
            <a:ext cx="492443" cy="84836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65000"/>
                  </a:schemeClr>
                </a:solidFill>
              </a:rPr>
              <a:t>Faible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239888" y="1210474"/>
            <a:ext cx="492443" cy="84836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65000"/>
                  </a:schemeClr>
                </a:solidFill>
              </a:rPr>
              <a:t>Fort</a:t>
            </a:r>
          </a:p>
        </p:txBody>
      </p:sp>
      <p:sp>
        <p:nvSpPr>
          <p:cNvPr id="18" name="ZoneTexte 17"/>
          <p:cNvSpPr txBox="1"/>
          <p:nvPr/>
        </p:nvSpPr>
        <p:spPr>
          <a:xfrm rot="5400000">
            <a:off x="3453415" y="6201818"/>
            <a:ext cx="492443" cy="84836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65000"/>
                  </a:schemeClr>
                </a:solidFill>
              </a:rPr>
              <a:t>Faible</a:t>
            </a:r>
          </a:p>
        </p:txBody>
      </p:sp>
      <p:sp>
        <p:nvSpPr>
          <p:cNvPr id="24" name="ZoneTexte 23"/>
          <p:cNvSpPr txBox="1"/>
          <p:nvPr/>
        </p:nvSpPr>
        <p:spPr>
          <a:xfrm rot="5400000">
            <a:off x="8419552" y="6228082"/>
            <a:ext cx="492443" cy="84836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65000"/>
                  </a:schemeClr>
                </a:solidFill>
              </a:rPr>
              <a:t>Fort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2169922" y="97197"/>
            <a:ext cx="75581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cap="al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Importance et influence des parties prenantes - CAMBODGE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6521007" y="4112433"/>
            <a:ext cx="45601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Bénéficiaires et </a:t>
            </a:r>
            <a:r>
              <a:rPr lang="fr-FR" sz="1600" dirty="0" err="1">
                <a:solidFill>
                  <a:schemeClr val="bg1"/>
                </a:solidFill>
              </a:rPr>
              <a:t>Alumni</a:t>
            </a:r>
            <a:endParaRPr lang="fr-FR" sz="16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Bénévoles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Membres d’EA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Petits donateurs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6522322" y="1232033"/>
            <a:ext cx="45588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Equipe pays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Salariés siège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Fondations et grands donateurs (entreprises, asso)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Correspondants régionaux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Parrains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Coordination des ONG internationales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16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160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6069" y="3041421"/>
            <a:ext cx="1010669" cy="508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423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77965" y="491869"/>
            <a:ext cx="4761187" cy="2701158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6168613" y="479679"/>
            <a:ext cx="4778927" cy="3006103"/>
          </a:xfrm>
          <a:prstGeom prst="rect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1023946" y="3383346"/>
            <a:ext cx="4761187" cy="270115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6187152" y="3383346"/>
            <a:ext cx="4761187" cy="2701158"/>
          </a:xfrm>
          <a:prstGeom prst="rect">
            <a:avLst/>
          </a:prstGeom>
          <a:solidFill>
            <a:srgbClr val="00938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avec flèche 12"/>
          <p:cNvCxnSpPr/>
          <p:nvPr/>
        </p:nvCxnSpPr>
        <p:spPr>
          <a:xfrm flipH="1" flipV="1">
            <a:off x="797981" y="235198"/>
            <a:ext cx="26270" cy="6095999"/>
          </a:xfrm>
          <a:prstGeom prst="straightConnector1">
            <a:avLst/>
          </a:prstGeom>
          <a:ln w="762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flipV="1">
            <a:off x="824251" y="6310175"/>
            <a:ext cx="10725813" cy="21022"/>
          </a:xfrm>
          <a:prstGeom prst="straightConnector1">
            <a:avLst/>
          </a:prstGeom>
          <a:ln w="762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/>
          <p:cNvSpPr txBox="1"/>
          <p:nvPr/>
        </p:nvSpPr>
        <p:spPr>
          <a:xfrm>
            <a:off x="0" y="1923578"/>
            <a:ext cx="677108" cy="206528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3200" dirty="0">
                <a:solidFill>
                  <a:schemeClr val="bg1">
                    <a:lumMod val="65000"/>
                  </a:schemeClr>
                </a:solidFill>
              </a:rPr>
              <a:t>Pouvoir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970083" y="1408590"/>
            <a:ext cx="48150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400" dirty="0">
                <a:solidFill>
                  <a:schemeClr val="bg1"/>
                </a:solidFill>
              </a:rPr>
              <a:t>PACCOM/COMINGO/VUFO/HUFO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400" dirty="0">
                <a:solidFill>
                  <a:schemeClr val="bg1"/>
                </a:solidFill>
              </a:rPr>
              <a:t>Autorités locales (City People’s Committee, District People’s Committee, Wards)</a:t>
            </a:r>
          </a:p>
          <a:p>
            <a:pPr marL="285750" indent="-285750">
              <a:buFontTx/>
              <a:buChar char="-"/>
            </a:pPr>
            <a:endParaRPr lang="fr-FR" sz="1400" dirty="0"/>
          </a:p>
        </p:txBody>
      </p:sp>
      <p:sp>
        <p:nvSpPr>
          <p:cNvPr id="28" name="ZoneTexte 27"/>
          <p:cNvSpPr txBox="1"/>
          <p:nvPr/>
        </p:nvSpPr>
        <p:spPr>
          <a:xfrm rot="5400000">
            <a:off x="6104797" y="5568099"/>
            <a:ext cx="677108" cy="206528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3200" dirty="0">
                <a:solidFill>
                  <a:schemeClr val="bg1">
                    <a:lumMod val="65000"/>
                  </a:schemeClr>
                </a:solidFill>
              </a:rPr>
              <a:t>Intérêt 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1169778" y="4348056"/>
            <a:ext cx="42409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</a:rPr>
              <a:t>Réseaux Sociaux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</a:rPr>
              <a:t>Communauté d’expatriés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</a:rPr>
              <a:t>ONG intervenant dans le même secteur d’activité</a:t>
            </a:r>
          </a:p>
          <a:p>
            <a:pPr marL="285750" indent="-285750">
              <a:buFontTx/>
              <a:buChar char="-"/>
            </a:pPr>
            <a:endParaRPr lang="fr-FR" sz="1400" dirty="0"/>
          </a:p>
          <a:p>
            <a:pPr marL="285750" indent="-285750">
              <a:buFontTx/>
              <a:buChar char="-"/>
            </a:pPr>
            <a:endParaRPr lang="fr-FR" sz="1400" dirty="0"/>
          </a:p>
          <a:p>
            <a:pPr marL="285750" indent="-285750">
              <a:buFontTx/>
              <a:buChar char="-"/>
            </a:pPr>
            <a:endParaRPr lang="fr-FR" sz="1400" dirty="0"/>
          </a:p>
        </p:txBody>
      </p:sp>
      <p:sp>
        <p:nvSpPr>
          <p:cNvPr id="16" name="ZoneTexte 15"/>
          <p:cNvSpPr txBox="1"/>
          <p:nvPr/>
        </p:nvSpPr>
        <p:spPr>
          <a:xfrm>
            <a:off x="213572" y="4309742"/>
            <a:ext cx="492443" cy="84836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65000"/>
                  </a:schemeClr>
                </a:solidFill>
              </a:rPr>
              <a:t>Faible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86531" y="1161892"/>
            <a:ext cx="492443" cy="84836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65000"/>
                  </a:schemeClr>
                </a:solidFill>
              </a:rPr>
              <a:t>Fort</a:t>
            </a:r>
          </a:p>
        </p:txBody>
      </p:sp>
      <p:sp>
        <p:nvSpPr>
          <p:cNvPr id="18" name="ZoneTexte 17"/>
          <p:cNvSpPr txBox="1"/>
          <p:nvPr/>
        </p:nvSpPr>
        <p:spPr>
          <a:xfrm rot="5400000">
            <a:off x="3400058" y="6153236"/>
            <a:ext cx="492443" cy="84836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65000"/>
                  </a:schemeClr>
                </a:solidFill>
              </a:rPr>
              <a:t>Faible</a:t>
            </a:r>
          </a:p>
        </p:txBody>
      </p:sp>
      <p:sp>
        <p:nvSpPr>
          <p:cNvPr id="24" name="ZoneTexte 23"/>
          <p:cNvSpPr txBox="1"/>
          <p:nvPr/>
        </p:nvSpPr>
        <p:spPr>
          <a:xfrm rot="5400000">
            <a:off x="8366195" y="6179500"/>
            <a:ext cx="492443" cy="84836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65000"/>
                  </a:schemeClr>
                </a:solidFill>
              </a:rPr>
              <a:t>Fort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2216466" y="43770"/>
            <a:ext cx="71373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cap="al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Importance et influence des parties prenantes - VIETNAM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6304894" y="4219551"/>
            <a:ext cx="45601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</a:rPr>
              <a:t>Bénéficiaires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</a:rPr>
              <a:t>Parrains / petits donateurs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</a:rPr>
              <a:t>Bénévoles / correspondants régionaux</a:t>
            </a:r>
          </a:p>
          <a:p>
            <a:endParaRPr lang="fr-FR" sz="1400" dirty="0">
              <a:solidFill>
                <a:schemeClr val="bg1"/>
              </a:solidFill>
            </a:endParaRPr>
          </a:p>
          <a:p>
            <a:endParaRPr lang="fr-FR" sz="1400" dirty="0">
              <a:solidFill>
                <a:srgbClr val="000000"/>
              </a:solidFill>
            </a:endParaRPr>
          </a:p>
          <a:p>
            <a:pPr marL="285750" indent="-285750">
              <a:buFontTx/>
              <a:buChar char="-"/>
            </a:pPr>
            <a:endParaRPr lang="fr-FR" sz="1400" dirty="0"/>
          </a:p>
        </p:txBody>
      </p:sp>
      <p:sp>
        <p:nvSpPr>
          <p:cNvPr id="26" name="ZoneTexte 25"/>
          <p:cNvSpPr txBox="1"/>
          <p:nvPr/>
        </p:nvSpPr>
        <p:spPr>
          <a:xfrm>
            <a:off x="6306209" y="1309322"/>
            <a:ext cx="455886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</a:rPr>
              <a:t>Équipe  pays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</a:rPr>
              <a:t>Salariés siège et référent pays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</a:rPr>
              <a:t>Partenaires terrains opérationnels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400" dirty="0">
                <a:solidFill>
                  <a:schemeClr val="bg1"/>
                </a:solidFill>
              </a:rPr>
              <a:t>Department of Planning and Investment (Approuve </a:t>
            </a:r>
            <a:r>
              <a:rPr lang="en-GB" sz="1400" dirty="0" err="1">
                <a:solidFill>
                  <a:schemeClr val="bg1"/>
                </a:solidFill>
              </a:rPr>
              <a:t>ou</a:t>
            </a:r>
            <a:r>
              <a:rPr lang="en-GB" sz="1400" dirty="0">
                <a:solidFill>
                  <a:schemeClr val="bg1"/>
                </a:solidFill>
              </a:rPr>
              <a:t> non les </a:t>
            </a:r>
            <a:r>
              <a:rPr lang="en-GB" sz="1400" dirty="0" err="1">
                <a:solidFill>
                  <a:schemeClr val="bg1"/>
                </a:solidFill>
              </a:rPr>
              <a:t>projets</a:t>
            </a:r>
            <a:r>
              <a:rPr lang="en-GB" sz="1400" dirty="0">
                <a:solidFill>
                  <a:schemeClr val="bg1"/>
                </a:solidFill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400" dirty="0">
                <a:solidFill>
                  <a:schemeClr val="bg1"/>
                </a:solidFill>
              </a:rPr>
              <a:t>Grands </a:t>
            </a:r>
            <a:r>
              <a:rPr lang="en-GB" sz="1400" dirty="0" err="1">
                <a:solidFill>
                  <a:schemeClr val="bg1"/>
                </a:solidFill>
              </a:rPr>
              <a:t>Donateurs</a:t>
            </a:r>
            <a:r>
              <a:rPr lang="en-GB" sz="1400" dirty="0">
                <a:solidFill>
                  <a:schemeClr val="bg1"/>
                </a:solidFill>
              </a:rPr>
              <a:t>, </a:t>
            </a:r>
            <a:r>
              <a:rPr lang="en-GB" sz="1400" dirty="0" err="1">
                <a:solidFill>
                  <a:schemeClr val="bg1"/>
                </a:solidFill>
              </a:rPr>
              <a:t>Fondations</a:t>
            </a:r>
            <a:r>
              <a:rPr lang="en-GB" sz="1400" dirty="0">
                <a:solidFill>
                  <a:schemeClr val="bg1"/>
                </a:solidFill>
              </a:rPr>
              <a:t> et </a:t>
            </a:r>
            <a:r>
              <a:rPr lang="en-GB" sz="1400" dirty="0" err="1">
                <a:solidFill>
                  <a:schemeClr val="bg1"/>
                </a:solidFill>
              </a:rPr>
              <a:t>entreprises</a:t>
            </a:r>
            <a:r>
              <a:rPr lang="en-GB" sz="1400" dirty="0">
                <a:solidFill>
                  <a:schemeClr val="bg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14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1400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endParaRPr lang="fr-FR" sz="1400" dirty="0"/>
          </a:p>
          <a:p>
            <a:pPr marL="285750" indent="-285750">
              <a:buFontTx/>
              <a:buChar char="-"/>
            </a:pPr>
            <a:endParaRPr lang="fr-FR" sz="1400" dirty="0"/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2712" y="2992839"/>
            <a:ext cx="1010669" cy="508385"/>
          </a:xfrm>
          <a:prstGeom prst="rect">
            <a:avLst/>
          </a:prstGeom>
        </p:spPr>
      </p:pic>
      <p:sp>
        <p:nvSpPr>
          <p:cNvPr id="31" name="ZoneTexte 18">
            <a:extLst>
              <a:ext uri="{FF2B5EF4-FFF2-40B4-BE49-F238E27FC236}">
                <a16:creationId xmlns:a16="http://schemas.microsoft.com/office/drawing/2014/main" id="{00058C28-62AE-45B0-A8C1-00B11C11F0D5}"/>
              </a:ext>
            </a:extLst>
          </p:cNvPr>
          <p:cNvSpPr txBox="1"/>
          <p:nvPr/>
        </p:nvSpPr>
        <p:spPr>
          <a:xfrm>
            <a:off x="1866892" y="537533"/>
            <a:ext cx="33843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Peu concernée, très influente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Satisfaire </a:t>
            </a:r>
          </a:p>
        </p:txBody>
      </p:sp>
      <p:sp>
        <p:nvSpPr>
          <p:cNvPr id="32" name="ZoneTexte 19">
            <a:extLst>
              <a:ext uri="{FF2B5EF4-FFF2-40B4-BE49-F238E27FC236}">
                <a16:creationId xmlns:a16="http://schemas.microsoft.com/office/drawing/2014/main" id="{B0FF0A1A-66B3-4290-80CB-EA81154F8CED}"/>
              </a:ext>
            </a:extLst>
          </p:cNvPr>
          <p:cNvSpPr txBox="1"/>
          <p:nvPr/>
        </p:nvSpPr>
        <p:spPr>
          <a:xfrm>
            <a:off x="6944701" y="537533"/>
            <a:ext cx="33528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Très concernée, très influente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Collaborer</a:t>
            </a:r>
          </a:p>
        </p:txBody>
      </p:sp>
      <p:sp>
        <p:nvSpPr>
          <p:cNvPr id="34" name="ZoneTexte 20">
            <a:extLst>
              <a:ext uri="{FF2B5EF4-FFF2-40B4-BE49-F238E27FC236}">
                <a16:creationId xmlns:a16="http://schemas.microsoft.com/office/drawing/2014/main" id="{5580F2F6-FADA-467F-B4C8-07F4376C918C}"/>
              </a:ext>
            </a:extLst>
          </p:cNvPr>
          <p:cNvSpPr txBox="1"/>
          <p:nvPr/>
        </p:nvSpPr>
        <p:spPr>
          <a:xfrm>
            <a:off x="1746032" y="3405664"/>
            <a:ext cx="36260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Peu concernée, peu influente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Surveiller</a:t>
            </a:r>
          </a:p>
        </p:txBody>
      </p:sp>
      <p:sp>
        <p:nvSpPr>
          <p:cNvPr id="35" name="ZoneTexte 21">
            <a:extLst>
              <a:ext uri="{FF2B5EF4-FFF2-40B4-BE49-F238E27FC236}">
                <a16:creationId xmlns:a16="http://schemas.microsoft.com/office/drawing/2014/main" id="{A92473A6-26C2-464B-8C65-0780F1886C74}"/>
              </a:ext>
            </a:extLst>
          </p:cNvPr>
          <p:cNvSpPr txBox="1"/>
          <p:nvPr/>
        </p:nvSpPr>
        <p:spPr>
          <a:xfrm>
            <a:off x="6989371" y="3389822"/>
            <a:ext cx="33528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Très concernée, peu influente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Communiquer</a:t>
            </a:r>
          </a:p>
        </p:txBody>
      </p:sp>
    </p:spTree>
    <p:extLst>
      <p:ext uri="{BB962C8B-B14F-4D97-AF65-F5344CB8AC3E}">
        <p14:creationId xmlns:p14="http://schemas.microsoft.com/office/powerpoint/2010/main" val="1662463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77302" y="541586"/>
            <a:ext cx="4761187" cy="2701158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6242843" y="558485"/>
            <a:ext cx="4761187" cy="2701158"/>
          </a:xfrm>
          <a:prstGeom prst="rect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1077303" y="3431928"/>
            <a:ext cx="4761187" cy="270115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6240509" y="3431928"/>
            <a:ext cx="4761187" cy="2701158"/>
          </a:xfrm>
          <a:prstGeom prst="rect">
            <a:avLst/>
          </a:prstGeom>
          <a:solidFill>
            <a:srgbClr val="00938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avec flèche 12"/>
          <p:cNvCxnSpPr/>
          <p:nvPr/>
        </p:nvCxnSpPr>
        <p:spPr>
          <a:xfrm flipH="1" flipV="1">
            <a:off x="851338" y="283780"/>
            <a:ext cx="26270" cy="6095999"/>
          </a:xfrm>
          <a:prstGeom prst="straightConnector1">
            <a:avLst/>
          </a:prstGeom>
          <a:ln w="762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flipV="1">
            <a:off x="877608" y="6358757"/>
            <a:ext cx="10725813" cy="21022"/>
          </a:xfrm>
          <a:prstGeom prst="straightConnector1">
            <a:avLst/>
          </a:prstGeom>
          <a:ln w="762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1866892" y="537533"/>
            <a:ext cx="33843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Peu concernée, très influente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Satisfaire 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6944701" y="537533"/>
            <a:ext cx="33528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Très concernée, très influente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Collaborer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746032" y="3405664"/>
            <a:ext cx="36260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Peu concernée, peu influente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Surveiller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6989371" y="3389822"/>
            <a:ext cx="33528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Très concernée, peu influente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Communiquer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53357" y="1972160"/>
            <a:ext cx="677108" cy="206528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3200" dirty="0">
                <a:solidFill>
                  <a:schemeClr val="bg1">
                    <a:lumMod val="65000"/>
                  </a:schemeClr>
                </a:solidFill>
              </a:rPr>
              <a:t>Pouvoir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1279627" y="1313709"/>
            <a:ext cx="43328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Partenaires institutionnels (Ministères; Lao </a:t>
            </a:r>
            <a:r>
              <a:rPr lang="fr-FR" dirty="0" err="1">
                <a:solidFill>
                  <a:schemeClr val="bg1"/>
                </a:solidFill>
              </a:rPr>
              <a:t>Women</a:t>
            </a:r>
            <a:r>
              <a:rPr lang="fr-FR" dirty="0">
                <a:solidFill>
                  <a:schemeClr val="bg1"/>
                </a:solidFill>
              </a:rPr>
              <a:t> Union)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Partenaires du développement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Autorités locales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28" name="ZoneTexte 27"/>
          <p:cNvSpPr txBox="1"/>
          <p:nvPr/>
        </p:nvSpPr>
        <p:spPr>
          <a:xfrm rot="5400000">
            <a:off x="6158154" y="5616681"/>
            <a:ext cx="677108" cy="206528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3200" dirty="0">
                <a:solidFill>
                  <a:schemeClr val="bg1">
                    <a:lumMod val="65000"/>
                  </a:schemeClr>
                </a:solidFill>
              </a:rPr>
              <a:t>Intérêt 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1320356" y="4137381"/>
            <a:ext cx="42409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trike="sngStrike" dirty="0">
              <a:solidFill>
                <a:schemeClr val="bg1"/>
              </a:solidFill>
              <a:highlight>
                <a:srgbClr val="00FF00"/>
              </a:highlight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Grand public local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Réseaux sociaux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Fournisseurs biens et services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266929" y="4358324"/>
            <a:ext cx="492443" cy="84836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65000"/>
                  </a:schemeClr>
                </a:solidFill>
              </a:rPr>
              <a:t>Faible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239888" y="1210474"/>
            <a:ext cx="492443" cy="84836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65000"/>
                  </a:schemeClr>
                </a:solidFill>
              </a:rPr>
              <a:t>Fort</a:t>
            </a:r>
          </a:p>
        </p:txBody>
      </p:sp>
      <p:sp>
        <p:nvSpPr>
          <p:cNvPr id="18" name="ZoneTexte 17"/>
          <p:cNvSpPr txBox="1"/>
          <p:nvPr/>
        </p:nvSpPr>
        <p:spPr>
          <a:xfrm rot="5400000">
            <a:off x="3453415" y="6201818"/>
            <a:ext cx="492443" cy="84836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65000"/>
                  </a:schemeClr>
                </a:solidFill>
              </a:rPr>
              <a:t>Faible</a:t>
            </a:r>
          </a:p>
        </p:txBody>
      </p:sp>
      <p:sp>
        <p:nvSpPr>
          <p:cNvPr id="24" name="ZoneTexte 23"/>
          <p:cNvSpPr txBox="1"/>
          <p:nvPr/>
        </p:nvSpPr>
        <p:spPr>
          <a:xfrm rot="5400000">
            <a:off x="8419552" y="6228082"/>
            <a:ext cx="492443" cy="84836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65000"/>
                  </a:schemeClr>
                </a:solidFill>
              </a:rPr>
              <a:t>Fort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2271698" y="48582"/>
            <a:ext cx="6908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cap="al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Importance et influence des parties prenantes - LAOS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6505893" y="4145697"/>
            <a:ext cx="45601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Bénéficiaires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Ecoles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Bénévoles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Petits donateurs (parrains)</a:t>
            </a:r>
          </a:p>
          <a:p>
            <a:endParaRPr lang="fr-FR" strike="sngStrike" dirty="0">
              <a:solidFill>
                <a:schemeClr val="bg1"/>
              </a:solidFill>
              <a:highlight>
                <a:srgbClr val="00FF00"/>
              </a:highlight>
            </a:endParaRP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26" name="ZoneTexte 25"/>
          <p:cNvSpPr txBox="1"/>
          <p:nvPr/>
        </p:nvSpPr>
        <p:spPr>
          <a:xfrm>
            <a:off x="6361367" y="1210474"/>
            <a:ext cx="455886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Equipe locale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Salariés siège et référent pays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Grands donateurs (fondations; associations ; entreprises)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Partenaires opérationnels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Représentants communautaires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6069" y="3041421"/>
            <a:ext cx="1010669" cy="508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538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77302" y="541586"/>
            <a:ext cx="4941931" cy="2701158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6240510" y="537533"/>
            <a:ext cx="5395266" cy="2701158"/>
          </a:xfrm>
          <a:prstGeom prst="rect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1077303" y="3431928"/>
            <a:ext cx="4941930" cy="270115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6240509" y="3431928"/>
            <a:ext cx="5395267" cy="2701158"/>
          </a:xfrm>
          <a:prstGeom prst="rect">
            <a:avLst/>
          </a:prstGeom>
          <a:solidFill>
            <a:srgbClr val="00938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avec flèche 12"/>
          <p:cNvCxnSpPr/>
          <p:nvPr/>
        </p:nvCxnSpPr>
        <p:spPr>
          <a:xfrm flipH="1" flipV="1">
            <a:off x="851338" y="283780"/>
            <a:ext cx="26270" cy="6095999"/>
          </a:xfrm>
          <a:prstGeom prst="straightConnector1">
            <a:avLst/>
          </a:prstGeom>
          <a:ln w="762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flipV="1">
            <a:off x="877608" y="6358757"/>
            <a:ext cx="10725813" cy="21022"/>
          </a:xfrm>
          <a:prstGeom prst="straightConnector1">
            <a:avLst/>
          </a:prstGeom>
          <a:ln w="762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1866892" y="537533"/>
            <a:ext cx="33843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Peu concernée, très influente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Satisfaire 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6944701" y="537533"/>
            <a:ext cx="33528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Très concernée, très influente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Collaborer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746032" y="3405664"/>
            <a:ext cx="36260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Peu concernée, peu influente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Surveiller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6989371" y="3389822"/>
            <a:ext cx="33528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Très concernée, peu influente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Communiquer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53357" y="1972160"/>
            <a:ext cx="677108" cy="206528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3200" dirty="0">
                <a:solidFill>
                  <a:schemeClr val="bg1">
                    <a:lumMod val="65000"/>
                  </a:schemeClr>
                </a:solidFill>
              </a:rPr>
              <a:t>Pouvoir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1108276" y="1241482"/>
            <a:ext cx="47801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Autorités locales (</a:t>
            </a:r>
            <a:r>
              <a:rPr lang="fr-FR" sz="1600" dirty="0" err="1">
                <a:solidFill>
                  <a:schemeClr val="bg1"/>
                </a:solidFill>
              </a:rPr>
              <a:t>Brgy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  <a:r>
              <a:rPr lang="fr-FR" sz="1600" dirty="0" err="1">
                <a:solidFill>
                  <a:schemeClr val="bg1"/>
                </a:solidFill>
              </a:rPr>
              <a:t>captains</a:t>
            </a:r>
            <a:r>
              <a:rPr lang="fr-FR" sz="1600" dirty="0">
                <a:solidFill>
                  <a:schemeClr val="bg1"/>
                </a:solidFill>
              </a:rPr>
              <a:t>, GAD, DSWD desks)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Administration (DSWD, </a:t>
            </a:r>
            <a:r>
              <a:rPr lang="fr-FR" sz="1600" dirty="0" err="1">
                <a:solidFill>
                  <a:schemeClr val="bg1"/>
                </a:solidFill>
              </a:rPr>
              <a:t>DepEd</a:t>
            </a:r>
            <a:r>
              <a:rPr lang="fr-FR" sz="1600" dirty="0">
                <a:solidFill>
                  <a:schemeClr val="bg1"/>
                </a:solidFill>
              </a:rPr>
              <a:t>, BIR, SEC, </a:t>
            </a:r>
            <a:r>
              <a:rPr lang="fr-FR" sz="1600" dirty="0" err="1">
                <a:solidFill>
                  <a:schemeClr val="bg1"/>
                </a:solidFill>
              </a:rPr>
              <a:t>Mayor’s</a:t>
            </a:r>
            <a:r>
              <a:rPr lang="fr-FR" sz="1600" dirty="0">
                <a:solidFill>
                  <a:schemeClr val="bg1"/>
                </a:solidFill>
              </a:rPr>
              <a:t> office)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Agences des Nations Unies (UNICEF, UNFPA, OMS</a:t>
            </a:r>
            <a:r>
              <a:rPr lang="fr-FR" sz="1600" b="1" dirty="0">
                <a:solidFill>
                  <a:schemeClr val="bg1"/>
                </a:solidFill>
              </a:rPr>
              <a:t>)</a:t>
            </a:r>
          </a:p>
          <a:p>
            <a:pPr marL="285750" indent="-285750">
              <a:buFontTx/>
              <a:buChar char="-"/>
            </a:pPr>
            <a:endParaRPr lang="fr-FR" sz="1600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 rot="5400000">
            <a:off x="6158154" y="5616681"/>
            <a:ext cx="677108" cy="206528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3200" dirty="0">
                <a:solidFill>
                  <a:schemeClr val="bg1">
                    <a:lumMod val="65000"/>
                  </a:schemeClr>
                </a:solidFill>
              </a:rPr>
              <a:t>Intérêt 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1287335" y="4180384"/>
            <a:ext cx="42409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Grand public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Media / Réseaux sociaux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Représentants communautaires (Eglises)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Fournisseurs biens et services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1600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endParaRPr lang="fr-FR" sz="1600" dirty="0"/>
          </a:p>
          <a:p>
            <a:pPr marL="285750" indent="-285750">
              <a:buFontTx/>
              <a:buChar char="-"/>
            </a:pPr>
            <a:endParaRPr lang="fr-FR" sz="1600" dirty="0"/>
          </a:p>
          <a:p>
            <a:pPr marL="285750" indent="-285750">
              <a:buFontTx/>
              <a:buChar char="-"/>
            </a:pPr>
            <a:endParaRPr lang="fr-FR" sz="1600" dirty="0"/>
          </a:p>
        </p:txBody>
      </p:sp>
      <p:sp>
        <p:nvSpPr>
          <p:cNvPr id="16" name="ZoneTexte 15"/>
          <p:cNvSpPr txBox="1"/>
          <p:nvPr/>
        </p:nvSpPr>
        <p:spPr>
          <a:xfrm>
            <a:off x="266929" y="4358324"/>
            <a:ext cx="492443" cy="84836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65000"/>
                  </a:schemeClr>
                </a:solidFill>
              </a:rPr>
              <a:t>Faible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239888" y="1210474"/>
            <a:ext cx="492443" cy="84836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65000"/>
                  </a:schemeClr>
                </a:solidFill>
              </a:rPr>
              <a:t>Fort</a:t>
            </a:r>
          </a:p>
        </p:txBody>
      </p:sp>
      <p:sp>
        <p:nvSpPr>
          <p:cNvPr id="18" name="ZoneTexte 17"/>
          <p:cNvSpPr txBox="1"/>
          <p:nvPr/>
        </p:nvSpPr>
        <p:spPr>
          <a:xfrm rot="5400000">
            <a:off x="3453415" y="6201818"/>
            <a:ext cx="492443" cy="84836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65000"/>
                  </a:schemeClr>
                </a:solidFill>
              </a:rPr>
              <a:t>Faible</a:t>
            </a:r>
          </a:p>
        </p:txBody>
      </p:sp>
      <p:sp>
        <p:nvSpPr>
          <p:cNvPr id="24" name="ZoneTexte 23"/>
          <p:cNvSpPr txBox="1"/>
          <p:nvPr/>
        </p:nvSpPr>
        <p:spPr>
          <a:xfrm rot="5400000">
            <a:off x="8419552" y="6228082"/>
            <a:ext cx="492443" cy="84836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65000"/>
                  </a:schemeClr>
                </a:solidFill>
              </a:rPr>
              <a:t>Fort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953067" y="55963"/>
            <a:ext cx="8863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cap="al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Importance et influence des parties prenantes - philippines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6505893" y="4105676"/>
            <a:ext cx="456017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Bénéficiaires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Bénévoles </a:t>
            </a:r>
            <a:endParaRPr lang="fr-FR" sz="1600" strike="sngStrike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Associations Parents Enseignants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Ecoles (Enseignants, Directeurs, Infirmiers)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Universités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ONG locales et internationales françaises</a:t>
            </a:r>
          </a:p>
          <a:p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6240507" y="1169830"/>
            <a:ext cx="5419173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</a:rPr>
              <a:t>Ecoles Partenaires projets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</a:rPr>
              <a:t>Equipe pays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</a:rPr>
              <a:t>Salariés siège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</a:rPr>
              <a:t>Fondations locales et entreprises privées partenaires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</a:rPr>
              <a:t>Entreprises privées partenaires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</a:rPr>
              <a:t>Centres communautaires (Médiathèques, Centres de santé)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</a:rPr>
              <a:t>Bailleurs institutionnels (AFD, Ambassades de France, d’Allemagne, de Belgique, Banque Mondiale, ADB, EU)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14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14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1400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endParaRPr lang="fr-FR" sz="1100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endParaRPr lang="fr-FR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48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77302" y="541586"/>
            <a:ext cx="4761187" cy="2701158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6240510" y="537533"/>
            <a:ext cx="4761187" cy="2701158"/>
          </a:xfrm>
          <a:prstGeom prst="rect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1077303" y="3431928"/>
            <a:ext cx="4761187" cy="270115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6240509" y="3431928"/>
            <a:ext cx="4761187" cy="2701158"/>
          </a:xfrm>
          <a:prstGeom prst="rect">
            <a:avLst/>
          </a:prstGeom>
          <a:solidFill>
            <a:srgbClr val="00938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avec flèche 12"/>
          <p:cNvCxnSpPr/>
          <p:nvPr/>
        </p:nvCxnSpPr>
        <p:spPr>
          <a:xfrm flipH="1" flipV="1">
            <a:off x="851338" y="283780"/>
            <a:ext cx="26270" cy="6095999"/>
          </a:xfrm>
          <a:prstGeom prst="straightConnector1">
            <a:avLst/>
          </a:prstGeom>
          <a:ln w="762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flipV="1">
            <a:off x="877608" y="6358757"/>
            <a:ext cx="10725813" cy="21022"/>
          </a:xfrm>
          <a:prstGeom prst="straightConnector1">
            <a:avLst/>
          </a:prstGeom>
          <a:ln w="762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1866892" y="537533"/>
            <a:ext cx="33843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Peu concernée, très influente</a:t>
            </a:r>
          </a:p>
          <a:p>
            <a:pPr marL="1257300" lvl="2" indent="-342900" algn="ctr">
              <a:buFont typeface="Wingdings" panose="05000000000000000000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Satisfaire 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6944701" y="537533"/>
            <a:ext cx="33528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Très concernée, très influente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Collaborer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746032" y="3405664"/>
            <a:ext cx="36260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Peu concernée, peu influente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Surveiller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6989371" y="3389822"/>
            <a:ext cx="33528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Très concernée, peu influente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Communiquer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53357" y="1972160"/>
            <a:ext cx="677108" cy="206528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3200" dirty="0">
                <a:solidFill>
                  <a:schemeClr val="bg1">
                    <a:lumMod val="65000"/>
                  </a:schemeClr>
                </a:solidFill>
              </a:rPr>
              <a:t>Pouvoir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1279629" y="1300460"/>
            <a:ext cx="43328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Pouvoirs publics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Agences d’expertise et consultants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Représentations diplomatiques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Organisations multilatérales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28" name="ZoneTexte 27"/>
          <p:cNvSpPr txBox="1"/>
          <p:nvPr/>
        </p:nvSpPr>
        <p:spPr>
          <a:xfrm rot="5400000">
            <a:off x="6158154" y="5616681"/>
            <a:ext cx="677108" cy="206528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3200" dirty="0">
                <a:solidFill>
                  <a:schemeClr val="bg1">
                    <a:lumMod val="65000"/>
                  </a:schemeClr>
                </a:solidFill>
              </a:rPr>
              <a:t>Intérêt 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1352375" y="4037442"/>
            <a:ext cx="42409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trike="sngStrike" dirty="0">
                <a:solidFill>
                  <a:schemeClr val="bg1"/>
                </a:solidFill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Grand public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Réseaux sociaux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Fournisseurs biens et services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Fondation pour l’Enfance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266929" y="4358324"/>
            <a:ext cx="492443" cy="84836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65000"/>
                  </a:schemeClr>
                </a:solidFill>
              </a:rPr>
              <a:t>Faible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239888" y="1210474"/>
            <a:ext cx="492443" cy="84836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65000"/>
                  </a:schemeClr>
                </a:solidFill>
              </a:rPr>
              <a:t>Fort</a:t>
            </a:r>
          </a:p>
        </p:txBody>
      </p:sp>
      <p:sp>
        <p:nvSpPr>
          <p:cNvPr id="18" name="ZoneTexte 17"/>
          <p:cNvSpPr txBox="1"/>
          <p:nvPr/>
        </p:nvSpPr>
        <p:spPr>
          <a:xfrm rot="5400000">
            <a:off x="3453415" y="6201818"/>
            <a:ext cx="492443" cy="84836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65000"/>
                  </a:schemeClr>
                </a:solidFill>
              </a:rPr>
              <a:t>Faible</a:t>
            </a:r>
          </a:p>
        </p:txBody>
      </p:sp>
      <p:sp>
        <p:nvSpPr>
          <p:cNvPr id="24" name="ZoneTexte 23"/>
          <p:cNvSpPr txBox="1"/>
          <p:nvPr/>
        </p:nvSpPr>
        <p:spPr>
          <a:xfrm rot="5400000">
            <a:off x="8419552" y="6228082"/>
            <a:ext cx="492443" cy="84836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65000"/>
                  </a:schemeClr>
                </a:solidFill>
              </a:rPr>
              <a:t>Fort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3213529" y="48582"/>
            <a:ext cx="65753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cap="al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Importance et influence des parties prenantes SIEGE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6554521" y="4040678"/>
            <a:ext cx="45601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Bénéficiaires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Bénévoles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Membres d’EA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Petits donateurs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Assemblée générale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Correspondants régionaux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ONG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26" name="ZoneTexte 25"/>
          <p:cNvSpPr txBox="1"/>
          <p:nvPr/>
        </p:nvSpPr>
        <p:spPr>
          <a:xfrm>
            <a:off x="6522322" y="1179482"/>
            <a:ext cx="488139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Equipes pays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Salariés siège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Bureau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Conseil d’administration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Fondations et entreprises privées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Grands donateurs et bailleurs institutionnels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bg1"/>
                </a:solidFill>
              </a:rPr>
              <a:t>Coordination Humanitaire et Développement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i="1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endParaRPr lang="fr-FR" i="1" dirty="0"/>
          </a:p>
          <a:p>
            <a:pPr marL="285750" indent="-285750">
              <a:buFontTx/>
              <a:buChar char="-"/>
            </a:pPr>
            <a:endParaRPr lang="fr-FR" i="1" dirty="0"/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6069" y="3041421"/>
            <a:ext cx="1010669" cy="508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057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11608</TotalTime>
  <Words>549</Words>
  <Application>Microsoft Office PowerPoint</Application>
  <PresentationFormat>Grand écran</PresentationFormat>
  <Paragraphs>181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Ludovic Levasseur</dc:creator>
  <cp:lastModifiedBy>Ludovic LEVASSEUR</cp:lastModifiedBy>
  <cp:revision>93</cp:revision>
  <dcterms:created xsi:type="dcterms:W3CDTF">2020-08-17T13:45:48Z</dcterms:created>
  <dcterms:modified xsi:type="dcterms:W3CDTF">2025-03-12T12:38:13Z</dcterms:modified>
</cp:coreProperties>
</file>