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embeddedFontLst>
    <p:embeddedFont>
      <p:font typeface="Antonio SemiBold"/>
      <p:regular r:id="rId11"/>
      <p:bold r:id="rId12"/>
    </p:embeddedFont>
    <p:embeddedFont>
      <p:font typeface="Poppins"/>
      <p:regular r:id="rId13"/>
      <p:bold r:id="rId14"/>
      <p:italic r:id="rId15"/>
      <p:boldItalic r:id="rId16"/>
    </p:embeddedFont>
    <p:embeddedFont>
      <p:font typeface="Antonio Medium"/>
      <p:regular r:id="rId17"/>
      <p:bold r:id="rId18"/>
    </p:embeddedFont>
    <p:embeddedFont>
      <p:font typeface="Antonio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781AE58-899F-489F-AEB9-309D470E7F5B}">
  <a:tblStyle styleId="{B781AE58-899F-489F-AEB9-309D470E7F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ntonio-bold.fntdata"/><Relationship Id="rId11" Type="http://schemas.openxmlformats.org/officeDocument/2006/relationships/font" Target="fonts/AntonioSemiBold-regular.fntdata"/><Relationship Id="rId10" Type="http://schemas.openxmlformats.org/officeDocument/2006/relationships/slide" Target="slides/slide4.xml"/><Relationship Id="rId13" Type="http://schemas.openxmlformats.org/officeDocument/2006/relationships/font" Target="fonts/Poppins-regular.fntdata"/><Relationship Id="rId12" Type="http://schemas.openxmlformats.org/officeDocument/2006/relationships/font" Target="fonts/AntonioSemi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Poppins-italic.fntdata"/><Relationship Id="rId14" Type="http://schemas.openxmlformats.org/officeDocument/2006/relationships/font" Target="fonts/Poppins-bold.fntdata"/><Relationship Id="rId17" Type="http://schemas.openxmlformats.org/officeDocument/2006/relationships/font" Target="fonts/AntonioMedium-regular.fntdata"/><Relationship Id="rId16" Type="http://schemas.openxmlformats.org/officeDocument/2006/relationships/font" Target="fonts/Poppins-bold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Antonio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AntonioMedium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7ac85317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7ac8531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691efc84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691efc84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907c82e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907c82e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5bf4aaf7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85bf4aaf7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ctrTitle"/>
          </p:nvPr>
        </p:nvSpPr>
        <p:spPr>
          <a:xfrm>
            <a:off x="685800" y="1594485"/>
            <a:ext cx="7772400" cy="10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subTitle"/>
          </p:nvPr>
        </p:nvSpPr>
        <p:spPr>
          <a:xfrm>
            <a:off x="1371600" y="2880360"/>
            <a:ext cx="6400800" cy="1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108960" y="4783455"/>
            <a:ext cx="29259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83680" y="4783455"/>
            <a:ext cx="21030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erge" showMasterSp="0">
  <p:cSld name="Vierg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4500562" y="4905375"/>
            <a:ext cx="138300" cy="1923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19050" spcFirstLastPara="1" rIns="19050" wrap="square" tIns="1905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Helvetica Neue"/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puces">
  <p:cSld name="Titre et puce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452438" y="321638"/>
            <a:ext cx="82392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CEA62"/>
              </a:buClr>
              <a:buSzPts val="7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52438" y="1593189"/>
            <a:ext cx="8239200" cy="30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normAutofit/>
          </a:bodyPr>
          <a:lstStyle>
            <a:lvl1pPr indent="-2794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  <a:defRPr/>
            </a:lvl1pPr>
            <a:lvl2pPr indent="-2794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○"/>
              <a:defRPr/>
            </a:lvl2pPr>
            <a:lvl3pPr indent="-2794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■"/>
              <a:defRPr/>
            </a:lvl3pPr>
            <a:lvl4pPr indent="-2794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  <a:defRPr/>
            </a:lvl4pPr>
            <a:lvl5pPr indent="-2794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○"/>
              <a:defRPr/>
            </a:lvl5pPr>
            <a:lvl6pPr indent="-2794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■"/>
              <a:defRPr/>
            </a:lvl6pPr>
            <a:lvl7pPr indent="-2794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●"/>
              <a:defRPr/>
            </a:lvl7pPr>
            <a:lvl8pPr indent="-2794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○"/>
              <a:defRPr/>
            </a:lvl8pPr>
            <a:lvl9pPr indent="-2794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800"/>
              <a:buChar char="■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4500562" y="4905375"/>
            <a:ext cx="138300" cy="146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19050" spcFirstLastPara="1" rIns="19050" wrap="square" tIns="1905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Helvetica Neue"/>
              <a:buNone/>
              <a:defRPr b="0" i="0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 1">
  <p:cSld name="OBJECT_1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457950" y="4767263"/>
            <a:ext cx="2057400" cy="2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 1">
  <p:cSld name="TITLE_1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70" name="Google Shape;70;p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1647348" y="2032121"/>
            <a:ext cx="5849400" cy="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3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" type="body"/>
          </p:nvPr>
        </p:nvSpPr>
        <p:spPr>
          <a:xfrm>
            <a:off x="493166" y="2267141"/>
            <a:ext cx="3667500" cy="16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0" i="0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>
  <p:cSld name="OBJECT_2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 1">
  <p:cSld name="OBJECT_3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 2">
  <p:cSld name="OBJECT_4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2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21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ntonio Medium"/>
              <a:buNone/>
              <a:defRPr sz="2800">
                <a:solidFill>
                  <a:schemeClr val="accent6"/>
                </a:solidFill>
                <a:latin typeface="Antonio Medium"/>
                <a:ea typeface="Antonio Medium"/>
                <a:cs typeface="Antonio Medium"/>
                <a:sym typeface="Antonio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Poppins"/>
              <a:buChar char="●"/>
              <a:defRPr sz="18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○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■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●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○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■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●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○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Char char="■"/>
              <a:defRPr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2"/>
          <p:cNvGraphicFramePr/>
          <p:nvPr/>
        </p:nvGraphicFramePr>
        <p:xfrm>
          <a:off x="121300" y="5015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{B781AE58-899F-489F-AEB9-309D470E7F5B}</a:tableStyleId>
              </a:tblPr>
              <a:tblGrid>
                <a:gridCol w="1168400"/>
                <a:gridCol w="4770200"/>
                <a:gridCol w="985975"/>
                <a:gridCol w="939950"/>
                <a:gridCol w="657000"/>
                <a:gridCol w="308000"/>
              </a:tblGrid>
              <a:tr h="358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00"/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00"/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31/08/2024</a:t>
                      </a:r>
                      <a:endParaRPr b="1" sz="700">
                        <a:solidFill>
                          <a:schemeClr val="accent4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31/08/</a:t>
                      </a:r>
                      <a:r>
                        <a:rPr b="1" lang="fr" sz="7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2025</a:t>
                      </a:r>
                      <a:endParaRPr b="1" sz="700">
                        <a:solidFill>
                          <a:schemeClr val="accent3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Visée 2025</a:t>
                      </a:r>
                      <a:endParaRPr b="1" sz="7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chemeClr val="accent4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7225"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200">
                          <a:solidFill>
                            <a:schemeClr val="accent2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ACTIVITÉS</a:t>
                      </a:r>
                      <a:endParaRPr b="1" sz="1200">
                        <a:solidFill>
                          <a:schemeClr val="accent2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d’entreprises participantes par promo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435 </a:t>
                      </a:r>
                      <a:r>
                        <a:rPr lang="fr" sz="6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(promo 3)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299 </a:t>
                      </a:r>
                      <a:r>
                        <a:rPr lang="fr" sz="6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(promo 4)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400</a:t>
                      </a:r>
                      <a:endParaRPr/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🔴</a:t>
                      </a:r>
                      <a:endParaRPr/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Note de satisfaction parcours terminés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8,52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8,71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8,5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🟢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NPS fin de parcours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74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74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70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🟢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alumni adhérents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/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Alumni total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149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238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400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🟠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solidFill>
                      <a:schemeClr val="lt2"/>
                    </a:solidFill>
                  </a:tcPr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alumni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Mécènes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15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100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🟠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34950"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solidFill>
                            <a:schemeClr val="accent2"/>
                          </a:solidFill>
                          <a:latin typeface="Antonio SemiBold"/>
                          <a:ea typeface="Antonio SemiBold"/>
                          <a:cs typeface="Antonio SemiBold"/>
                          <a:sym typeface="Antonio SemiBold"/>
                        </a:rPr>
                        <a:t>FINANCES</a:t>
                      </a:r>
                      <a:endParaRPr sz="1300">
                        <a:solidFill>
                          <a:schemeClr val="accent2"/>
                        </a:solidFill>
                        <a:latin typeface="Antonio SemiBold"/>
                        <a:ea typeface="Antonio SemiBold"/>
                        <a:cs typeface="Antonio SemiBold"/>
                        <a:sym typeface="Antonio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Encaissements - Décaissements Parcours / Territoires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gridSpan="4" rowSpan="5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7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Voir graphique</a:t>
                      </a:r>
                      <a:endParaRPr b="1" sz="7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rowSpan="5" hMerge="1"/>
                <a:tc rowSpan="5" hMerge="1"/>
                <a:tc rowSpan="5" hMerge="1"/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Dépenses communs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gridSpan="4" vMerge="1"/>
                <a:tc hMerge="1" vMerge="1"/>
                <a:tc hMerge="1" vMerge="1"/>
                <a:tc hMerge="1" vMerge="1"/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Trésorerie communs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gridSpan="4" vMerge="1"/>
                <a:tc hMerge="1" vMerge="1"/>
                <a:tc hMerge="1" vMerge="1"/>
                <a:tc hMerge="1" vMerge="1"/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Moyenne Cotisations+Dons (€)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gridSpan="4" vMerge="1"/>
                <a:tc hMerge="1" vMerge="1"/>
                <a:tc hMerge="1" vMerge="1"/>
                <a:tc hMerge="1" vMerge="1"/>
              </a:tr>
              <a:tr h="40277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Dons &amp; cotisations parcours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Alumni &amp; mécènes (FSP &amp; Arthur)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Subventions &amp; Autres (FSP)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gridSpan="4" vMerge="1"/>
                <a:tc hMerge="1" vMerge="1"/>
                <a:tc hMerge="1" vMerge="1"/>
                <a:tc hMerge="1" vMerge="1"/>
              </a:tr>
              <a:tr h="23495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accent2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RH</a:t>
                      </a:r>
                      <a:endParaRPr b="1" sz="1300">
                        <a:solidFill>
                          <a:schemeClr val="accent2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6D9E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Engagement dans la CEC (NPS Pulse check)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46 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42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🟢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Taux de réponse au Pulse Check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39% 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38%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30%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🟢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349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Nombre de salariés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8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8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🟢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952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lt1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RESONANCE</a:t>
                      </a:r>
                      <a:endParaRPr b="1" sz="1300">
                        <a:solidFill>
                          <a:schemeClr val="lt1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page LK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46 221 </a:t>
                      </a:r>
                      <a:r>
                        <a:rPr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(12/2024)</a:t>
                      </a:r>
                      <a:endParaRPr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51 294 </a:t>
                      </a:r>
                      <a:r>
                        <a:rPr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(06/2025)</a:t>
                      </a:r>
                      <a:endParaRPr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ND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952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NL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4 706 </a:t>
                      </a:r>
                      <a:r>
                        <a:rPr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(12/2024)</a:t>
                      </a:r>
                      <a:endParaRPr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5 689 (</a:t>
                      </a:r>
                      <a:r>
                        <a:rPr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04/2025)</a:t>
                      </a:r>
                      <a:endParaRPr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ND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  <a:tr h="234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lt1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ECOSYSTÈME</a:t>
                      </a:r>
                      <a:endParaRPr b="1" sz="1300">
                        <a:solidFill>
                          <a:schemeClr val="lt1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0032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adhérents Gen Act ( compteur site 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-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2 200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9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5000</a:t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🟠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</a:tr>
            </a:tbl>
          </a:graphicData>
        </a:graphic>
      </p:graphicFrame>
      <p:sp>
        <p:nvSpPr>
          <p:cNvPr id="100" name="Google Shape;100;p22"/>
          <p:cNvSpPr txBox="1"/>
          <p:nvPr/>
        </p:nvSpPr>
        <p:spPr>
          <a:xfrm>
            <a:off x="0" y="26604"/>
            <a:ext cx="91440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>
                <a:solidFill>
                  <a:schemeClr val="accent4"/>
                </a:solidFill>
                <a:latin typeface="Antonio Medium"/>
                <a:ea typeface="Antonio Medium"/>
                <a:cs typeface="Antonio Medium"/>
                <a:sym typeface="Antonio Medium"/>
              </a:rPr>
              <a:t>TABLEAU DE </a:t>
            </a:r>
            <a:r>
              <a:rPr lang="fr" sz="2400">
                <a:solidFill>
                  <a:schemeClr val="accent4"/>
                </a:solidFill>
                <a:latin typeface="Antonio Medium"/>
                <a:ea typeface="Antonio Medium"/>
                <a:cs typeface="Antonio Medium"/>
                <a:sym typeface="Antonio Medium"/>
              </a:rPr>
              <a:t>BORD</a:t>
            </a:r>
            <a:r>
              <a:rPr lang="fr" sz="2400">
                <a:solidFill>
                  <a:schemeClr val="accent4"/>
                </a:solidFill>
                <a:latin typeface="Antonio Medium"/>
                <a:ea typeface="Antonio Medium"/>
                <a:cs typeface="Antonio Medium"/>
                <a:sym typeface="Antonio Medium"/>
              </a:rPr>
              <a:t> SYSTÈME CEC</a:t>
            </a:r>
            <a:r>
              <a:rPr lang="fr" sz="2400">
                <a:solidFill>
                  <a:schemeClr val="accent6"/>
                </a:solidFill>
                <a:latin typeface="Antonio SemiBold"/>
                <a:ea typeface="Antonio SemiBold"/>
                <a:cs typeface="Antonio SemiBold"/>
                <a:sym typeface="Antonio SemiBold"/>
              </a:rPr>
              <a:t> </a:t>
            </a:r>
            <a:r>
              <a:rPr lang="fr">
                <a:solidFill>
                  <a:schemeClr val="lt1"/>
                </a:solidFill>
                <a:latin typeface="Antonio SemiBold"/>
                <a:ea typeface="Antonio SemiBold"/>
                <a:cs typeface="Antonio SemiBold"/>
                <a:sym typeface="Antonio SemiBold"/>
              </a:rPr>
              <a:t> Septembre 2025</a:t>
            </a:r>
            <a:endParaRPr>
              <a:solidFill>
                <a:schemeClr val="lt1"/>
              </a:solidFill>
              <a:latin typeface="Antonio SemiBold"/>
              <a:ea typeface="Antonio SemiBold"/>
              <a:cs typeface="Antonio SemiBold"/>
              <a:sym typeface="Antonio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3" title="Graphiqu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6888" y="705588"/>
            <a:ext cx="6181532" cy="3820977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3"/>
          <p:cNvSpPr txBox="1"/>
          <p:nvPr/>
        </p:nvSpPr>
        <p:spPr>
          <a:xfrm>
            <a:off x="0" y="26604"/>
            <a:ext cx="91440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>
                <a:solidFill>
                  <a:schemeClr val="accent4"/>
                </a:solidFill>
                <a:latin typeface="Antonio Medium"/>
                <a:ea typeface="Antonio Medium"/>
                <a:cs typeface="Antonio Medium"/>
                <a:sym typeface="Antonio Medium"/>
              </a:rPr>
              <a:t>Don moyen total par parcours</a:t>
            </a:r>
            <a:endParaRPr sz="2400">
              <a:solidFill>
                <a:schemeClr val="accent4"/>
              </a:solidFill>
              <a:latin typeface="Antonio Medium"/>
              <a:ea typeface="Antonio Medium"/>
              <a:cs typeface="Antonio Medium"/>
              <a:sym typeface="Antonio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550" y="114300"/>
            <a:ext cx="7962901" cy="296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00" y="3190875"/>
            <a:ext cx="3013699" cy="1806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4"/>
          <p:cNvSpPr txBox="1"/>
          <p:nvPr/>
        </p:nvSpPr>
        <p:spPr>
          <a:xfrm>
            <a:off x="2277050" y="4160950"/>
            <a:ext cx="213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>
                <a:solidFill>
                  <a:srgbClr val="000938"/>
                </a:solidFill>
                <a:latin typeface="Poppins"/>
                <a:ea typeface="Poppins"/>
                <a:cs typeface="Poppins"/>
                <a:sym typeface="Poppins"/>
              </a:rPr>
              <a:t>*</a:t>
            </a:r>
            <a:endParaRPr sz="1600">
              <a:solidFill>
                <a:srgbClr val="00093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4" name="Google Shape;114;p24"/>
          <p:cNvSpPr txBox="1"/>
          <p:nvPr/>
        </p:nvSpPr>
        <p:spPr>
          <a:xfrm>
            <a:off x="2529050" y="3779950"/>
            <a:ext cx="213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>
                <a:solidFill>
                  <a:srgbClr val="000938"/>
                </a:solidFill>
                <a:latin typeface="Poppins"/>
                <a:ea typeface="Poppins"/>
                <a:cs typeface="Poppins"/>
                <a:sym typeface="Poppins"/>
              </a:rPr>
              <a:t>*</a:t>
            </a:r>
            <a:endParaRPr sz="1600">
              <a:solidFill>
                <a:srgbClr val="00093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5" name="Google Shape;115;p24"/>
          <p:cNvSpPr txBox="1"/>
          <p:nvPr/>
        </p:nvSpPr>
        <p:spPr>
          <a:xfrm>
            <a:off x="42050" y="4811100"/>
            <a:ext cx="3013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89999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500">
                <a:solidFill>
                  <a:srgbClr val="3E3C3A"/>
                </a:solidFill>
                <a:latin typeface="Poppins"/>
                <a:ea typeface="Poppins"/>
                <a:cs typeface="Poppins"/>
                <a:sym typeface="Poppins"/>
              </a:rPr>
              <a:t>*: sur base de projections S2 2025 à confirmer avec les parcours et territoires.</a:t>
            </a:r>
            <a:endParaRPr sz="500">
              <a:solidFill>
                <a:srgbClr val="3E3C3A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116" name="Google Shape;116;p24"/>
          <p:cNvCxnSpPr/>
          <p:nvPr/>
        </p:nvCxnSpPr>
        <p:spPr>
          <a:xfrm>
            <a:off x="1326800" y="3331850"/>
            <a:ext cx="1249200" cy="5244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7" name="Google Shape;117;p24"/>
          <p:cNvSpPr txBox="1"/>
          <p:nvPr/>
        </p:nvSpPr>
        <p:spPr>
          <a:xfrm>
            <a:off x="1782325" y="3360400"/>
            <a:ext cx="609600" cy="2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-38%</a:t>
            </a:r>
            <a:endParaRPr sz="1200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8" name="Google Shape;118;p24"/>
          <p:cNvSpPr txBox="1"/>
          <p:nvPr/>
        </p:nvSpPr>
        <p:spPr>
          <a:xfrm>
            <a:off x="7932400" y="114300"/>
            <a:ext cx="556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YTD</a:t>
            </a:r>
            <a:endParaRPr sz="15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9" name="Google Shape;119;p24"/>
          <p:cNvSpPr txBox="1"/>
          <p:nvPr/>
        </p:nvSpPr>
        <p:spPr>
          <a:xfrm>
            <a:off x="609575" y="114300"/>
            <a:ext cx="6096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M</a:t>
            </a:r>
            <a:r>
              <a:rPr lang="fr" sz="15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TD</a:t>
            </a:r>
            <a:endParaRPr sz="15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20" name="Google Shape;120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40024" y="3212325"/>
            <a:ext cx="2949771" cy="17634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1" name="Google Shape;121;p24"/>
          <p:cNvCxnSpPr/>
          <p:nvPr/>
        </p:nvCxnSpPr>
        <p:spPr>
          <a:xfrm flipH="1" rot="10800000">
            <a:off x="3899050" y="4008550"/>
            <a:ext cx="1257600" cy="1905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2" name="Google Shape;122;p24"/>
          <p:cNvSpPr txBox="1"/>
          <p:nvPr/>
        </p:nvSpPr>
        <p:spPr>
          <a:xfrm>
            <a:off x="4469500" y="3779950"/>
            <a:ext cx="609600" cy="2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18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+54</a:t>
            </a:r>
            <a:r>
              <a:rPr lang="fr" sz="12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%</a:t>
            </a:r>
            <a:endParaRPr sz="1200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23" name="Google Shape;123;p24"/>
          <p:cNvPicPr preferRelativeResize="0"/>
          <p:nvPr/>
        </p:nvPicPr>
        <p:blipFill rotWithShape="1">
          <a:blip r:embed="rId6">
            <a:alphaModFix/>
          </a:blip>
          <a:srcRect b="0" l="0" r="14915" t="0"/>
          <a:stretch/>
        </p:blipFill>
        <p:spPr>
          <a:xfrm>
            <a:off x="6173925" y="3183475"/>
            <a:ext cx="2676600" cy="182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Google Shape;128;p25"/>
          <p:cNvGraphicFramePr/>
          <p:nvPr/>
        </p:nvGraphicFramePr>
        <p:xfrm>
          <a:off x="121300" y="5015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{B781AE58-899F-489F-AEB9-309D470E7F5B}</a:tableStyleId>
              </a:tblPr>
              <a:tblGrid>
                <a:gridCol w="964475"/>
                <a:gridCol w="2992750"/>
                <a:gridCol w="1752275"/>
                <a:gridCol w="1489675"/>
                <a:gridCol w="1582350"/>
              </a:tblGrid>
              <a:tr h="294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00"/>
                    </a:p>
                  </a:txBody>
                  <a:tcPr marT="18000" marB="18000" marR="54000" marL="54000" anchor="ctr">
                    <a:lnB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00"/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Définition</a:t>
                      </a:r>
                      <a:endParaRPr b="1" sz="800">
                        <a:solidFill>
                          <a:schemeClr val="accent4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Période</a:t>
                      </a:r>
                      <a:endParaRPr b="1" sz="100">
                        <a:solidFill>
                          <a:schemeClr val="accent3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800">
                          <a:solidFill>
                            <a:schemeClr val="accent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Source</a:t>
                      </a:r>
                      <a:endParaRPr b="1" sz="800">
                        <a:solidFill>
                          <a:schemeClr val="accent4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1750"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200">
                          <a:solidFill>
                            <a:schemeClr val="accent2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ACTIVITÉS</a:t>
                      </a:r>
                      <a:endParaRPr b="1" sz="1200">
                        <a:solidFill>
                          <a:schemeClr val="accent2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moyen d’entreprises participantes par parcours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d’entreprises ayant rempli leur formulaire d’inscription</a:t>
                      </a:r>
                      <a:endParaRPr/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Promo</a:t>
                      </a:r>
                      <a:endParaRPr/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/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Note de satisfaction parcours terminés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Note participants post parcours de la promo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Promo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Questionnaire fin de parcours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NPS fin de parcours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Note participants post parcours de la promo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Promo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Questionnaire fin de parcours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alumni adhérents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/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Alumni total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Adhésions alumni année en cours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Temps réel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Année calendaire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27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alumni </a:t>
                      </a: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Mécènes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L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Don alumni &gt;5k€ reçu 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Temps réel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Année glissante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100"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solidFill>
                            <a:schemeClr val="accent2"/>
                          </a:solidFill>
                          <a:latin typeface="Antonio SemiBold"/>
                          <a:ea typeface="Antonio SemiBold"/>
                          <a:cs typeface="Antonio SemiBold"/>
                          <a:sym typeface="Antonio SemiBold"/>
                        </a:rPr>
                        <a:t>FINANCES</a:t>
                      </a:r>
                      <a:endParaRPr sz="1300">
                        <a:solidFill>
                          <a:schemeClr val="accent2"/>
                        </a:solidFill>
                        <a:latin typeface="Antonio SemiBold"/>
                        <a:ea typeface="Antonio SemiBold"/>
                        <a:cs typeface="Antonio SemiBold"/>
                        <a:sym typeface="Antonio SemiBo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C9DAF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Encaissements - Décaissements Parcours / Territoires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rowSpan="5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1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Dépenses communs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vMerge="1"/>
                <a:tc vMerge="1"/>
                <a:tc vMerge="1"/>
              </a:tr>
              <a:tr h="1931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Trésorerie communs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vMerge="1"/>
                <a:tc vMerge="1"/>
                <a:tc vMerge="1"/>
              </a:tr>
              <a:tr h="1931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Moyenne Cotisations+Dons (€)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vMerge="1"/>
                <a:tc vMerge="1"/>
                <a:tc vMerge="1"/>
              </a:tr>
              <a:tr h="3895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Dons &amp; cotisations parcours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Alumni &amp; mécènes (FSP &amp; Arthur)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% Subventions &amp; Autres (FSP)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 vMerge="1"/>
                <a:tc vMerge="1"/>
                <a:tc vMerge="1"/>
              </a:tr>
              <a:tr h="1931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accent2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RH</a:t>
                      </a:r>
                      <a:endParaRPr b="1" sz="1300">
                        <a:solidFill>
                          <a:schemeClr val="accent2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6D9E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Engagement dans la CEC (NPS Pulse check)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NPS contributeurs CEC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Pulse check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Questionnaire RH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1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Taux de réponse au Pulse Check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Taux de réponses Pulse Check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Pulse check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Questionnaire RH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13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Nombre de salariés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Temps réel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Année calendaire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TMonday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242625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lt1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RESONANCE</a:t>
                      </a:r>
                      <a:endParaRPr b="1" sz="1300">
                        <a:solidFill>
                          <a:schemeClr val="lt1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page LK 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page CEC LK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Fin 2024 / ytd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LK ( stats Résonance )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26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NL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abonnés NL CEC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Données post envoi NL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stats Résonance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6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300">
                          <a:solidFill>
                            <a:schemeClr val="lt1"/>
                          </a:solidFill>
                          <a:latin typeface="Antonio"/>
                          <a:ea typeface="Antonio"/>
                          <a:cs typeface="Antonio"/>
                          <a:sym typeface="Antonio"/>
                        </a:rPr>
                        <a:t>ECOSYSTÈME</a:t>
                      </a:r>
                      <a:endParaRPr b="1" sz="1300">
                        <a:solidFill>
                          <a:schemeClr val="lt1"/>
                        </a:solidFill>
                        <a:latin typeface="Antonio"/>
                        <a:ea typeface="Antonio"/>
                        <a:cs typeface="Antonio"/>
                        <a:sym typeface="Antonio"/>
                      </a:endParaRPr>
                    </a:p>
                  </a:txBody>
                  <a:tcPr marT="18000" marB="18000" marR="54000" marL="54000" anchor="ctr">
                    <a:solidFill>
                      <a:srgbClr val="0032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Nb adhérents Gen Act ( compteur site )</a:t>
                      </a:r>
                      <a:endParaRPr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54000" marL="5400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Nouveaux adhérents GenAct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Temps réel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80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Site GenAct</a:t>
                      </a:r>
                      <a:endParaRPr b="1" sz="800">
                        <a:solidFill>
                          <a:schemeClr val="l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18000" marB="18000" marR="18000" marL="5400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9" name="Google Shape;129;p25"/>
          <p:cNvSpPr txBox="1"/>
          <p:nvPr/>
        </p:nvSpPr>
        <p:spPr>
          <a:xfrm>
            <a:off x="0" y="26604"/>
            <a:ext cx="91440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>
                <a:solidFill>
                  <a:schemeClr val="accent4"/>
                </a:solidFill>
                <a:latin typeface="Antonio Medium"/>
                <a:ea typeface="Antonio Medium"/>
                <a:cs typeface="Antonio Medium"/>
                <a:sym typeface="Antonio Medium"/>
              </a:rPr>
              <a:t>TABLEAU DE BORD SYSTÈME CEC</a:t>
            </a:r>
            <a:r>
              <a:rPr lang="fr" sz="2400">
                <a:solidFill>
                  <a:schemeClr val="accent6"/>
                </a:solidFill>
                <a:latin typeface="Antonio SemiBold"/>
                <a:ea typeface="Antonio SemiBold"/>
                <a:cs typeface="Antonio SemiBold"/>
                <a:sym typeface="Antonio SemiBold"/>
              </a:rPr>
              <a:t> </a:t>
            </a:r>
            <a:r>
              <a:rPr lang="fr">
                <a:solidFill>
                  <a:schemeClr val="lt1"/>
                </a:solidFill>
                <a:latin typeface="Antonio SemiBold"/>
                <a:ea typeface="Antonio SemiBold"/>
                <a:cs typeface="Antonio SemiBold"/>
                <a:sym typeface="Antonio SemiBold"/>
              </a:rPr>
              <a:t> Septembre 2025</a:t>
            </a:r>
            <a:endParaRPr>
              <a:solidFill>
                <a:schemeClr val="lt1"/>
              </a:solidFill>
              <a:latin typeface="Antonio SemiBold"/>
              <a:ea typeface="Antonio SemiBold"/>
              <a:cs typeface="Antonio SemiBold"/>
              <a:sym typeface="Antonio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ouveau thème Rebranding CEC">
  <a:themeElements>
    <a:clrScheme name="Simple Light">
      <a:dk1>
        <a:srgbClr val="3E3C3A"/>
      </a:dk1>
      <a:lt1>
        <a:srgbClr val="F5F2EE"/>
      </a:lt1>
      <a:dk2>
        <a:srgbClr val="000938"/>
      </a:dk2>
      <a:lt2>
        <a:srgbClr val="000B43"/>
      </a:lt2>
      <a:accent1>
        <a:srgbClr val="001E6B"/>
      </a:accent1>
      <a:accent2>
        <a:srgbClr val="003295"/>
      </a:accent2>
      <a:accent3>
        <a:srgbClr val="255BD8"/>
      </a:accent3>
      <a:accent4>
        <a:srgbClr val="17A5DF"/>
      </a:accent4>
      <a:accent5>
        <a:srgbClr val="33C192"/>
      </a:accent5>
      <a:accent6>
        <a:srgbClr val="53BD31"/>
      </a:accent6>
      <a:hlink>
        <a:srgbClr val="53BD3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