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1"/>
  </p:notesMasterIdLst>
  <p:sldIdLst>
    <p:sldId id="269" r:id="rId5"/>
    <p:sldId id="667" r:id="rId6"/>
    <p:sldId id="668" r:id="rId7"/>
    <p:sldId id="671" r:id="rId8"/>
    <p:sldId id="669" r:id="rId9"/>
    <p:sldId id="670" r:id="rId10"/>
  </p:sldIdLst>
  <p:sldSz cx="12192000" cy="6858000"/>
  <p:notesSz cx="7315200" cy="96012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erard feldzer" initials="gf" lastIdx="1" clrIdx="0">
    <p:extLst>
      <p:ext uri="{19B8F6BF-5375-455C-9EA6-DF929625EA0E}">
        <p15:presenceInfo xmlns:p15="http://schemas.microsoft.com/office/powerpoint/2012/main" userId="gerard feldzer"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FCA9A12-185C-4FC8-8C9A-B8F541E7C2B7}" v="2" dt="2025-07-02T13:34:18.506"/>
  </p1510:revLst>
</p1510:revInfo>
</file>

<file path=ppt/tableStyles.xml><?xml version="1.0" encoding="utf-8"?>
<a:tblStyleLst xmlns:a="http://schemas.openxmlformats.org/drawingml/2006/main" def="{5C22544A-7EE6-4342-B048-85BDC9FD1C3A}">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642"/>
    <p:restoredTop sz="94672"/>
  </p:normalViewPr>
  <p:slideViewPr>
    <p:cSldViewPr snapToGrid="0">
      <p:cViewPr varScale="1">
        <p:scale>
          <a:sx n="92" d="100"/>
          <a:sy n="92" d="100"/>
        </p:scale>
        <p:origin x="192" y="32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notesMaster" Target="notesMasters/notes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ascale Ortolland" userId="S::pascale.ortolland@aviation-sans-frontieres-fr.org::9f78d57a-bd7c-441c-b65b-27cccabef0ef" providerId="AD" clId="Web-{470290E7-BE9A-3053-4288-580825A13281}"/>
    <pc:docChg chg="modSld">
      <pc:chgData name="Pascale Ortolland" userId="S::pascale.ortolland@aviation-sans-frontieres-fr.org::9f78d57a-bd7c-441c-b65b-27cccabef0ef" providerId="AD" clId="Web-{470290E7-BE9A-3053-4288-580825A13281}" dt="2025-04-29T08:28:39.761" v="54" actId="1076"/>
      <pc:docMkLst>
        <pc:docMk/>
      </pc:docMkLst>
      <pc:sldChg chg="addSp delSp modSp">
        <pc:chgData name="Pascale Ortolland" userId="S::pascale.ortolland@aviation-sans-frontieres-fr.org::9f78d57a-bd7c-441c-b65b-27cccabef0ef" providerId="AD" clId="Web-{470290E7-BE9A-3053-4288-580825A13281}" dt="2025-04-29T08:28:39.761" v="54" actId="1076"/>
        <pc:sldMkLst>
          <pc:docMk/>
          <pc:sldMk cId="2473089739" sldId="669"/>
        </pc:sldMkLst>
      </pc:sldChg>
    </pc:docChg>
  </pc:docChgLst>
  <pc:docChgLst>
    <pc:chgData name="Pascale Ortolland" userId="9f78d57a-bd7c-441c-b65b-27cccabef0ef" providerId="ADAL" clId="{ADFAA3E8-25E7-F143-839B-6F213DE11CF6}"/>
    <pc:docChg chg="modSld">
      <pc:chgData name="Pascale Ortolland" userId="9f78d57a-bd7c-441c-b65b-27cccabef0ef" providerId="ADAL" clId="{ADFAA3E8-25E7-F143-839B-6F213DE11CF6}" dt="2025-04-29T08:29:27.834" v="11"/>
      <pc:docMkLst>
        <pc:docMk/>
      </pc:docMkLst>
      <pc:sldChg chg="modSp mod">
        <pc:chgData name="Pascale Ortolland" userId="9f78d57a-bd7c-441c-b65b-27cccabef0ef" providerId="ADAL" clId="{ADFAA3E8-25E7-F143-839B-6F213DE11CF6}" dt="2025-04-15T12:36:22.730" v="9" actId="1076"/>
        <pc:sldMkLst>
          <pc:docMk/>
          <pc:sldMk cId="2473089739" sldId="669"/>
        </pc:sldMkLst>
      </pc:sldChg>
      <pc:sldChg chg="modSp">
        <pc:chgData name="Pascale Ortolland" userId="9f78d57a-bd7c-441c-b65b-27cccabef0ef" providerId="ADAL" clId="{ADFAA3E8-25E7-F143-839B-6F213DE11CF6}" dt="2025-04-29T08:29:27.834" v="11"/>
        <pc:sldMkLst>
          <pc:docMk/>
          <pc:sldMk cId="1996794942" sldId="671"/>
        </pc:sldMkLst>
      </pc:sldChg>
    </pc:docChg>
  </pc:docChgLst>
  <pc:docChgLst>
    <pc:chgData name="BRIGITTE lesot caron" userId="qWpuPzlBSFX1ege95lgQt4HZai9JcRj2ATEqyNL2tiw=" providerId="None" clId="Web-{4FCA9A12-185C-4FC8-8C9A-B8F541E7C2B7}"/>
    <pc:docChg chg="modSld">
      <pc:chgData name="BRIGITTE lesot caron" userId="qWpuPzlBSFX1ege95lgQt4HZai9JcRj2ATEqyNL2tiw=" providerId="None" clId="Web-{4FCA9A12-185C-4FC8-8C9A-B8F541E7C2B7}" dt="2025-07-02T13:34:18.506" v="1" actId="1076"/>
      <pc:docMkLst>
        <pc:docMk/>
      </pc:docMkLst>
      <pc:sldChg chg="modSp">
        <pc:chgData name="BRIGITTE lesot caron" userId="qWpuPzlBSFX1ege95lgQt4HZai9JcRj2ATEqyNL2tiw=" providerId="None" clId="Web-{4FCA9A12-185C-4FC8-8C9A-B8F541E7C2B7}" dt="2025-07-02T13:34:18.506" v="1" actId="1076"/>
        <pc:sldMkLst>
          <pc:docMk/>
          <pc:sldMk cId="1987581631" sldId="670"/>
        </pc:sldMkLst>
        <pc:picChg chg="mod">
          <ac:chgData name="BRIGITTE lesot caron" userId="qWpuPzlBSFX1ege95lgQt4HZai9JcRj2ATEqyNL2tiw=" providerId="None" clId="Web-{4FCA9A12-185C-4FC8-8C9A-B8F541E7C2B7}" dt="2025-07-02T13:34:18.506" v="1" actId="1076"/>
          <ac:picMkLst>
            <pc:docMk/>
            <pc:sldMk cId="1987581631" sldId="670"/>
            <ac:picMk id="3" creationId="{04AEA058-5F08-03D6-0518-B0AF28666A24}"/>
          </ac:picMkLst>
        </pc:picChg>
      </pc:sldChg>
    </pc:docChg>
  </pc:docChgLst>
  <pc:docChgLst>
    <pc:chgData name="Pascale Ortolland" userId="S::pascale.ortolland@aviation-sans-frontieres-fr.org::9f78d57a-bd7c-441c-b65b-27cccabef0ef" providerId="AD" clId="Web-{05833178-ACB7-9B51-FACB-D854E6FDCE0B}"/>
    <pc:docChg chg="modSld modMainMaster">
      <pc:chgData name="Pascale Ortolland" userId="S::pascale.ortolland@aviation-sans-frontieres-fr.org::9f78d57a-bd7c-441c-b65b-27cccabef0ef" providerId="AD" clId="Web-{05833178-ACB7-9B51-FACB-D854E6FDCE0B}" dt="2025-04-15T09:00:51.770" v="3"/>
      <pc:docMkLst>
        <pc:docMk/>
      </pc:docMkLst>
      <pc:sldMasterChg chg="modSp mod modSldLayout">
        <pc:chgData name="Pascale Ortolland" userId="S::pascale.ortolland@aviation-sans-frontieres-fr.org::9f78d57a-bd7c-441c-b65b-27cccabef0ef" providerId="AD" clId="Web-{05833178-ACB7-9B51-FACB-D854E6FDCE0B}" dt="2025-04-15T09:00:51.770" v="3"/>
        <pc:sldMasterMkLst>
          <pc:docMk/>
          <pc:sldMasterMk cId="3008456573" sldId="2147483648"/>
        </pc:sldMasterMkLst>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392996312" sldId="2147483649"/>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785536041" sldId="2147483650"/>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2849020771" sldId="2147483651"/>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2167316933" sldId="2147483652"/>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4088827437" sldId="2147483653"/>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202843687" sldId="2147483654"/>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268848009" sldId="2147483655"/>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2922732962" sldId="2147483656"/>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851937822" sldId="2147483657"/>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3007964557" sldId="2147483658"/>
          </pc:sldLayoutMkLst>
        </pc:sldLayoutChg>
        <pc:sldLayoutChg chg="modSp 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2066548055" sldId="2147483659"/>
          </pc:sldLayoutMkLst>
        </pc:sldLayoutChg>
        <pc:sldLayoutChg chg="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1101032677" sldId="2147483660"/>
          </pc:sldLayoutMkLst>
        </pc:sldLayoutChg>
        <pc:sldLayoutChg chg="mod">
          <pc:chgData name="Pascale Ortolland" userId="S::pascale.ortolland@aviation-sans-frontieres-fr.org::9f78d57a-bd7c-441c-b65b-27cccabef0ef" providerId="AD" clId="Web-{05833178-ACB7-9B51-FACB-D854E6FDCE0B}" dt="2025-04-15T09:00:51.770" v="3"/>
          <pc:sldLayoutMkLst>
            <pc:docMk/>
            <pc:sldMasterMk cId="3008456573" sldId="2147483648"/>
            <pc:sldLayoutMk cId="3628349731" sldId="2147483661"/>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170238" cy="481013"/>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4143375" y="0"/>
            <a:ext cx="3170238" cy="481013"/>
          </a:xfrm>
          <a:prstGeom prst="rect">
            <a:avLst/>
          </a:prstGeom>
        </p:spPr>
        <p:txBody>
          <a:bodyPr vert="horz" lIns="91440" tIns="45720" rIns="91440" bIns="45720" rtlCol="0"/>
          <a:lstStyle>
            <a:lvl1pPr algn="r">
              <a:defRPr sz="1200"/>
            </a:lvl1pPr>
          </a:lstStyle>
          <a:p>
            <a:fld id="{58AA45C9-B949-6045-A936-DFA3203C2E74}" type="datetimeFigureOut">
              <a:rPr lang="fr-FR" smtClean="0"/>
              <a:t>02/07/2025</a:t>
            </a:fld>
            <a:endParaRPr lang="fr-FR"/>
          </a:p>
        </p:txBody>
      </p:sp>
      <p:sp>
        <p:nvSpPr>
          <p:cNvPr id="4" name="Espace réservé de l'image des diapositives 3"/>
          <p:cNvSpPr>
            <a:spLocks noGrp="1" noRot="1" noChangeAspect="1"/>
          </p:cNvSpPr>
          <p:nvPr>
            <p:ph type="sldImg" idx="2"/>
          </p:nvPr>
        </p:nvSpPr>
        <p:spPr>
          <a:xfrm>
            <a:off x="777875" y="1200150"/>
            <a:ext cx="5759450" cy="3240088"/>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731838" y="4621213"/>
            <a:ext cx="5851525" cy="3779837"/>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9120188"/>
            <a:ext cx="3170238" cy="481012"/>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4143375" y="9120188"/>
            <a:ext cx="3170238" cy="481012"/>
          </a:xfrm>
          <a:prstGeom prst="rect">
            <a:avLst/>
          </a:prstGeom>
        </p:spPr>
        <p:txBody>
          <a:bodyPr vert="horz" lIns="91440" tIns="45720" rIns="91440" bIns="45720" rtlCol="0" anchor="b"/>
          <a:lstStyle>
            <a:lvl1pPr algn="r">
              <a:defRPr sz="1200"/>
            </a:lvl1pPr>
          </a:lstStyle>
          <a:p>
            <a:fld id="{41202D91-D613-9B42-8A4D-B35792A895CF}" type="slidenum">
              <a:rPr lang="fr-FR" smtClean="0"/>
              <a:t>‹N°›</a:t>
            </a:fld>
            <a:endParaRPr lang="fr-FR"/>
          </a:p>
        </p:txBody>
      </p:sp>
    </p:spTree>
    <p:extLst>
      <p:ext uri="{BB962C8B-B14F-4D97-AF65-F5344CB8AC3E}">
        <p14:creationId xmlns:p14="http://schemas.microsoft.com/office/powerpoint/2010/main" val="6414082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6">
            <a:extLst>
              <a:ext uri="{FF2B5EF4-FFF2-40B4-BE49-F238E27FC236}">
                <a16:creationId xmlns:a16="http://schemas.microsoft.com/office/drawing/2014/main" id="{7E12EE1F-C6CC-B2F9-FF1F-97B91788EFD4}"/>
              </a:ext>
            </a:extLst>
          </p:cNvPr>
          <p:cNvSpPr>
            <a:spLocks noGrp="1" noChangeArrowheads="1"/>
          </p:cNvSpPr>
          <p:nvPr>
            <p:ph type="ftr" sz="quarter" idx="4"/>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r>
              <a:rPr lang="fr-FR" altLang="fr-FR">
                <a:latin typeface="Helvetica 35 Thin" panose="020B0403020202020204" pitchFamily="34" charset="0"/>
                <a:cs typeface="Arial" panose="020B0604020202020204" pitchFamily="34" charset="0"/>
              </a:rPr>
              <a:t>presentation title</a:t>
            </a:r>
          </a:p>
        </p:txBody>
      </p:sp>
      <p:sp>
        <p:nvSpPr>
          <p:cNvPr id="28675" name="Rectangle 7">
            <a:extLst>
              <a:ext uri="{FF2B5EF4-FFF2-40B4-BE49-F238E27FC236}">
                <a16:creationId xmlns:a16="http://schemas.microsoft.com/office/drawing/2014/main" id="{D3FB6FCD-94EB-009A-9D33-2909F68F72A3}"/>
              </a:ext>
            </a:extLst>
          </p:cNvPr>
          <p:cNvSpPr>
            <a:spLocks noGrp="1" noChangeArrowheads="1"/>
          </p:cNvSpPr>
          <p:nvPr>
            <p:ph type="sldNum" sz="quarter" idx="5"/>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158BBCF-FEDE-439F-BBF1-2ACA5AF6F2DA}" type="slidenum">
              <a:rPr lang="fr-FR" altLang="fr-FR" smtClean="0">
                <a:latin typeface="Helvetica 35 Thin" panose="020B0403020202020204" pitchFamily="34" charset="0"/>
              </a:rPr>
              <a:pPr>
                <a:spcBef>
                  <a:spcPct val="0"/>
                </a:spcBef>
              </a:pPr>
              <a:t>2</a:t>
            </a:fld>
            <a:endParaRPr lang="fr-FR" altLang="fr-FR">
              <a:latin typeface="Helvetica 35 Thin" panose="020B0403020202020204" pitchFamily="34" charset="0"/>
            </a:endParaRPr>
          </a:p>
        </p:txBody>
      </p:sp>
      <p:sp>
        <p:nvSpPr>
          <p:cNvPr id="28676" name="Rectangle 2">
            <a:extLst>
              <a:ext uri="{FF2B5EF4-FFF2-40B4-BE49-F238E27FC236}">
                <a16:creationId xmlns:a16="http://schemas.microsoft.com/office/drawing/2014/main" id="{F3F83392-2746-AA00-9D74-8FEF84D21DE5}"/>
              </a:ext>
            </a:extLst>
          </p:cNvPr>
          <p:cNvSpPr>
            <a:spLocks noGrp="1" noRot="1" noChangeAspect="1" noChangeArrowheads="1" noTextEdit="1"/>
          </p:cNvSpPr>
          <p:nvPr>
            <p:ph type="sldImg"/>
          </p:nvPr>
        </p:nvSpPr>
        <p:spPr>
          <a:xfrm>
            <a:off x="93663" y="777875"/>
            <a:ext cx="6632575" cy="3732213"/>
          </a:xfrm>
          <a:ln/>
        </p:spPr>
      </p:sp>
      <p:sp>
        <p:nvSpPr>
          <p:cNvPr id="28677" name="Rectangle 3">
            <a:extLst>
              <a:ext uri="{FF2B5EF4-FFF2-40B4-BE49-F238E27FC236}">
                <a16:creationId xmlns:a16="http://schemas.microsoft.com/office/drawing/2014/main" id="{58F02492-FC0B-E7C1-A6B0-8681D9EC6432}"/>
              </a:ext>
            </a:extLst>
          </p:cNvPr>
          <p:cNvSpPr>
            <a:spLocks noGrp="1" noChangeArrowheads="1"/>
          </p:cNvSpPr>
          <p:nvPr>
            <p:ph type="body" idx="1"/>
          </p:nvPr>
        </p:nvSpPr>
        <p:spPr>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eaLnBrk="1" hangingPunct="1"/>
            <a:endParaRPr lang="fr-FR" altLang="fr-FR">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4E3BADB-5680-4608-A09C-21111647863C}"/>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B27D9481-6C06-4A6F-ACD3-EA573B76FC6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E56257E-5CE8-40E1-8BBC-E8DCA6E6A2C4}"/>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285B7D3C-2162-4506-9506-0C0AE65AE847}"/>
              </a:ext>
            </a:extLst>
          </p:cNvPr>
          <p:cNvSpPr>
            <a:spLocks noGrp="1"/>
          </p:cNvSpPr>
          <p:nvPr>
            <p:ph type="ftr" sz="quarter" idx="11"/>
          </p:nvPr>
        </p:nvSpPr>
        <p:spPr/>
        <p:txBody>
          <a:bodyPr/>
          <a:lstStyle/>
          <a:p>
            <a:r>
              <a:rPr lang="fr-FR"/>
              <a:t>analyse PP_ avril 2025 </a:t>
            </a:r>
          </a:p>
        </p:txBody>
      </p:sp>
      <p:sp>
        <p:nvSpPr>
          <p:cNvPr id="6" name="Espace réservé du numéro de diapositive 5">
            <a:extLst>
              <a:ext uri="{FF2B5EF4-FFF2-40B4-BE49-F238E27FC236}">
                <a16:creationId xmlns:a16="http://schemas.microsoft.com/office/drawing/2014/main" id="{CDCEA9E3-2467-416F-B1DE-1D55D505D08C}"/>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139299631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D4317FF-E454-44CB-A227-2A4DDE793EA9}"/>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241D79B4-770F-401D-B62F-CF0F9CDCC8EF}"/>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7535AA6F-6741-4DE3-8811-CD84FAD9F6B8}"/>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985F6824-9C3A-4683-AC74-CA8EC1E49006}"/>
              </a:ext>
            </a:extLst>
          </p:cNvPr>
          <p:cNvSpPr>
            <a:spLocks noGrp="1"/>
          </p:cNvSpPr>
          <p:nvPr>
            <p:ph type="ftr" sz="quarter" idx="11"/>
          </p:nvPr>
        </p:nvSpPr>
        <p:spPr/>
        <p:txBody>
          <a:bodyPr/>
          <a:lstStyle/>
          <a:p>
            <a:r>
              <a:rPr lang="fr-FR"/>
              <a:t>analyse PP_ avril 2025 </a:t>
            </a:r>
          </a:p>
        </p:txBody>
      </p:sp>
      <p:sp>
        <p:nvSpPr>
          <p:cNvPr id="6" name="Espace réservé du numéro de diapositive 5">
            <a:extLst>
              <a:ext uri="{FF2B5EF4-FFF2-40B4-BE49-F238E27FC236}">
                <a16:creationId xmlns:a16="http://schemas.microsoft.com/office/drawing/2014/main" id="{89E52960-B111-41EB-87E0-BA70A78E8273}"/>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3007964557"/>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9C575248-EDF1-405C-8788-48D52CAD2BFB}"/>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F4DFA6BB-1DBF-4E6E-9140-6A0DD272331A}"/>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D8F90C5-69C5-4F90-A171-7C9B1518B0FF}"/>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2C3B3BED-E27E-4F2A-95E1-6BCD91DDF992}"/>
              </a:ext>
            </a:extLst>
          </p:cNvPr>
          <p:cNvSpPr>
            <a:spLocks noGrp="1"/>
          </p:cNvSpPr>
          <p:nvPr>
            <p:ph type="ftr" sz="quarter" idx="11"/>
          </p:nvPr>
        </p:nvSpPr>
        <p:spPr/>
        <p:txBody>
          <a:bodyPr/>
          <a:lstStyle/>
          <a:p>
            <a:r>
              <a:rPr lang="fr-FR"/>
              <a:t>analyse PP_ avril 2025 </a:t>
            </a:r>
          </a:p>
        </p:txBody>
      </p:sp>
      <p:sp>
        <p:nvSpPr>
          <p:cNvPr id="6" name="Espace réservé du numéro de diapositive 5">
            <a:extLst>
              <a:ext uri="{FF2B5EF4-FFF2-40B4-BE49-F238E27FC236}">
                <a16:creationId xmlns:a16="http://schemas.microsoft.com/office/drawing/2014/main" id="{4D2704C4-D1C8-4B64-85EE-D0CD6B4BC36C}"/>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2066548055"/>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e de titre">
    <p:spTree>
      <p:nvGrpSpPr>
        <p:cNvPr id="1" name=""/>
        <p:cNvGrpSpPr/>
        <p:nvPr/>
      </p:nvGrpSpPr>
      <p:grpSpPr>
        <a:xfrm>
          <a:off x="0" y="0"/>
          <a:ext cx="0" cy="0"/>
          <a:chOff x="0" y="0"/>
          <a:chExt cx="0" cy="0"/>
        </a:xfrm>
      </p:grpSpPr>
      <p:sp>
        <p:nvSpPr>
          <p:cNvPr id="7" name="Triangle rectangle 6"/>
          <p:cNvSpPr/>
          <p:nvPr userDrawn="1"/>
        </p:nvSpPr>
        <p:spPr>
          <a:xfrm>
            <a:off x="0" y="2520280"/>
            <a:ext cx="4175787" cy="4365104"/>
          </a:xfrm>
          <a:prstGeom prst="rtTriangle">
            <a:avLst/>
          </a:prstGeom>
          <a:solidFill>
            <a:srgbClr val="1B98C0">
              <a:alpha val="56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8" name="Triangle rectangle 7"/>
          <p:cNvSpPr/>
          <p:nvPr userDrawn="1"/>
        </p:nvSpPr>
        <p:spPr>
          <a:xfrm flipH="1">
            <a:off x="15069" y="27384"/>
            <a:ext cx="12176931" cy="6858000"/>
          </a:xfrm>
          <a:prstGeom prst="rtTriangle">
            <a:avLst/>
          </a:prstGeom>
          <a:solidFill>
            <a:srgbClr val="83D0F5">
              <a:alpha val="27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9" name="Rectangle 8"/>
          <p:cNvSpPr/>
          <p:nvPr userDrawn="1"/>
        </p:nvSpPr>
        <p:spPr>
          <a:xfrm>
            <a:off x="0" y="0"/>
            <a:ext cx="12192000" cy="53732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1800"/>
          </a:p>
        </p:txBody>
      </p:sp>
      <p:sp>
        <p:nvSpPr>
          <p:cNvPr id="2" name="Titre 1"/>
          <p:cNvSpPr>
            <a:spLocks noGrp="1"/>
          </p:cNvSpPr>
          <p:nvPr>
            <p:ph type="ctrTitle"/>
          </p:nvPr>
        </p:nvSpPr>
        <p:spPr>
          <a:xfrm>
            <a:off x="914400" y="2132856"/>
            <a:ext cx="10363200" cy="1467594"/>
          </a:xfrm>
          <a:prstGeom prst="rect">
            <a:avLst/>
          </a:prstGeom>
        </p:spPr>
        <p:txBody>
          <a:bodyPr/>
          <a:lstStyle>
            <a:lvl1pPr>
              <a:defRPr>
                <a:solidFill>
                  <a:srgbClr val="1B98C0"/>
                </a:solidFill>
              </a:defRPr>
            </a:lvl1pPr>
          </a:lstStyle>
          <a:p>
            <a:r>
              <a:rPr lang="fr-FR"/>
              <a:t>Modifiez le style du titre</a:t>
            </a:r>
          </a:p>
        </p:txBody>
      </p:sp>
    </p:spTree>
    <p:extLst>
      <p:ext uri="{BB962C8B-B14F-4D97-AF65-F5344CB8AC3E}">
        <p14:creationId xmlns:p14="http://schemas.microsoft.com/office/powerpoint/2010/main" val="1101032677"/>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userDrawn="1">
  <p:cSld name="2_Diapositive de titre">
    <p:spTree>
      <p:nvGrpSpPr>
        <p:cNvPr id="1" name=""/>
        <p:cNvGrpSpPr/>
        <p:nvPr/>
      </p:nvGrpSpPr>
      <p:grpSpPr>
        <a:xfrm>
          <a:off x="0" y="0"/>
          <a:ext cx="0" cy="0"/>
          <a:chOff x="0" y="0"/>
          <a:chExt cx="0" cy="0"/>
        </a:xfrm>
      </p:grpSpPr>
      <p:sp>
        <p:nvSpPr>
          <p:cNvPr id="2" name="Rectangle 8">
            <a:extLst>
              <a:ext uri="{FF2B5EF4-FFF2-40B4-BE49-F238E27FC236}">
                <a16:creationId xmlns:a16="http://schemas.microsoft.com/office/drawing/2014/main" id="{758954EE-71B6-EE51-45AA-69E787C259B0}"/>
              </a:ext>
            </a:extLst>
          </p:cNvPr>
          <p:cNvSpPr>
            <a:spLocks noChangeArrowheads="1"/>
          </p:cNvSpPr>
          <p:nvPr/>
        </p:nvSpPr>
        <p:spPr bwMode="auto">
          <a:xfrm>
            <a:off x="11764963" y="2314575"/>
            <a:ext cx="184150" cy="1062038"/>
          </a:xfrm>
          <a:prstGeom prst="rect">
            <a:avLst/>
          </a:prstGeom>
          <a:noFill/>
          <a:ln>
            <a:noFill/>
          </a:ln>
          <a:effectLst/>
        </p:spPr>
        <p:txBody>
          <a:bodyPr wrap="none">
            <a:spAutoFit/>
          </a:bodyPr>
          <a:lstStyle>
            <a:lvl1pPr eaLnBrk="0" hangingPunct="0">
              <a:defRPr sz="2000">
                <a:solidFill>
                  <a:schemeClr val="tx1"/>
                </a:solidFill>
                <a:latin typeface="Helvetica 45 Light" pitchFamily="34" charset="0"/>
                <a:cs typeface="Arial" charset="0"/>
              </a:defRPr>
            </a:lvl1pPr>
            <a:lvl2pPr marL="742950" indent="-285750" eaLnBrk="0" hangingPunct="0">
              <a:defRPr sz="2000">
                <a:solidFill>
                  <a:schemeClr val="tx1"/>
                </a:solidFill>
                <a:latin typeface="Helvetica 45 Light" pitchFamily="34" charset="0"/>
                <a:cs typeface="Arial" charset="0"/>
              </a:defRPr>
            </a:lvl2pPr>
            <a:lvl3pPr marL="1143000" indent="-228600" eaLnBrk="0" hangingPunct="0">
              <a:defRPr sz="2000">
                <a:solidFill>
                  <a:schemeClr val="tx1"/>
                </a:solidFill>
                <a:latin typeface="Helvetica 45 Light" pitchFamily="34" charset="0"/>
                <a:cs typeface="Arial" charset="0"/>
              </a:defRPr>
            </a:lvl3pPr>
            <a:lvl4pPr marL="1600200" indent="-228600" eaLnBrk="0" hangingPunct="0">
              <a:defRPr sz="2000">
                <a:solidFill>
                  <a:schemeClr val="tx1"/>
                </a:solidFill>
                <a:latin typeface="Helvetica 45 Light" pitchFamily="34" charset="0"/>
                <a:cs typeface="Arial" charset="0"/>
              </a:defRPr>
            </a:lvl4pPr>
            <a:lvl5pPr marL="2057400" indent="-228600" eaLnBrk="0" hangingPunct="0">
              <a:defRPr sz="2000">
                <a:solidFill>
                  <a:schemeClr val="tx1"/>
                </a:solidFill>
                <a:latin typeface="Helvetica 45 Light" pitchFamily="34" charset="0"/>
                <a:cs typeface="Arial" charset="0"/>
              </a:defRPr>
            </a:lvl5pPr>
            <a:lvl6pPr marL="2514600" indent="-228600" eaLnBrk="0" fontAlgn="base" hangingPunct="0">
              <a:spcBef>
                <a:spcPct val="0"/>
              </a:spcBef>
              <a:spcAft>
                <a:spcPct val="0"/>
              </a:spcAft>
              <a:defRPr sz="2000">
                <a:solidFill>
                  <a:schemeClr val="tx1"/>
                </a:solidFill>
                <a:latin typeface="Helvetica 45 Light" pitchFamily="34" charset="0"/>
                <a:cs typeface="Arial" charset="0"/>
              </a:defRPr>
            </a:lvl6pPr>
            <a:lvl7pPr marL="2971800" indent="-228600" eaLnBrk="0" fontAlgn="base" hangingPunct="0">
              <a:spcBef>
                <a:spcPct val="0"/>
              </a:spcBef>
              <a:spcAft>
                <a:spcPct val="0"/>
              </a:spcAft>
              <a:defRPr sz="2000">
                <a:solidFill>
                  <a:schemeClr val="tx1"/>
                </a:solidFill>
                <a:latin typeface="Helvetica 45 Light" pitchFamily="34" charset="0"/>
                <a:cs typeface="Arial" charset="0"/>
              </a:defRPr>
            </a:lvl7pPr>
            <a:lvl8pPr marL="3429000" indent="-228600" eaLnBrk="0" fontAlgn="base" hangingPunct="0">
              <a:spcBef>
                <a:spcPct val="0"/>
              </a:spcBef>
              <a:spcAft>
                <a:spcPct val="0"/>
              </a:spcAft>
              <a:defRPr sz="2000">
                <a:solidFill>
                  <a:schemeClr val="tx1"/>
                </a:solidFill>
                <a:latin typeface="Helvetica 45 Light" pitchFamily="34" charset="0"/>
                <a:cs typeface="Arial" charset="0"/>
              </a:defRPr>
            </a:lvl8pPr>
            <a:lvl9pPr marL="3886200" indent="-228600" eaLnBrk="0" fontAlgn="base" hangingPunct="0">
              <a:spcBef>
                <a:spcPct val="0"/>
              </a:spcBef>
              <a:spcAft>
                <a:spcPct val="0"/>
              </a:spcAft>
              <a:defRPr sz="2000">
                <a:solidFill>
                  <a:schemeClr val="tx1"/>
                </a:solidFill>
                <a:latin typeface="Helvetica 45 Light" pitchFamily="34" charset="0"/>
                <a:cs typeface="Arial" charset="0"/>
              </a:defRPr>
            </a:lvl9pPr>
          </a:lstStyle>
          <a:p>
            <a:pPr eaLnBrk="1" hangingPunct="1">
              <a:defRPr/>
            </a:pPr>
            <a:endParaRPr lang="fr-FR" altLang="fr-FR" sz="6300">
              <a:latin typeface="Helvetica 35 Thin" pitchFamily="34" charset="0"/>
            </a:endParaRPr>
          </a:p>
        </p:txBody>
      </p:sp>
      <p:sp>
        <p:nvSpPr>
          <p:cNvPr id="614403" name="Rectangle 3"/>
          <p:cNvSpPr>
            <a:spLocks noGrp="1" noChangeArrowheads="1"/>
          </p:cNvSpPr>
          <p:nvPr>
            <p:ph type="subTitle" idx="1"/>
          </p:nvPr>
        </p:nvSpPr>
        <p:spPr>
          <a:xfrm>
            <a:off x="1543526" y="3103563"/>
            <a:ext cx="8534400" cy="546100"/>
          </a:xfrm>
        </p:spPr>
        <p:txBody>
          <a:bodyPr/>
          <a:lstStyle>
            <a:lvl1pPr marL="0" indent="0">
              <a:buFont typeface="Wingdings" pitchFamily="2" charset="2"/>
              <a:buNone/>
              <a:defRPr sz="1400"/>
            </a:lvl1pPr>
          </a:lstStyle>
          <a:p>
            <a:pPr lvl="0"/>
            <a:r>
              <a:rPr lang="fr-FR" noProof="0"/>
              <a:t>Cliquez pour modifier le style des sous-titres du masque</a:t>
            </a:r>
          </a:p>
        </p:txBody>
      </p:sp>
    </p:spTree>
    <p:extLst>
      <p:ext uri="{BB962C8B-B14F-4D97-AF65-F5344CB8AC3E}">
        <p14:creationId xmlns:p14="http://schemas.microsoft.com/office/powerpoint/2010/main" val="36283497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F7ECB98-600C-4430-B9C5-387DE9603EA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E8E64ADB-0C08-432F-8543-92B27C2818D9}"/>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1089629-07D2-45D9-8401-8607C3F7BD4D}"/>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C807AACF-D650-48DA-96FE-9CDFF1BA8453}"/>
              </a:ext>
            </a:extLst>
          </p:cNvPr>
          <p:cNvSpPr>
            <a:spLocks noGrp="1"/>
          </p:cNvSpPr>
          <p:nvPr>
            <p:ph type="ftr" sz="quarter" idx="11"/>
          </p:nvPr>
        </p:nvSpPr>
        <p:spPr/>
        <p:txBody>
          <a:bodyPr/>
          <a:lstStyle/>
          <a:p>
            <a:r>
              <a:rPr lang="fr-FR"/>
              <a:t>analyse PP_ avril 2025 </a:t>
            </a:r>
          </a:p>
        </p:txBody>
      </p:sp>
      <p:sp>
        <p:nvSpPr>
          <p:cNvPr id="6" name="Espace réservé du numéro de diapositive 5">
            <a:extLst>
              <a:ext uri="{FF2B5EF4-FFF2-40B4-BE49-F238E27FC236}">
                <a16:creationId xmlns:a16="http://schemas.microsoft.com/office/drawing/2014/main" id="{56210FEE-47AC-43AD-A43D-BABB317AA4E0}"/>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1785536041"/>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FEF0C69-0378-4B78-B5D9-C7635D966033}"/>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6AEBF518-9C17-4B99-98BD-DDA5E3ECCD2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A027D67E-634F-4CD4-9035-7EF7522D3926}"/>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5CB8C93F-D578-46DD-AFB8-80C4600949A2}"/>
              </a:ext>
            </a:extLst>
          </p:cNvPr>
          <p:cNvSpPr>
            <a:spLocks noGrp="1"/>
          </p:cNvSpPr>
          <p:nvPr>
            <p:ph type="ftr" sz="quarter" idx="11"/>
          </p:nvPr>
        </p:nvSpPr>
        <p:spPr/>
        <p:txBody>
          <a:bodyPr/>
          <a:lstStyle/>
          <a:p>
            <a:r>
              <a:rPr lang="fr-FR"/>
              <a:t>analyse PP_ avril 2025 </a:t>
            </a:r>
          </a:p>
        </p:txBody>
      </p:sp>
      <p:sp>
        <p:nvSpPr>
          <p:cNvPr id="6" name="Espace réservé du numéro de diapositive 5">
            <a:extLst>
              <a:ext uri="{FF2B5EF4-FFF2-40B4-BE49-F238E27FC236}">
                <a16:creationId xmlns:a16="http://schemas.microsoft.com/office/drawing/2014/main" id="{E90F68BF-0A59-45AD-8985-3E7D624ED1E6}"/>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2849020771"/>
      </p:ext>
    </p:extLst>
  </p:cSld>
  <p:clrMapOvr>
    <a:masterClrMapping/>
  </p:clrMapOvr>
  <p:hf hd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74CCF08-7FB7-440F-BFC0-DFD32A193796}"/>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B959FB2D-4392-4035-A2DF-A923198B0D85}"/>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AA15C139-ACCD-4F4A-9401-81DCAE9D858F}"/>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D2F4BBAA-827C-4F99-8633-27331AA96AA1}"/>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6" name="Espace réservé du pied de page 5">
            <a:extLst>
              <a:ext uri="{FF2B5EF4-FFF2-40B4-BE49-F238E27FC236}">
                <a16:creationId xmlns:a16="http://schemas.microsoft.com/office/drawing/2014/main" id="{D6E277A7-511C-4E6C-BCCD-D8AAFDF5CEC4}"/>
              </a:ext>
            </a:extLst>
          </p:cNvPr>
          <p:cNvSpPr>
            <a:spLocks noGrp="1"/>
          </p:cNvSpPr>
          <p:nvPr>
            <p:ph type="ftr" sz="quarter" idx="11"/>
          </p:nvPr>
        </p:nvSpPr>
        <p:spPr/>
        <p:txBody>
          <a:bodyPr/>
          <a:lstStyle/>
          <a:p>
            <a:r>
              <a:rPr lang="fr-FR"/>
              <a:t>analyse PP_ avril 2025 </a:t>
            </a:r>
          </a:p>
        </p:txBody>
      </p:sp>
      <p:sp>
        <p:nvSpPr>
          <p:cNvPr id="7" name="Espace réservé du numéro de diapositive 6">
            <a:extLst>
              <a:ext uri="{FF2B5EF4-FFF2-40B4-BE49-F238E27FC236}">
                <a16:creationId xmlns:a16="http://schemas.microsoft.com/office/drawing/2014/main" id="{C560540A-F84F-428D-B68F-82960F676264}"/>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2167316933"/>
      </p:ext>
    </p:extLst>
  </p:cSld>
  <p:clrMapOvr>
    <a:masterClrMapping/>
  </p:clrMapOvr>
  <p:hf hd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BA5E6F-E31B-4440-B941-9B4BA33FDD57}"/>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BA9948C0-4E34-430C-B1EB-E4F5D2924FE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2EE1EAF2-9D7E-46EA-A53E-17597AB6D27D}"/>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95EE9D96-8429-4A6C-81C8-B7A96368322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BE53608B-128D-4782-886D-48A73A7AEC15}"/>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4A46C2A9-6F39-43F1-B85A-9BBE907262F2}"/>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8" name="Espace réservé du pied de page 7">
            <a:extLst>
              <a:ext uri="{FF2B5EF4-FFF2-40B4-BE49-F238E27FC236}">
                <a16:creationId xmlns:a16="http://schemas.microsoft.com/office/drawing/2014/main" id="{4A9ECA4B-F9EA-4ECE-A805-87660DDE99C5}"/>
              </a:ext>
            </a:extLst>
          </p:cNvPr>
          <p:cNvSpPr>
            <a:spLocks noGrp="1"/>
          </p:cNvSpPr>
          <p:nvPr>
            <p:ph type="ftr" sz="quarter" idx="11"/>
          </p:nvPr>
        </p:nvSpPr>
        <p:spPr/>
        <p:txBody>
          <a:bodyPr/>
          <a:lstStyle/>
          <a:p>
            <a:r>
              <a:rPr lang="fr-FR"/>
              <a:t>analyse PP_ avril 2025 </a:t>
            </a:r>
          </a:p>
        </p:txBody>
      </p:sp>
      <p:sp>
        <p:nvSpPr>
          <p:cNvPr id="9" name="Espace réservé du numéro de diapositive 8">
            <a:extLst>
              <a:ext uri="{FF2B5EF4-FFF2-40B4-BE49-F238E27FC236}">
                <a16:creationId xmlns:a16="http://schemas.microsoft.com/office/drawing/2014/main" id="{4719E2D6-2223-49EB-A460-289203B3E60A}"/>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4088827437"/>
      </p:ext>
    </p:extLst>
  </p:cSld>
  <p:clrMapOvr>
    <a:masterClrMapping/>
  </p:clrMapOvr>
  <p:hf hd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16CB841-AAD8-4592-A68C-2CE29FA24ECC}"/>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FBB53E8D-2FF0-47C2-A240-662124B581DA}"/>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4" name="Espace réservé du pied de page 3">
            <a:extLst>
              <a:ext uri="{FF2B5EF4-FFF2-40B4-BE49-F238E27FC236}">
                <a16:creationId xmlns:a16="http://schemas.microsoft.com/office/drawing/2014/main" id="{67A8EC8A-F09A-4E26-B4CC-792B6D8FF2B8}"/>
              </a:ext>
            </a:extLst>
          </p:cNvPr>
          <p:cNvSpPr>
            <a:spLocks noGrp="1"/>
          </p:cNvSpPr>
          <p:nvPr>
            <p:ph type="ftr" sz="quarter" idx="11"/>
          </p:nvPr>
        </p:nvSpPr>
        <p:spPr/>
        <p:txBody>
          <a:bodyPr/>
          <a:lstStyle/>
          <a:p>
            <a:r>
              <a:rPr lang="fr-FR"/>
              <a:t>analyse PP_ avril 2025 </a:t>
            </a:r>
          </a:p>
        </p:txBody>
      </p:sp>
      <p:sp>
        <p:nvSpPr>
          <p:cNvPr id="5" name="Espace réservé du numéro de diapositive 4">
            <a:extLst>
              <a:ext uri="{FF2B5EF4-FFF2-40B4-BE49-F238E27FC236}">
                <a16:creationId xmlns:a16="http://schemas.microsoft.com/office/drawing/2014/main" id="{30B52D34-07CD-4A75-ACF8-A3D5B198A977}"/>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1202843687"/>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9142E420-110A-444B-A41F-01708EDED363}"/>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3" name="Espace réservé du pied de page 2">
            <a:extLst>
              <a:ext uri="{FF2B5EF4-FFF2-40B4-BE49-F238E27FC236}">
                <a16:creationId xmlns:a16="http://schemas.microsoft.com/office/drawing/2014/main" id="{6F7D0857-8573-4D1C-A34E-FB0D5E8E5F17}"/>
              </a:ext>
            </a:extLst>
          </p:cNvPr>
          <p:cNvSpPr>
            <a:spLocks noGrp="1"/>
          </p:cNvSpPr>
          <p:nvPr>
            <p:ph type="ftr" sz="quarter" idx="11"/>
          </p:nvPr>
        </p:nvSpPr>
        <p:spPr/>
        <p:txBody>
          <a:bodyPr/>
          <a:lstStyle/>
          <a:p>
            <a:r>
              <a:rPr lang="fr-FR"/>
              <a:t>analyse PP_ avril 2025 </a:t>
            </a:r>
          </a:p>
        </p:txBody>
      </p:sp>
      <p:sp>
        <p:nvSpPr>
          <p:cNvPr id="4" name="Espace réservé du numéro de diapositive 3">
            <a:extLst>
              <a:ext uri="{FF2B5EF4-FFF2-40B4-BE49-F238E27FC236}">
                <a16:creationId xmlns:a16="http://schemas.microsoft.com/office/drawing/2014/main" id="{FEF3A4C9-2F80-4A07-9028-DF11C6C4EDD9}"/>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1268848009"/>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03817BA-4158-45F7-9072-82AA3240D773}"/>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8D8A310B-39F8-4818-A6D3-38518E0D3A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4FBA2417-1534-4A5B-A8E5-9274EE6C034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347938C-4BF9-4E49-A829-36D1353F7741}"/>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6" name="Espace réservé du pied de page 5">
            <a:extLst>
              <a:ext uri="{FF2B5EF4-FFF2-40B4-BE49-F238E27FC236}">
                <a16:creationId xmlns:a16="http://schemas.microsoft.com/office/drawing/2014/main" id="{3E586413-2820-4D6D-8A9F-EAD64D1E2AFF}"/>
              </a:ext>
            </a:extLst>
          </p:cNvPr>
          <p:cNvSpPr>
            <a:spLocks noGrp="1"/>
          </p:cNvSpPr>
          <p:nvPr>
            <p:ph type="ftr" sz="quarter" idx="11"/>
          </p:nvPr>
        </p:nvSpPr>
        <p:spPr/>
        <p:txBody>
          <a:bodyPr/>
          <a:lstStyle/>
          <a:p>
            <a:r>
              <a:rPr lang="fr-FR"/>
              <a:t>analyse PP_ avril 2025 </a:t>
            </a:r>
          </a:p>
        </p:txBody>
      </p:sp>
      <p:sp>
        <p:nvSpPr>
          <p:cNvPr id="7" name="Espace réservé du numéro de diapositive 6">
            <a:extLst>
              <a:ext uri="{FF2B5EF4-FFF2-40B4-BE49-F238E27FC236}">
                <a16:creationId xmlns:a16="http://schemas.microsoft.com/office/drawing/2014/main" id="{30988D8C-3284-4154-8568-2E585DD5A066}"/>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2922732962"/>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3968F97-BCBF-4CB3-A6AA-04C12A3D2EF0}"/>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9B0BEC7F-8194-4C59-9456-9055B6A2EBC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51BEC388-24CD-4AF1-BE6F-0AC7390E117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CC6A14EB-647D-46C4-A60E-C5690D6981C4}"/>
              </a:ext>
            </a:extLst>
          </p:cNvPr>
          <p:cNvSpPr>
            <a:spLocks noGrp="1"/>
          </p:cNvSpPr>
          <p:nvPr>
            <p:ph type="dt" sz="half" idx="10"/>
          </p:nvPr>
        </p:nvSpPr>
        <p:spPr/>
        <p:txBody>
          <a:bodyPr/>
          <a:lstStyle/>
          <a:p>
            <a:fld id="{626782C4-F9F7-4327-A6F8-66CB6D58957B}" type="datetimeFigureOut">
              <a:rPr lang="fr-FR" smtClean="0"/>
              <a:t>02/07/2025</a:t>
            </a:fld>
            <a:endParaRPr lang="fr-FR"/>
          </a:p>
        </p:txBody>
      </p:sp>
      <p:sp>
        <p:nvSpPr>
          <p:cNvPr id="6" name="Espace réservé du pied de page 5">
            <a:extLst>
              <a:ext uri="{FF2B5EF4-FFF2-40B4-BE49-F238E27FC236}">
                <a16:creationId xmlns:a16="http://schemas.microsoft.com/office/drawing/2014/main" id="{E7FD2126-CFE7-4248-B603-F46A89AC9261}"/>
              </a:ext>
            </a:extLst>
          </p:cNvPr>
          <p:cNvSpPr>
            <a:spLocks noGrp="1"/>
          </p:cNvSpPr>
          <p:nvPr>
            <p:ph type="ftr" sz="quarter" idx="11"/>
          </p:nvPr>
        </p:nvSpPr>
        <p:spPr/>
        <p:txBody>
          <a:bodyPr/>
          <a:lstStyle/>
          <a:p>
            <a:r>
              <a:rPr lang="fr-FR"/>
              <a:t>analyse PP_ avril 2025 </a:t>
            </a:r>
          </a:p>
        </p:txBody>
      </p:sp>
      <p:sp>
        <p:nvSpPr>
          <p:cNvPr id="7" name="Espace réservé du numéro de diapositive 6">
            <a:extLst>
              <a:ext uri="{FF2B5EF4-FFF2-40B4-BE49-F238E27FC236}">
                <a16:creationId xmlns:a16="http://schemas.microsoft.com/office/drawing/2014/main" id="{921DABFD-9393-4E43-B28E-CEE948970C4F}"/>
              </a:ext>
            </a:extLst>
          </p:cNvPr>
          <p:cNvSpPr>
            <a:spLocks noGrp="1"/>
          </p:cNvSpPr>
          <p:nvPr>
            <p:ph type="sldNum" sz="quarter" idx="12"/>
          </p:nvPr>
        </p:nvSpPr>
        <p:spPr/>
        <p:txBody>
          <a:bodyPr/>
          <a:lstStyle/>
          <a:p>
            <a:fld id="{AF4A1AA7-847A-4CD6-9A28-CB8A9C2EE9D6}" type="slidenum">
              <a:rPr lang="fr-FR" smtClean="0"/>
              <a:t>‹N°›</a:t>
            </a:fld>
            <a:endParaRPr lang="fr-FR"/>
          </a:p>
        </p:txBody>
      </p:sp>
    </p:spTree>
    <p:extLst>
      <p:ext uri="{BB962C8B-B14F-4D97-AF65-F5344CB8AC3E}">
        <p14:creationId xmlns:p14="http://schemas.microsoft.com/office/powerpoint/2010/main" val="185193782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BE1D79B0-EAEF-4DB8-88E7-C441961F56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8B91ED7-368C-4C3C-BBDD-5685295748A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C6C8530-C96B-4C6B-B3D1-9240F9F3EB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26782C4-F9F7-4327-A6F8-66CB6D58957B}" type="datetimeFigureOut">
              <a:rPr lang="fr-FR" smtClean="0"/>
              <a:t>02/07/2025</a:t>
            </a:fld>
            <a:endParaRPr lang="fr-FR"/>
          </a:p>
        </p:txBody>
      </p:sp>
      <p:sp>
        <p:nvSpPr>
          <p:cNvPr id="5" name="Espace réservé du pied de page 4">
            <a:extLst>
              <a:ext uri="{FF2B5EF4-FFF2-40B4-BE49-F238E27FC236}">
                <a16:creationId xmlns:a16="http://schemas.microsoft.com/office/drawing/2014/main" id="{5046152A-0E39-4758-9059-B3327A607B4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FR"/>
              <a:t>analyse PP_ avril 2025 </a:t>
            </a:r>
          </a:p>
        </p:txBody>
      </p:sp>
      <p:sp>
        <p:nvSpPr>
          <p:cNvPr id="6" name="Espace réservé du numéro de diapositive 5">
            <a:extLst>
              <a:ext uri="{FF2B5EF4-FFF2-40B4-BE49-F238E27FC236}">
                <a16:creationId xmlns:a16="http://schemas.microsoft.com/office/drawing/2014/main" id="{B576E6C9-653A-4CC5-86F2-20B4B8A58A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4A1AA7-847A-4CD6-9A28-CB8A9C2EE9D6}" type="slidenum">
              <a:rPr lang="fr-FR" smtClean="0"/>
              <a:t>‹N°›</a:t>
            </a:fld>
            <a:endParaRPr lang="fr-FR"/>
          </a:p>
        </p:txBody>
      </p:sp>
    </p:spTree>
    <p:extLst>
      <p:ext uri="{BB962C8B-B14F-4D97-AF65-F5344CB8AC3E}">
        <p14:creationId xmlns:p14="http://schemas.microsoft.com/office/powerpoint/2010/main" val="300845657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package" Target="../embeddings/Feuille_de_calcul_Microsoft_Excel.xlsx"/><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package" Target="../embeddings/Feuille_de_calcul_Microsoft_Excel1.xlsx"/><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a:xfrm>
            <a:off x="0" y="2998505"/>
            <a:ext cx="12192000" cy="1941318"/>
          </a:xfrm>
        </p:spPr>
        <p:txBody>
          <a:bodyPr>
            <a:normAutofit fontScale="90000"/>
          </a:bodyPr>
          <a:lstStyle/>
          <a:p>
            <a:pPr algn="ctr"/>
            <a:br>
              <a:rPr lang="fr-FR" sz="4000" b="1">
                <a:solidFill>
                  <a:schemeClr val="accent1"/>
                </a:solidFill>
              </a:rPr>
            </a:br>
            <a:br>
              <a:rPr lang="fr-FR" sz="4000" b="1">
                <a:solidFill>
                  <a:schemeClr val="accent1"/>
                </a:solidFill>
              </a:rPr>
            </a:br>
            <a:r>
              <a:rPr lang="fr-FR" sz="4000" b="1">
                <a:solidFill>
                  <a:schemeClr val="accent1"/>
                </a:solidFill>
              </a:rPr>
              <a:t>Matrice des Parties Prenantes </a:t>
            </a:r>
            <a:br>
              <a:rPr lang="fr-FR" sz="4000" b="1">
                <a:solidFill>
                  <a:schemeClr val="accent1"/>
                </a:solidFill>
              </a:rPr>
            </a:br>
            <a:r>
              <a:rPr lang="fr-FR" sz="4000" b="1">
                <a:solidFill>
                  <a:schemeClr val="accent1"/>
                </a:solidFill>
              </a:rPr>
              <a:t>2025</a:t>
            </a:r>
            <a:br>
              <a:rPr lang="fr-FR" b="1">
                <a:solidFill>
                  <a:srgbClr val="0070C0"/>
                </a:solidFill>
              </a:rPr>
            </a:br>
            <a:br>
              <a:rPr lang="fr-FR" b="1">
                <a:solidFill>
                  <a:srgbClr val="0070C0"/>
                </a:solidFill>
              </a:rPr>
            </a:br>
            <a:endParaRPr lang="fr-FR" sz="2700" b="1">
              <a:solidFill>
                <a:srgbClr val="0070C0"/>
              </a:solidFill>
            </a:endParaRPr>
          </a:p>
        </p:txBody>
      </p:sp>
      <p:pic>
        <p:nvPicPr>
          <p:cNvPr id="3" name="Image 2"/>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39432" y="217714"/>
            <a:ext cx="2367541" cy="1972533"/>
          </a:xfrm>
          <a:prstGeom prst="rect">
            <a:avLst/>
          </a:prstGeom>
        </p:spPr>
      </p:pic>
      <p:sp>
        <p:nvSpPr>
          <p:cNvPr id="4" name="ZoneTexte 3"/>
          <p:cNvSpPr txBox="1"/>
          <p:nvPr/>
        </p:nvSpPr>
        <p:spPr>
          <a:xfrm>
            <a:off x="457200" y="2261937"/>
            <a:ext cx="2638926" cy="369332"/>
          </a:xfrm>
          <a:prstGeom prst="rect">
            <a:avLst/>
          </a:prstGeom>
          <a:noFill/>
        </p:spPr>
        <p:txBody>
          <a:bodyPr wrap="square" rtlCol="0">
            <a:spAutoFit/>
          </a:bodyPr>
          <a:lstStyle/>
          <a:p>
            <a:r>
              <a:rPr lang="fr-FR" i="1">
                <a:solidFill>
                  <a:srgbClr val="00B0F0"/>
                </a:solidFill>
              </a:rPr>
              <a:t>Les Ailes de l’Humanitaire</a:t>
            </a:r>
          </a:p>
        </p:txBody>
      </p:sp>
      <p:sp>
        <p:nvSpPr>
          <p:cNvPr id="7" name="AutoShape 2">
            <a:extLst>
              <a:ext uri="{FF2B5EF4-FFF2-40B4-BE49-F238E27FC236}">
                <a16:creationId xmlns:a16="http://schemas.microsoft.com/office/drawing/2014/main" id="{3D0BEFA9-CA94-4242-BD4A-F9E7282BA7F0}"/>
              </a:ext>
            </a:extLst>
          </p:cNvPr>
          <p:cNvSpPr>
            <a:spLocks noChangeAspect="1" noChangeArrowheads="1"/>
          </p:cNvSpPr>
          <p:nvPr/>
        </p:nvSpPr>
        <p:spPr bwMode="auto">
          <a:xfrm>
            <a:off x="5410200" y="2895600"/>
            <a:ext cx="1371600" cy="1066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fr-FR"/>
          </a:p>
        </p:txBody>
      </p:sp>
    </p:spTree>
    <p:extLst>
      <p:ext uri="{BB962C8B-B14F-4D97-AF65-F5344CB8AC3E}">
        <p14:creationId xmlns:p14="http://schemas.microsoft.com/office/powerpoint/2010/main" val="14091311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A2CF920D-F35E-2421-1C76-09356D107DA0}"/>
              </a:ext>
            </a:extLst>
          </p:cNvPr>
          <p:cNvSpPr/>
          <p:nvPr/>
        </p:nvSpPr>
        <p:spPr>
          <a:xfrm>
            <a:off x="0" y="0"/>
            <a:ext cx="12192000" cy="1168539"/>
          </a:xfrm>
          <a:prstGeom prst="rect">
            <a:avLst/>
          </a:prstGeom>
          <a:solidFill>
            <a:srgbClr val="99CC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2800"/>
              <a:t>Pourquoi une matrice des Parties Prenantes?</a:t>
            </a:r>
          </a:p>
        </p:txBody>
      </p:sp>
      <p:pic>
        <p:nvPicPr>
          <p:cNvPr id="27651" name="Image 1">
            <a:extLst>
              <a:ext uri="{FF2B5EF4-FFF2-40B4-BE49-F238E27FC236}">
                <a16:creationId xmlns:a16="http://schemas.microsoft.com/office/drawing/2014/main" id="{7983C406-C361-302B-5B6E-CE8F9FB51F2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9725" y="5870575"/>
            <a:ext cx="3025775" cy="930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ZoneTexte 3">
            <a:extLst>
              <a:ext uri="{FF2B5EF4-FFF2-40B4-BE49-F238E27FC236}">
                <a16:creationId xmlns:a16="http://schemas.microsoft.com/office/drawing/2014/main" id="{92EBAFAB-EDA2-4F0E-BD4A-DED3093D3B3E}"/>
              </a:ext>
            </a:extLst>
          </p:cNvPr>
          <p:cNvSpPr txBox="1"/>
          <p:nvPr/>
        </p:nvSpPr>
        <p:spPr>
          <a:xfrm>
            <a:off x="458319" y="1534438"/>
            <a:ext cx="10692281" cy="4462760"/>
          </a:xfrm>
          <a:prstGeom prst="rect">
            <a:avLst/>
          </a:prstGeom>
          <a:noFill/>
        </p:spPr>
        <p:txBody>
          <a:bodyPr wrap="square">
            <a:spAutoFit/>
          </a:bodyPr>
          <a:lstStyle/>
          <a:p>
            <a:pPr marL="285750" indent="-285750">
              <a:buFont typeface="Wingdings" pitchFamily="2" charset="2"/>
              <a:buChar char="Ø"/>
            </a:pPr>
            <a:r>
              <a:rPr lang="fr-FR" sz="1400">
                <a:latin typeface="Helvetica 55 Roman" pitchFamily="2" charset="0"/>
                <a:ea typeface="Calibri" panose="020F0502020204030204" pitchFamily="34" charset="0"/>
                <a:cs typeface="Times New Roman" panose="02020603050405020304" pitchFamily="18" charset="0"/>
              </a:rPr>
              <a:t>L’identification et l’évaluation des parties prenantes constituent une étape cruciale dans l’élaboration d’un plan efficace de participation de celles-ci. La cartographie des parties prenantes schématise la relation entre les parties prenantes et le projet associatif. Elle permet d’identifier correctement les principales parties prenantes et de les classer par ordre de priorité mais aussi d’élaborer une stratégie plus fine d’engagement en suivant l’évolution de leur niveau d’intérêt ou d’influence au fil du temps</a:t>
            </a:r>
          </a:p>
          <a:p>
            <a:endParaRPr lang="fr-FR" sz="1400">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Wingdings" pitchFamily="2" charset="2"/>
              <a:buChar char="Ø"/>
            </a:pPr>
            <a:r>
              <a:rPr lang="fr-FR" sz="1400">
                <a:effectLst/>
                <a:latin typeface="Helvetica 55 Roman" pitchFamily="2" charset="0"/>
                <a:ea typeface="Calibri" panose="020F0502020204030204" pitchFamily="34" charset="0"/>
                <a:cs typeface="Times New Roman" panose="02020603050405020304" pitchFamily="18" charset="0"/>
              </a:rPr>
              <a:t>Les parties prenantes ont donc été classées par grande famille : les richesses humaines qui correspondent à nos membres internes (bénévoles, mécénats de compétence, responsables d’antennes etc…), les bailleurs de fonds, les partenaires financiers et prestataires ainsi que  les acteurs institutionnels et enfin les acteurs de la société civile.</a:t>
            </a:r>
          </a:p>
          <a:p>
            <a:pPr marL="285750" indent="-285750">
              <a:buFont typeface="Wingdings" pitchFamily="2" charset="2"/>
              <a:buChar char="Ø"/>
            </a:pPr>
            <a:endParaRPr lang="fr-FR" sz="1400">
              <a:effectLst/>
              <a:latin typeface="Helvetica 55 Roman" pitchFamily="2" charset="0"/>
              <a:ea typeface="Calibri" panose="020F0502020204030204" pitchFamily="34" charset="0"/>
              <a:cs typeface="Times New Roman" panose="02020603050405020304" pitchFamily="18" charset="0"/>
            </a:endParaRPr>
          </a:p>
          <a:p>
            <a:pPr marL="285750" indent="-285750">
              <a:buFont typeface="Wingdings" pitchFamily="2" charset="2"/>
              <a:buChar char="Ø"/>
            </a:pPr>
            <a:r>
              <a:rPr lang="fr-FR" sz="1400">
                <a:effectLst/>
                <a:latin typeface="Calibri" panose="020F0502020204030204" pitchFamily="34" charset="0"/>
                <a:ea typeface="Calibri" panose="020F0502020204030204" pitchFamily="34" charset="0"/>
                <a:cs typeface="Times New Roman" panose="02020603050405020304" pitchFamily="18" charset="0"/>
              </a:rPr>
              <a:t>L’outil de cartographie des parties prenantes permet de les qualifier et de les positionner les unes par rapport à 2 variables </a:t>
            </a:r>
          </a:p>
          <a:p>
            <a:pPr marL="1657350" lvl="3" indent="-285750">
              <a:buFont typeface="Wingdings" pitchFamily="2" charset="2"/>
              <a:buChar char="v"/>
            </a:pPr>
            <a:r>
              <a:rPr lang="fr-FR" sz="1400">
                <a:effectLst/>
                <a:latin typeface="Calibri" panose="020F0502020204030204" pitchFamily="34" charset="0"/>
                <a:ea typeface="Calibri" panose="020F0502020204030204" pitchFamily="34" charset="0"/>
                <a:cs typeface="Times New Roman" panose="02020603050405020304" pitchFamily="18" charset="0"/>
              </a:rPr>
              <a:t>Le pouvoir : niveau d’influence qu’une PP est susceptible d’exercer</a:t>
            </a:r>
          </a:p>
          <a:p>
            <a:pPr marL="1657350" lvl="3" indent="-285750">
              <a:buFont typeface="Wingdings" pitchFamily="2" charset="2"/>
              <a:buChar char="v"/>
            </a:pPr>
            <a:r>
              <a:rPr lang="fr-FR" sz="1400">
                <a:effectLst/>
                <a:latin typeface="Calibri" panose="020F0502020204030204" pitchFamily="34" charset="0"/>
                <a:ea typeface="Calibri" panose="020F0502020204030204" pitchFamily="34" charset="0"/>
                <a:cs typeface="Times New Roman" panose="02020603050405020304" pitchFamily="18" charset="0"/>
              </a:rPr>
              <a:t>L’intérêt : niveau d’attention portée par une PP à une décision ou un projet</a:t>
            </a:r>
          </a:p>
          <a:p>
            <a:pPr marL="1657350" lvl="3" indent="-285750">
              <a:buFont typeface="Wingdings" pitchFamily="2" charset="2"/>
              <a:buChar char="v"/>
            </a:pPr>
            <a:endParaRPr lang="fr-FR" sz="1400">
              <a:effectLst/>
              <a:latin typeface="Calibri" panose="020F0502020204030204" pitchFamily="34" charset="0"/>
              <a:ea typeface="Calibri" panose="020F0502020204030204" pitchFamily="34" charset="0"/>
              <a:cs typeface="Times New Roman" panose="02020603050405020304" pitchFamily="18" charset="0"/>
            </a:endParaRPr>
          </a:p>
          <a:p>
            <a:r>
              <a:rPr lang="fr-FR" sz="1400">
                <a:latin typeface="Calibri" panose="020F0502020204030204" pitchFamily="34" charset="0"/>
                <a:ea typeface="Calibri" panose="020F0502020204030204" pitchFamily="34" charset="0"/>
                <a:cs typeface="Times New Roman" panose="02020603050405020304" pitchFamily="18" charset="0"/>
              </a:rPr>
              <a:t>Il découle du croisement de ces deux axes une matrice définissant quatre catégories de parties prenantes et le type de relation à adopter vis-à-vis d’elles :                     </a:t>
            </a:r>
            <a:r>
              <a:rPr lang="fr-FR" sz="1400">
                <a:effectLst/>
                <a:latin typeface="Calibri" panose="020F0502020204030204" pitchFamily="34" charset="0"/>
                <a:ea typeface="Calibri" panose="020F0502020204030204" pitchFamily="34" charset="0"/>
                <a:cs typeface="Times New Roman" panose="02020603050405020304" pitchFamily="18" charset="0"/>
              </a:rPr>
              <a:t>• Pouvoir et intérêt faible : acteurs à prendre en compte et à suivre.</a:t>
            </a:r>
          </a:p>
          <a:p>
            <a:pPr lvl="3"/>
            <a:r>
              <a:rPr lang="fr-FR" sz="1400">
                <a:effectLst/>
                <a:latin typeface="Calibri" panose="020F0502020204030204" pitchFamily="34" charset="0"/>
                <a:ea typeface="Calibri" panose="020F0502020204030204" pitchFamily="34" charset="0"/>
                <a:cs typeface="Times New Roman" panose="02020603050405020304" pitchFamily="18" charset="0"/>
              </a:rPr>
              <a:t>• Pouvoir fort et intérêt faible : acteurs à maintenir satisfaits.</a:t>
            </a:r>
          </a:p>
          <a:p>
            <a:pPr lvl="3"/>
            <a:r>
              <a:rPr lang="fr-FR" sz="1400">
                <a:effectLst/>
                <a:latin typeface="Calibri" panose="020F0502020204030204" pitchFamily="34" charset="0"/>
                <a:ea typeface="Calibri" panose="020F0502020204030204" pitchFamily="34" charset="0"/>
                <a:cs typeface="Times New Roman" panose="02020603050405020304" pitchFamily="18" charset="0"/>
              </a:rPr>
              <a:t>• Pouvoir faible et intérêt fort : acteurs à maintenir informés.</a:t>
            </a:r>
          </a:p>
          <a:p>
            <a:pPr lvl="3"/>
            <a:r>
              <a:rPr lang="fr-FR" sz="1400">
                <a:effectLst/>
                <a:latin typeface="Calibri" panose="020F0502020204030204" pitchFamily="34" charset="0"/>
                <a:ea typeface="Calibri" panose="020F0502020204030204" pitchFamily="34" charset="0"/>
                <a:cs typeface="Times New Roman" panose="02020603050405020304" pitchFamily="18" charset="0"/>
              </a:rPr>
              <a:t>• Pouvoirs et intérêt forts : acteurs à engager étroitement et influencer activement.</a:t>
            </a:r>
          </a:p>
          <a:p>
            <a:pPr marL="285750" indent="-285750">
              <a:buFont typeface="Wingdings" pitchFamily="2" charset="2"/>
              <a:buChar char="Ø"/>
            </a:pPr>
            <a:endParaRPr lang="fr-FR" sz="1400">
              <a:latin typeface="ArialMT"/>
            </a:endParaRPr>
          </a:p>
          <a:p>
            <a:pPr marL="285750" indent="-285750">
              <a:buFont typeface="Wingdings" pitchFamily="2" charset="2"/>
              <a:buChar char="Ø"/>
            </a:pPr>
            <a:endParaRPr lang="fr-FR"/>
          </a:p>
        </p:txBody>
      </p:sp>
      <p:pic>
        <p:nvPicPr>
          <p:cNvPr id="3" name="Image 2">
            <a:extLst>
              <a:ext uri="{FF2B5EF4-FFF2-40B4-BE49-F238E27FC236}">
                <a16:creationId xmlns:a16="http://schemas.microsoft.com/office/drawing/2014/main" id="{B503C87D-6BFE-AB1C-6DBB-7221462DD69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20333" y="217714"/>
            <a:ext cx="1141232" cy="950825"/>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Objet 5">
            <a:extLst>
              <a:ext uri="{FF2B5EF4-FFF2-40B4-BE49-F238E27FC236}">
                <a16:creationId xmlns:a16="http://schemas.microsoft.com/office/drawing/2014/main" id="{CE8AD7CE-66C6-C24A-A270-88AA9C47CFDB}"/>
              </a:ext>
            </a:extLst>
          </p:cNvPr>
          <p:cNvGraphicFramePr>
            <a:graphicFrameLocks noChangeAspect="1"/>
          </p:cNvGraphicFramePr>
          <p:nvPr>
            <p:extLst>
              <p:ext uri="{D42A27DB-BD31-4B8C-83A1-F6EECF244321}">
                <p14:modId xmlns:p14="http://schemas.microsoft.com/office/powerpoint/2010/main" val="154357000"/>
              </p:ext>
            </p:extLst>
          </p:nvPr>
        </p:nvGraphicFramePr>
        <p:xfrm>
          <a:off x="465916" y="985838"/>
          <a:ext cx="11260167" cy="3657600"/>
        </p:xfrm>
        <a:graphic>
          <a:graphicData uri="http://schemas.openxmlformats.org/presentationml/2006/ole">
            <mc:AlternateContent xmlns:mc="http://schemas.openxmlformats.org/markup-compatibility/2006">
              <mc:Choice xmlns:v="urn:schemas-microsoft-com:vml" Requires="v">
                <p:oleObj name="Feuille de calcul" r:id="rId2" imgW="23812500" imgH="7734300" progId="Excel.Sheet.12">
                  <p:embed/>
                </p:oleObj>
              </mc:Choice>
              <mc:Fallback>
                <p:oleObj name="Feuille de calcul" r:id="rId2" imgW="23812500" imgH="7734300" progId="Excel.Sheet.12">
                  <p:embed/>
                  <p:pic>
                    <p:nvPicPr>
                      <p:cNvPr id="6" name="Objet 5">
                        <a:extLst>
                          <a:ext uri="{FF2B5EF4-FFF2-40B4-BE49-F238E27FC236}">
                            <a16:creationId xmlns:a16="http://schemas.microsoft.com/office/drawing/2014/main" id="{CE8AD7CE-66C6-C24A-A270-88AA9C47CFDB}"/>
                          </a:ext>
                        </a:extLst>
                      </p:cNvPr>
                      <p:cNvPicPr/>
                      <p:nvPr/>
                    </p:nvPicPr>
                    <p:blipFill>
                      <a:blip r:embed="rId3"/>
                      <a:stretch>
                        <a:fillRect/>
                      </a:stretch>
                    </p:blipFill>
                    <p:spPr>
                      <a:xfrm>
                        <a:off x="465916" y="985838"/>
                        <a:ext cx="11260167" cy="3657600"/>
                      </a:xfrm>
                      <a:prstGeom prst="rect">
                        <a:avLst/>
                      </a:prstGeom>
                    </p:spPr>
                  </p:pic>
                </p:oleObj>
              </mc:Fallback>
            </mc:AlternateContent>
          </a:graphicData>
        </a:graphic>
      </p:graphicFrame>
    </p:spTree>
    <p:extLst>
      <p:ext uri="{BB962C8B-B14F-4D97-AF65-F5344CB8AC3E}">
        <p14:creationId xmlns:p14="http://schemas.microsoft.com/office/powerpoint/2010/main" val="194504388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Objet 2">
            <a:extLst>
              <a:ext uri="{FF2B5EF4-FFF2-40B4-BE49-F238E27FC236}">
                <a16:creationId xmlns:a16="http://schemas.microsoft.com/office/drawing/2014/main" id="{C5413667-7620-D0D3-D015-C184842DFA32}"/>
              </a:ext>
            </a:extLst>
          </p:cNvPr>
          <p:cNvGraphicFramePr>
            <a:graphicFrameLocks noChangeAspect="1"/>
          </p:cNvGraphicFramePr>
          <p:nvPr>
            <p:extLst>
              <p:ext uri="{D42A27DB-BD31-4B8C-83A1-F6EECF244321}">
                <p14:modId xmlns:p14="http://schemas.microsoft.com/office/powerpoint/2010/main" val="1340208469"/>
              </p:ext>
            </p:extLst>
          </p:nvPr>
        </p:nvGraphicFramePr>
        <p:xfrm>
          <a:off x="1374775" y="163512"/>
          <a:ext cx="8597899" cy="6259519"/>
        </p:xfrm>
        <a:graphic>
          <a:graphicData uri="http://schemas.openxmlformats.org/presentationml/2006/ole">
            <mc:AlternateContent xmlns:mc="http://schemas.openxmlformats.org/markup-compatibility/2006">
              <mc:Choice xmlns:v="urn:schemas-microsoft-com:vml" Requires="v">
                <p:oleObj name="Feuille de calcul" r:id="rId2" imgW="23812500" imgH="17335500" progId="Excel.Sheet.12">
                  <p:embed/>
                </p:oleObj>
              </mc:Choice>
              <mc:Fallback>
                <p:oleObj name="Feuille de calcul" r:id="rId2" imgW="23812500" imgH="17335500" progId="Excel.Sheet.12">
                  <p:embed/>
                  <p:pic>
                    <p:nvPicPr>
                      <p:cNvPr id="3" name="Objet 2">
                        <a:extLst>
                          <a:ext uri="{FF2B5EF4-FFF2-40B4-BE49-F238E27FC236}">
                            <a16:creationId xmlns:a16="http://schemas.microsoft.com/office/drawing/2014/main" id="{C5413667-7620-D0D3-D015-C184842DFA32}"/>
                          </a:ext>
                        </a:extLst>
                      </p:cNvPr>
                      <p:cNvPicPr/>
                      <p:nvPr/>
                    </p:nvPicPr>
                    <p:blipFill>
                      <a:blip r:embed="rId3"/>
                      <a:stretch>
                        <a:fillRect/>
                      </a:stretch>
                    </p:blipFill>
                    <p:spPr>
                      <a:xfrm>
                        <a:off x="1374775" y="163512"/>
                        <a:ext cx="8597899" cy="6259519"/>
                      </a:xfrm>
                      <a:prstGeom prst="rect">
                        <a:avLst/>
                      </a:prstGeom>
                    </p:spPr>
                  </p:pic>
                </p:oleObj>
              </mc:Fallback>
            </mc:AlternateContent>
          </a:graphicData>
        </a:graphic>
      </p:graphicFrame>
    </p:spTree>
    <p:extLst>
      <p:ext uri="{BB962C8B-B14F-4D97-AF65-F5344CB8AC3E}">
        <p14:creationId xmlns:p14="http://schemas.microsoft.com/office/powerpoint/2010/main" val="19967949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 name="Rectangle 51">
            <a:extLst>
              <a:ext uri="{FF2B5EF4-FFF2-40B4-BE49-F238E27FC236}">
                <a16:creationId xmlns:a16="http://schemas.microsoft.com/office/drawing/2014/main" id="{9C02812B-934A-C3DE-4A87-9CA46F0DEC42}"/>
              </a:ext>
            </a:extLst>
          </p:cNvPr>
          <p:cNvSpPr/>
          <p:nvPr/>
        </p:nvSpPr>
        <p:spPr>
          <a:xfrm>
            <a:off x="4264196" y="2763968"/>
            <a:ext cx="3856233" cy="3069262"/>
          </a:xfrm>
          <a:prstGeom prst="rect">
            <a:avLst/>
          </a:prstGeom>
          <a:solidFill>
            <a:srgbClr val="00B0F0">
              <a:alpha val="28000"/>
            </a:srgbClr>
          </a:solidFill>
          <a:effectLst>
            <a:softEdge rad="57182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1" name="Rectangle 50">
            <a:extLst>
              <a:ext uri="{FF2B5EF4-FFF2-40B4-BE49-F238E27FC236}">
                <a16:creationId xmlns:a16="http://schemas.microsoft.com/office/drawing/2014/main" id="{09A4D69C-2B1D-992A-F5DB-66E769B95DEB}"/>
              </a:ext>
            </a:extLst>
          </p:cNvPr>
          <p:cNvSpPr/>
          <p:nvPr/>
        </p:nvSpPr>
        <p:spPr>
          <a:xfrm>
            <a:off x="8019869" y="3030415"/>
            <a:ext cx="3798500" cy="2966811"/>
          </a:xfrm>
          <a:prstGeom prst="rect">
            <a:avLst/>
          </a:prstGeom>
          <a:solidFill>
            <a:srgbClr val="00B0F0">
              <a:alpha val="34000"/>
            </a:srgbClr>
          </a:solidFill>
          <a:effectLst>
            <a:softEdge rad="57182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8" name="Rectangle 47">
            <a:extLst>
              <a:ext uri="{FF2B5EF4-FFF2-40B4-BE49-F238E27FC236}">
                <a16:creationId xmlns:a16="http://schemas.microsoft.com/office/drawing/2014/main" id="{F6FE147C-5C03-8805-0FC0-F76F50742767}"/>
              </a:ext>
            </a:extLst>
          </p:cNvPr>
          <p:cNvSpPr/>
          <p:nvPr/>
        </p:nvSpPr>
        <p:spPr>
          <a:xfrm>
            <a:off x="8105500" y="539392"/>
            <a:ext cx="3856233" cy="3069262"/>
          </a:xfrm>
          <a:prstGeom prst="rect">
            <a:avLst/>
          </a:prstGeom>
          <a:solidFill>
            <a:srgbClr val="00B0F0">
              <a:alpha val="34550"/>
            </a:srgbClr>
          </a:solidFill>
          <a:effectLst>
            <a:softEdge rad="57182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 name="Sous-titre 1">
            <a:extLst>
              <a:ext uri="{FF2B5EF4-FFF2-40B4-BE49-F238E27FC236}">
                <a16:creationId xmlns:a16="http://schemas.microsoft.com/office/drawing/2014/main" id="{B345BD6E-8D18-4F7F-53F3-F56D3481F89F}"/>
              </a:ext>
            </a:extLst>
          </p:cNvPr>
          <p:cNvSpPr>
            <a:spLocks noGrp="1"/>
          </p:cNvSpPr>
          <p:nvPr>
            <p:ph type="subTitle" idx="1"/>
          </p:nvPr>
        </p:nvSpPr>
        <p:spPr>
          <a:xfrm>
            <a:off x="3458532" y="89681"/>
            <a:ext cx="8534400" cy="546100"/>
          </a:xfrm>
        </p:spPr>
        <p:txBody>
          <a:bodyPr>
            <a:normAutofit/>
          </a:bodyPr>
          <a:lstStyle/>
          <a:p>
            <a:pPr algn="ctr"/>
            <a:r>
              <a:rPr lang="fr-FR" sz="2800"/>
              <a:t>Matrice des parties prenantes</a:t>
            </a:r>
          </a:p>
        </p:txBody>
      </p:sp>
      <p:sp>
        <p:nvSpPr>
          <p:cNvPr id="5" name="Flèche vers le haut 4">
            <a:extLst>
              <a:ext uri="{FF2B5EF4-FFF2-40B4-BE49-F238E27FC236}">
                <a16:creationId xmlns:a16="http://schemas.microsoft.com/office/drawing/2014/main" id="{1009783B-69BA-7D84-5C9F-748DC605E36F}"/>
              </a:ext>
            </a:extLst>
          </p:cNvPr>
          <p:cNvSpPr/>
          <p:nvPr/>
        </p:nvSpPr>
        <p:spPr>
          <a:xfrm>
            <a:off x="4065210" y="610731"/>
            <a:ext cx="238539" cy="5049079"/>
          </a:xfrm>
          <a:prstGeom prst="upArrow">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 name="ZoneTexte 6">
            <a:extLst>
              <a:ext uri="{FF2B5EF4-FFF2-40B4-BE49-F238E27FC236}">
                <a16:creationId xmlns:a16="http://schemas.microsoft.com/office/drawing/2014/main" id="{432E44B7-3AB6-8FDB-EEC9-B6129B0983E2}"/>
              </a:ext>
            </a:extLst>
          </p:cNvPr>
          <p:cNvSpPr txBox="1"/>
          <p:nvPr/>
        </p:nvSpPr>
        <p:spPr>
          <a:xfrm>
            <a:off x="3279594" y="692664"/>
            <a:ext cx="834887" cy="400110"/>
          </a:xfrm>
          <a:prstGeom prst="rect">
            <a:avLst/>
          </a:prstGeom>
          <a:noFill/>
        </p:spPr>
        <p:txBody>
          <a:bodyPr wrap="square" rtlCol="0">
            <a:spAutoFit/>
          </a:bodyPr>
          <a:lstStyle/>
          <a:p>
            <a:r>
              <a:rPr lang="fr-FR" sz="2000"/>
              <a:t>Elevé</a:t>
            </a:r>
          </a:p>
        </p:txBody>
      </p:sp>
      <p:sp>
        <p:nvSpPr>
          <p:cNvPr id="8" name="ZoneTexte 7">
            <a:extLst>
              <a:ext uri="{FF2B5EF4-FFF2-40B4-BE49-F238E27FC236}">
                <a16:creationId xmlns:a16="http://schemas.microsoft.com/office/drawing/2014/main" id="{B73B71AE-93AF-FE8C-6F5C-355E820E64F4}"/>
              </a:ext>
            </a:extLst>
          </p:cNvPr>
          <p:cNvSpPr txBox="1"/>
          <p:nvPr/>
        </p:nvSpPr>
        <p:spPr>
          <a:xfrm>
            <a:off x="3237797" y="5353148"/>
            <a:ext cx="834887" cy="400110"/>
          </a:xfrm>
          <a:prstGeom prst="rect">
            <a:avLst/>
          </a:prstGeom>
          <a:noFill/>
        </p:spPr>
        <p:txBody>
          <a:bodyPr wrap="square" rtlCol="0">
            <a:spAutoFit/>
          </a:bodyPr>
          <a:lstStyle/>
          <a:p>
            <a:r>
              <a:rPr lang="fr-FR" sz="2000"/>
              <a:t>Faible</a:t>
            </a:r>
            <a:endParaRPr lang="fr-FR"/>
          </a:p>
        </p:txBody>
      </p:sp>
      <p:sp>
        <p:nvSpPr>
          <p:cNvPr id="9" name="ZoneTexte 8">
            <a:extLst>
              <a:ext uri="{FF2B5EF4-FFF2-40B4-BE49-F238E27FC236}">
                <a16:creationId xmlns:a16="http://schemas.microsoft.com/office/drawing/2014/main" id="{681A7E4B-53A2-BE06-CDB3-AE048F7D2A28}"/>
              </a:ext>
            </a:extLst>
          </p:cNvPr>
          <p:cNvSpPr txBox="1"/>
          <p:nvPr/>
        </p:nvSpPr>
        <p:spPr>
          <a:xfrm>
            <a:off x="3586663" y="1978802"/>
            <a:ext cx="417444" cy="2031325"/>
          </a:xfrm>
          <a:prstGeom prst="rect">
            <a:avLst/>
          </a:prstGeom>
          <a:solidFill>
            <a:schemeClr val="accent4"/>
          </a:solidFill>
        </p:spPr>
        <p:txBody>
          <a:bodyPr wrap="square" rtlCol="0">
            <a:spAutoFit/>
          </a:bodyPr>
          <a:lstStyle/>
          <a:p>
            <a:r>
              <a:rPr lang="fr-FR"/>
              <a:t>Pou</a:t>
            </a:r>
          </a:p>
          <a:p>
            <a:r>
              <a:rPr lang="fr-FR"/>
              <a:t>v</a:t>
            </a:r>
          </a:p>
          <a:p>
            <a:r>
              <a:rPr lang="fr-FR"/>
              <a:t>o</a:t>
            </a:r>
          </a:p>
          <a:p>
            <a:r>
              <a:rPr lang="fr-FR"/>
              <a:t>i</a:t>
            </a:r>
          </a:p>
          <a:p>
            <a:r>
              <a:rPr lang="fr-FR"/>
              <a:t>r </a:t>
            </a:r>
          </a:p>
        </p:txBody>
      </p:sp>
      <p:sp>
        <p:nvSpPr>
          <p:cNvPr id="10" name="ZoneTexte 9">
            <a:extLst>
              <a:ext uri="{FF2B5EF4-FFF2-40B4-BE49-F238E27FC236}">
                <a16:creationId xmlns:a16="http://schemas.microsoft.com/office/drawing/2014/main" id="{C58EEBAB-4FDF-E908-170A-291A8B4DDE5D}"/>
              </a:ext>
            </a:extLst>
          </p:cNvPr>
          <p:cNvSpPr txBox="1"/>
          <p:nvPr/>
        </p:nvSpPr>
        <p:spPr>
          <a:xfrm flipH="1">
            <a:off x="7018930" y="5897693"/>
            <a:ext cx="2001878" cy="370796"/>
          </a:xfrm>
          <a:prstGeom prst="rect">
            <a:avLst/>
          </a:prstGeom>
          <a:solidFill>
            <a:srgbClr val="FFC000"/>
          </a:solidFill>
        </p:spPr>
        <p:txBody>
          <a:bodyPr wrap="square" rtlCol="0">
            <a:spAutoFit/>
          </a:bodyPr>
          <a:lstStyle/>
          <a:p>
            <a:pPr algn="ctr"/>
            <a:r>
              <a:rPr lang="fr-FR"/>
              <a:t>Intérêt</a:t>
            </a:r>
          </a:p>
        </p:txBody>
      </p:sp>
      <p:sp>
        <p:nvSpPr>
          <p:cNvPr id="11" name="ZoneTexte 10">
            <a:extLst>
              <a:ext uri="{FF2B5EF4-FFF2-40B4-BE49-F238E27FC236}">
                <a16:creationId xmlns:a16="http://schemas.microsoft.com/office/drawing/2014/main" id="{28C72255-3B9B-0162-ECAE-A878C7531C10}"/>
              </a:ext>
            </a:extLst>
          </p:cNvPr>
          <p:cNvSpPr txBox="1"/>
          <p:nvPr/>
        </p:nvSpPr>
        <p:spPr>
          <a:xfrm>
            <a:off x="4004107" y="5808577"/>
            <a:ext cx="834887" cy="400110"/>
          </a:xfrm>
          <a:prstGeom prst="rect">
            <a:avLst/>
          </a:prstGeom>
          <a:noFill/>
        </p:spPr>
        <p:txBody>
          <a:bodyPr wrap="square" rtlCol="0">
            <a:spAutoFit/>
          </a:bodyPr>
          <a:lstStyle/>
          <a:p>
            <a:r>
              <a:rPr lang="fr-FR" sz="2000"/>
              <a:t>Faible</a:t>
            </a:r>
            <a:endParaRPr lang="fr-FR"/>
          </a:p>
        </p:txBody>
      </p:sp>
      <p:sp>
        <p:nvSpPr>
          <p:cNvPr id="12" name="ZoneTexte 11">
            <a:extLst>
              <a:ext uri="{FF2B5EF4-FFF2-40B4-BE49-F238E27FC236}">
                <a16:creationId xmlns:a16="http://schemas.microsoft.com/office/drawing/2014/main" id="{669F5F14-0BE0-0DC9-1113-A22232D3C659}"/>
              </a:ext>
            </a:extLst>
          </p:cNvPr>
          <p:cNvSpPr txBox="1"/>
          <p:nvPr/>
        </p:nvSpPr>
        <p:spPr>
          <a:xfrm>
            <a:off x="10857250" y="5755596"/>
            <a:ext cx="834887" cy="400110"/>
          </a:xfrm>
          <a:prstGeom prst="rect">
            <a:avLst/>
          </a:prstGeom>
          <a:noFill/>
        </p:spPr>
        <p:txBody>
          <a:bodyPr wrap="square" rtlCol="0">
            <a:spAutoFit/>
          </a:bodyPr>
          <a:lstStyle/>
          <a:p>
            <a:r>
              <a:rPr lang="fr-FR" sz="2000"/>
              <a:t>Elevé</a:t>
            </a:r>
          </a:p>
        </p:txBody>
      </p:sp>
      <p:sp>
        <p:nvSpPr>
          <p:cNvPr id="13" name="Triangle 12">
            <a:extLst>
              <a:ext uri="{FF2B5EF4-FFF2-40B4-BE49-F238E27FC236}">
                <a16:creationId xmlns:a16="http://schemas.microsoft.com/office/drawing/2014/main" id="{8F26DBAD-8D18-00D4-AC1E-C6D1F9D51C27}"/>
              </a:ext>
            </a:extLst>
          </p:cNvPr>
          <p:cNvSpPr/>
          <p:nvPr/>
        </p:nvSpPr>
        <p:spPr>
          <a:xfrm>
            <a:off x="9286789" y="777516"/>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20" name="ZoneTexte 19">
            <a:extLst>
              <a:ext uri="{FF2B5EF4-FFF2-40B4-BE49-F238E27FC236}">
                <a16:creationId xmlns:a16="http://schemas.microsoft.com/office/drawing/2014/main" id="{2353F9DA-7EF6-3A79-84BA-F6F7F94EE6D7}"/>
              </a:ext>
            </a:extLst>
          </p:cNvPr>
          <p:cNvSpPr txBox="1"/>
          <p:nvPr/>
        </p:nvSpPr>
        <p:spPr>
          <a:xfrm>
            <a:off x="8186848" y="1727423"/>
            <a:ext cx="1013793" cy="276999"/>
          </a:xfrm>
          <a:prstGeom prst="rect">
            <a:avLst/>
          </a:prstGeom>
          <a:noFill/>
        </p:spPr>
        <p:txBody>
          <a:bodyPr wrap="square" rtlCol="0">
            <a:spAutoFit/>
          </a:bodyPr>
          <a:lstStyle/>
          <a:p>
            <a:r>
              <a:rPr lang="fr-FR" sz="1200"/>
              <a:t>Salariés</a:t>
            </a:r>
          </a:p>
        </p:txBody>
      </p:sp>
      <p:sp>
        <p:nvSpPr>
          <p:cNvPr id="21" name="ZoneTexte 20">
            <a:extLst>
              <a:ext uri="{FF2B5EF4-FFF2-40B4-BE49-F238E27FC236}">
                <a16:creationId xmlns:a16="http://schemas.microsoft.com/office/drawing/2014/main" id="{6DB0BED6-0F48-FC88-F9D4-ADAA09BC735D}"/>
              </a:ext>
            </a:extLst>
          </p:cNvPr>
          <p:cNvSpPr txBox="1"/>
          <p:nvPr/>
        </p:nvSpPr>
        <p:spPr>
          <a:xfrm>
            <a:off x="9325544" y="1557724"/>
            <a:ext cx="1013793" cy="261610"/>
          </a:xfrm>
          <a:prstGeom prst="rect">
            <a:avLst/>
          </a:prstGeom>
          <a:noFill/>
        </p:spPr>
        <p:txBody>
          <a:bodyPr wrap="square" rtlCol="0">
            <a:spAutoFit/>
          </a:bodyPr>
          <a:lstStyle/>
          <a:p>
            <a:r>
              <a:rPr lang="fr-FR" sz="1100"/>
              <a:t>Mécénat</a:t>
            </a:r>
          </a:p>
        </p:txBody>
      </p:sp>
      <p:sp>
        <p:nvSpPr>
          <p:cNvPr id="22" name="ZoneTexte 21">
            <a:extLst>
              <a:ext uri="{FF2B5EF4-FFF2-40B4-BE49-F238E27FC236}">
                <a16:creationId xmlns:a16="http://schemas.microsoft.com/office/drawing/2014/main" id="{80E015D7-985F-B8AE-335B-7609C163FF31}"/>
              </a:ext>
            </a:extLst>
          </p:cNvPr>
          <p:cNvSpPr txBox="1"/>
          <p:nvPr/>
        </p:nvSpPr>
        <p:spPr>
          <a:xfrm>
            <a:off x="9856695" y="1130151"/>
            <a:ext cx="652716" cy="261610"/>
          </a:xfrm>
          <a:prstGeom prst="rect">
            <a:avLst/>
          </a:prstGeom>
          <a:noFill/>
        </p:spPr>
        <p:txBody>
          <a:bodyPr wrap="square" rtlCol="0">
            <a:spAutoFit/>
          </a:bodyPr>
          <a:lstStyle/>
          <a:p>
            <a:r>
              <a:rPr lang="fr-FR" sz="1100"/>
              <a:t>Bureau</a:t>
            </a:r>
          </a:p>
        </p:txBody>
      </p:sp>
      <p:sp>
        <p:nvSpPr>
          <p:cNvPr id="23" name="ZoneTexte 22">
            <a:extLst>
              <a:ext uri="{FF2B5EF4-FFF2-40B4-BE49-F238E27FC236}">
                <a16:creationId xmlns:a16="http://schemas.microsoft.com/office/drawing/2014/main" id="{889E01A3-44AC-FFAD-F134-365B13C79814}"/>
              </a:ext>
            </a:extLst>
          </p:cNvPr>
          <p:cNvSpPr txBox="1"/>
          <p:nvPr/>
        </p:nvSpPr>
        <p:spPr>
          <a:xfrm>
            <a:off x="8664962" y="1520437"/>
            <a:ext cx="1013793" cy="307777"/>
          </a:xfrm>
          <a:prstGeom prst="rect">
            <a:avLst/>
          </a:prstGeom>
          <a:noFill/>
        </p:spPr>
        <p:txBody>
          <a:bodyPr wrap="square" rtlCol="0">
            <a:spAutoFit/>
          </a:bodyPr>
          <a:lstStyle/>
          <a:p>
            <a:r>
              <a:rPr lang="fr-FR" sz="1200"/>
              <a:t>Bénévole</a:t>
            </a:r>
            <a:r>
              <a:rPr lang="fr-FR" sz="1400"/>
              <a:t>s</a:t>
            </a:r>
          </a:p>
        </p:txBody>
      </p:sp>
      <p:sp>
        <p:nvSpPr>
          <p:cNvPr id="24" name="ZoneTexte 23">
            <a:extLst>
              <a:ext uri="{FF2B5EF4-FFF2-40B4-BE49-F238E27FC236}">
                <a16:creationId xmlns:a16="http://schemas.microsoft.com/office/drawing/2014/main" id="{213D4ED7-31AF-4A52-29BA-954F615A40A3}"/>
              </a:ext>
            </a:extLst>
          </p:cNvPr>
          <p:cNvSpPr txBox="1"/>
          <p:nvPr/>
        </p:nvSpPr>
        <p:spPr>
          <a:xfrm>
            <a:off x="9488508" y="4554481"/>
            <a:ext cx="1013793" cy="261610"/>
          </a:xfrm>
          <a:prstGeom prst="rect">
            <a:avLst/>
          </a:prstGeom>
          <a:noFill/>
        </p:spPr>
        <p:txBody>
          <a:bodyPr wrap="square" rtlCol="0">
            <a:spAutoFit/>
          </a:bodyPr>
          <a:lstStyle/>
          <a:p>
            <a:r>
              <a:rPr lang="fr-FR" sz="1100"/>
              <a:t>Adhérents</a:t>
            </a:r>
            <a:endParaRPr lang="fr-FR" sz="1400"/>
          </a:p>
        </p:txBody>
      </p:sp>
      <p:sp>
        <p:nvSpPr>
          <p:cNvPr id="25" name="ZoneTexte 24">
            <a:extLst>
              <a:ext uri="{FF2B5EF4-FFF2-40B4-BE49-F238E27FC236}">
                <a16:creationId xmlns:a16="http://schemas.microsoft.com/office/drawing/2014/main" id="{948F350A-C620-D42A-1564-C726ADB29ADA}"/>
              </a:ext>
            </a:extLst>
          </p:cNvPr>
          <p:cNvSpPr txBox="1"/>
          <p:nvPr/>
        </p:nvSpPr>
        <p:spPr>
          <a:xfrm>
            <a:off x="8931067" y="946069"/>
            <a:ext cx="1188006" cy="261610"/>
          </a:xfrm>
          <a:prstGeom prst="rect">
            <a:avLst/>
          </a:prstGeom>
          <a:noFill/>
        </p:spPr>
        <p:txBody>
          <a:bodyPr wrap="square" rtlCol="0">
            <a:spAutoFit/>
          </a:bodyPr>
          <a:lstStyle/>
          <a:p>
            <a:r>
              <a:rPr lang="fr-FR" sz="1100" err="1"/>
              <a:t>Administateurs</a:t>
            </a:r>
            <a:endParaRPr lang="fr-FR" sz="1100"/>
          </a:p>
        </p:txBody>
      </p:sp>
      <p:sp>
        <p:nvSpPr>
          <p:cNvPr id="27" name="ZoneTexte 26">
            <a:extLst>
              <a:ext uri="{FF2B5EF4-FFF2-40B4-BE49-F238E27FC236}">
                <a16:creationId xmlns:a16="http://schemas.microsoft.com/office/drawing/2014/main" id="{36AD6976-23D9-34AE-216B-DC2E25B279F4}"/>
              </a:ext>
            </a:extLst>
          </p:cNvPr>
          <p:cNvSpPr txBox="1"/>
          <p:nvPr/>
        </p:nvSpPr>
        <p:spPr>
          <a:xfrm>
            <a:off x="8426705" y="1000200"/>
            <a:ext cx="841117" cy="430887"/>
          </a:xfrm>
          <a:prstGeom prst="rect">
            <a:avLst/>
          </a:prstGeom>
          <a:noFill/>
        </p:spPr>
        <p:txBody>
          <a:bodyPr wrap="square" rtlCol="0">
            <a:spAutoFit/>
          </a:bodyPr>
          <a:lstStyle/>
          <a:p>
            <a:r>
              <a:rPr lang="fr-FR" sz="1100"/>
              <a:t>Resp. activités</a:t>
            </a:r>
          </a:p>
        </p:txBody>
      </p:sp>
      <p:sp>
        <p:nvSpPr>
          <p:cNvPr id="29" name="Hexagone 28">
            <a:extLst>
              <a:ext uri="{FF2B5EF4-FFF2-40B4-BE49-F238E27FC236}">
                <a16:creationId xmlns:a16="http://schemas.microsoft.com/office/drawing/2014/main" id="{5FAF0DA8-958A-03D1-A9DB-BE42E4EB78FA}"/>
              </a:ext>
            </a:extLst>
          </p:cNvPr>
          <p:cNvSpPr/>
          <p:nvPr/>
        </p:nvSpPr>
        <p:spPr>
          <a:xfrm>
            <a:off x="10056936" y="1450025"/>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30" name="ZoneTexte 29">
            <a:extLst>
              <a:ext uri="{FF2B5EF4-FFF2-40B4-BE49-F238E27FC236}">
                <a16:creationId xmlns:a16="http://schemas.microsoft.com/office/drawing/2014/main" id="{D12D82FD-0509-D564-D19C-934DA58A0461}"/>
              </a:ext>
            </a:extLst>
          </p:cNvPr>
          <p:cNvSpPr txBox="1"/>
          <p:nvPr/>
        </p:nvSpPr>
        <p:spPr>
          <a:xfrm>
            <a:off x="10531614" y="1765190"/>
            <a:ext cx="1166389" cy="261610"/>
          </a:xfrm>
          <a:prstGeom prst="rect">
            <a:avLst/>
          </a:prstGeom>
          <a:noFill/>
        </p:spPr>
        <p:txBody>
          <a:bodyPr wrap="square" rtlCol="0">
            <a:spAutoFit/>
          </a:bodyPr>
          <a:lstStyle/>
          <a:p>
            <a:r>
              <a:rPr lang="fr-FR" sz="1100"/>
              <a:t>Air France</a:t>
            </a:r>
          </a:p>
        </p:txBody>
      </p:sp>
      <p:sp>
        <p:nvSpPr>
          <p:cNvPr id="32" name="ZoneTexte 31">
            <a:extLst>
              <a:ext uri="{FF2B5EF4-FFF2-40B4-BE49-F238E27FC236}">
                <a16:creationId xmlns:a16="http://schemas.microsoft.com/office/drawing/2014/main" id="{7A8AE1B4-073E-8685-CFBC-B0D2A9BFC38E}"/>
              </a:ext>
            </a:extLst>
          </p:cNvPr>
          <p:cNvSpPr txBox="1"/>
          <p:nvPr/>
        </p:nvSpPr>
        <p:spPr>
          <a:xfrm>
            <a:off x="10153342" y="2275706"/>
            <a:ext cx="1404321" cy="769441"/>
          </a:xfrm>
          <a:prstGeom prst="rect">
            <a:avLst/>
          </a:prstGeom>
          <a:noFill/>
        </p:spPr>
        <p:txBody>
          <a:bodyPr wrap="square" rtlCol="0">
            <a:spAutoFit/>
          </a:bodyPr>
          <a:lstStyle/>
          <a:p>
            <a:r>
              <a:rPr lang="fr-FR" sz="1100"/>
              <a:t>Mécènes clés </a:t>
            </a:r>
          </a:p>
          <a:p>
            <a:r>
              <a:rPr lang="fr-FR" sz="1100"/>
              <a:t>fondations </a:t>
            </a:r>
            <a:r>
              <a:rPr lang="fr-FR" sz="1100" err="1"/>
              <a:t>Safran,Allianz</a:t>
            </a:r>
            <a:r>
              <a:rPr lang="fr-FR" sz="1100"/>
              <a:t>,</a:t>
            </a:r>
          </a:p>
          <a:p>
            <a:r>
              <a:rPr lang="fr-FR" sz="1100"/>
              <a:t>Daher, Boeing</a:t>
            </a:r>
          </a:p>
        </p:txBody>
      </p:sp>
      <p:sp>
        <p:nvSpPr>
          <p:cNvPr id="34" name="ZoneTexte 33">
            <a:extLst>
              <a:ext uri="{FF2B5EF4-FFF2-40B4-BE49-F238E27FC236}">
                <a16:creationId xmlns:a16="http://schemas.microsoft.com/office/drawing/2014/main" id="{37C40F34-6D93-C89D-691E-28C6B63A6500}"/>
              </a:ext>
            </a:extLst>
          </p:cNvPr>
          <p:cNvSpPr txBox="1"/>
          <p:nvPr/>
        </p:nvSpPr>
        <p:spPr>
          <a:xfrm>
            <a:off x="7285963" y="1750083"/>
            <a:ext cx="918513" cy="430887"/>
          </a:xfrm>
          <a:prstGeom prst="rect">
            <a:avLst/>
          </a:prstGeom>
          <a:noFill/>
        </p:spPr>
        <p:txBody>
          <a:bodyPr wrap="square" rtlCol="0">
            <a:spAutoFit/>
          </a:bodyPr>
          <a:lstStyle/>
          <a:p>
            <a:r>
              <a:rPr lang="fr-FR" sz="1100"/>
              <a:t>Associations clés</a:t>
            </a:r>
          </a:p>
        </p:txBody>
      </p:sp>
      <p:sp>
        <p:nvSpPr>
          <p:cNvPr id="36" name="ZoneTexte 35">
            <a:extLst>
              <a:ext uri="{FF2B5EF4-FFF2-40B4-BE49-F238E27FC236}">
                <a16:creationId xmlns:a16="http://schemas.microsoft.com/office/drawing/2014/main" id="{0EF9A45D-F8C3-278E-5D63-9043F95DF7AF}"/>
              </a:ext>
            </a:extLst>
          </p:cNvPr>
          <p:cNvSpPr txBox="1"/>
          <p:nvPr/>
        </p:nvSpPr>
        <p:spPr>
          <a:xfrm>
            <a:off x="5548092" y="5056359"/>
            <a:ext cx="1222739" cy="430887"/>
          </a:xfrm>
          <a:prstGeom prst="rect">
            <a:avLst/>
          </a:prstGeom>
          <a:noFill/>
        </p:spPr>
        <p:txBody>
          <a:bodyPr wrap="square" rtlCol="0">
            <a:spAutoFit/>
          </a:bodyPr>
          <a:lstStyle/>
          <a:p>
            <a:r>
              <a:rPr lang="fr-FR" sz="1100" dirty="0"/>
              <a:t>Prestataires clés    ( </a:t>
            </a:r>
            <a:r>
              <a:rPr lang="fr-FR" sz="1100" dirty="0" err="1"/>
              <a:t>Altériade,Ediis</a:t>
            </a:r>
            <a:r>
              <a:rPr lang="fr-FR" sz="1100" dirty="0"/>
              <a:t>..)</a:t>
            </a:r>
          </a:p>
        </p:txBody>
      </p:sp>
      <p:sp>
        <p:nvSpPr>
          <p:cNvPr id="38" name="ZoneTexte 37">
            <a:extLst>
              <a:ext uri="{FF2B5EF4-FFF2-40B4-BE49-F238E27FC236}">
                <a16:creationId xmlns:a16="http://schemas.microsoft.com/office/drawing/2014/main" id="{3E45FB7B-B31F-EF5C-5893-037B92038AC3}"/>
              </a:ext>
            </a:extLst>
          </p:cNvPr>
          <p:cNvSpPr txBox="1"/>
          <p:nvPr/>
        </p:nvSpPr>
        <p:spPr>
          <a:xfrm>
            <a:off x="5393107" y="1125719"/>
            <a:ext cx="1013794" cy="261610"/>
          </a:xfrm>
          <a:prstGeom prst="rect">
            <a:avLst/>
          </a:prstGeom>
          <a:noFill/>
        </p:spPr>
        <p:txBody>
          <a:bodyPr wrap="square" rtlCol="0">
            <a:spAutoFit/>
          </a:bodyPr>
          <a:lstStyle/>
          <a:p>
            <a:r>
              <a:rPr lang="fr-FR" sz="1100"/>
              <a:t>Banques</a:t>
            </a:r>
          </a:p>
        </p:txBody>
      </p:sp>
      <p:sp>
        <p:nvSpPr>
          <p:cNvPr id="40" name="ZoneTexte 39">
            <a:extLst>
              <a:ext uri="{FF2B5EF4-FFF2-40B4-BE49-F238E27FC236}">
                <a16:creationId xmlns:a16="http://schemas.microsoft.com/office/drawing/2014/main" id="{41E603E6-1ECF-CDAE-274D-4D20AAC0ADF9}"/>
              </a:ext>
            </a:extLst>
          </p:cNvPr>
          <p:cNvSpPr txBox="1"/>
          <p:nvPr/>
        </p:nvSpPr>
        <p:spPr>
          <a:xfrm>
            <a:off x="6023798" y="2384652"/>
            <a:ext cx="1013794" cy="430887"/>
          </a:xfrm>
          <a:prstGeom prst="rect">
            <a:avLst/>
          </a:prstGeom>
          <a:noFill/>
        </p:spPr>
        <p:txBody>
          <a:bodyPr wrap="square" lIns="91440" tIns="45720" rIns="91440" bIns="45720" rtlCol="0" anchor="t">
            <a:spAutoFit/>
          </a:bodyPr>
          <a:lstStyle/>
          <a:p>
            <a:r>
              <a:rPr lang="fr-FR" sz="1100"/>
              <a:t>Institutions autres (</a:t>
            </a:r>
            <a:r>
              <a:rPr lang="fr-FR" sz="1100" err="1"/>
              <a:t>ideas</a:t>
            </a:r>
            <a:r>
              <a:rPr lang="fr-FR" sz="1100"/>
              <a:t>)</a:t>
            </a:r>
            <a:endParaRPr lang="fr-FR" sz="1100">
              <a:ea typeface="Calibri"/>
              <a:cs typeface="Calibri"/>
            </a:endParaRPr>
          </a:p>
        </p:txBody>
      </p:sp>
      <p:sp>
        <p:nvSpPr>
          <p:cNvPr id="42" name="ZoneTexte 41">
            <a:extLst>
              <a:ext uri="{FF2B5EF4-FFF2-40B4-BE49-F238E27FC236}">
                <a16:creationId xmlns:a16="http://schemas.microsoft.com/office/drawing/2014/main" id="{7ABCD743-43EE-DF46-4369-5B359E86C655}"/>
              </a:ext>
            </a:extLst>
          </p:cNvPr>
          <p:cNvSpPr txBox="1"/>
          <p:nvPr/>
        </p:nvSpPr>
        <p:spPr>
          <a:xfrm>
            <a:off x="5704458" y="3820277"/>
            <a:ext cx="1013794" cy="430887"/>
          </a:xfrm>
          <a:prstGeom prst="rect">
            <a:avLst/>
          </a:prstGeom>
          <a:noFill/>
        </p:spPr>
        <p:txBody>
          <a:bodyPr wrap="square" rtlCol="0">
            <a:spAutoFit/>
          </a:bodyPr>
          <a:lstStyle/>
          <a:p>
            <a:pPr algn="ctr"/>
            <a:r>
              <a:rPr lang="fr-FR" sz="1100"/>
              <a:t>ASF International</a:t>
            </a:r>
          </a:p>
        </p:txBody>
      </p:sp>
      <p:sp>
        <p:nvSpPr>
          <p:cNvPr id="43" name="Rectangle : coins arrondis 42">
            <a:extLst>
              <a:ext uri="{FF2B5EF4-FFF2-40B4-BE49-F238E27FC236}">
                <a16:creationId xmlns:a16="http://schemas.microsoft.com/office/drawing/2014/main" id="{5EDEE644-C691-31FF-4BA3-B4102D5C41B6}"/>
              </a:ext>
            </a:extLst>
          </p:cNvPr>
          <p:cNvSpPr/>
          <p:nvPr/>
        </p:nvSpPr>
        <p:spPr>
          <a:xfrm>
            <a:off x="5465618" y="1936335"/>
            <a:ext cx="253932" cy="26599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6" name="ZoneTexte 45">
            <a:extLst>
              <a:ext uri="{FF2B5EF4-FFF2-40B4-BE49-F238E27FC236}">
                <a16:creationId xmlns:a16="http://schemas.microsoft.com/office/drawing/2014/main" id="{89C5B046-D269-CB72-34A5-0A8ACF9184E2}"/>
              </a:ext>
            </a:extLst>
          </p:cNvPr>
          <p:cNvSpPr txBox="1"/>
          <p:nvPr/>
        </p:nvSpPr>
        <p:spPr>
          <a:xfrm>
            <a:off x="5409857" y="2219969"/>
            <a:ext cx="433414" cy="261610"/>
          </a:xfrm>
          <a:prstGeom prst="rect">
            <a:avLst/>
          </a:prstGeom>
          <a:noFill/>
        </p:spPr>
        <p:txBody>
          <a:bodyPr wrap="square" rtlCol="0">
            <a:spAutoFit/>
          </a:bodyPr>
          <a:lstStyle/>
          <a:p>
            <a:r>
              <a:rPr lang="fr-FR" sz="1100"/>
              <a:t>CAC</a:t>
            </a:r>
          </a:p>
        </p:txBody>
      </p:sp>
      <p:sp>
        <p:nvSpPr>
          <p:cNvPr id="47" name="ZoneTexte 46">
            <a:extLst>
              <a:ext uri="{FF2B5EF4-FFF2-40B4-BE49-F238E27FC236}">
                <a16:creationId xmlns:a16="http://schemas.microsoft.com/office/drawing/2014/main" id="{5D389717-3EA7-0A2C-120F-A7A80A02F1BF}"/>
              </a:ext>
            </a:extLst>
          </p:cNvPr>
          <p:cNvSpPr txBox="1"/>
          <p:nvPr/>
        </p:nvSpPr>
        <p:spPr>
          <a:xfrm>
            <a:off x="4805036" y="1727211"/>
            <a:ext cx="916805" cy="261610"/>
          </a:xfrm>
          <a:prstGeom prst="rect">
            <a:avLst/>
          </a:prstGeom>
          <a:noFill/>
        </p:spPr>
        <p:txBody>
          <a:bodyPr wrap="square" rtlCol="0">
            <a:spAutoFit/>
          </a:bodyPr>
          <a:lstStyle/>
          <a:p>
            <a:r>
              <a:rPr lang="fr-FR" sz="1100"/>
              <a:t>DGAC, GIFAS</a:t>
            </a:r>
          </a:p>
        </p:txBody>
      </p:sp>
      <p:sp>
        <p:nvSpPr>
          <p:cNvPr id="49" name="ZoneTexte 48">
            <a:extLst>
              <a:ext uri="{FF2B5EF4-FFF2-40B4-BE49-F238E27FC236}">
                <a16:creationId xmlns:a16="http://schemas.microsoft.com/office/drawing/2014/main" id="{C8E094E2-CE48-99E5-2287-5AB3A10DD9DD}"/>
              </a:ext>
            </a:extLst>
          </p:cNvPr>
          <p:cNvSpPr txBox="1"/>
          <p:nvPr/>
        </p:nvSpPr>
        <p:spPr>
          <a:xfrm>
            <a:off x="10267667" y="779291"/>
            <a:ext cx="1668201" cy="646331"/>
          </a:xfrm>
          <a:prstGeom prst="rect">
            <a:avLst/>
          </a:prstGeom>
          <a:noFill/>
        </p:spPr>
        <p:txBody>
          <a:bodyPr wrap="square" rtlCol="0">
            <a:spAutoFit/>
          </a:bodyPr>
          <a:lstStyle/>
          <a:p>
            <a:pPr algn="ctr"/>
            <a:r>
              <a:rPr lang="fr-FR"/>
              <a:t>Engager étroitement </a:t>
            </a:r>
          </a:p>
        </p:txBody>
      </p:sp>
      <p:sp>
        <p:nvSpPr>
          <p:cNvPr id="53" name="Rectangle 52">
            <a:extLst>
              <a:ext uri="{FF2B5EF4-FFF2-40B4-BE49-F238E27FC236}">
                <a16:creationId xmlns:a16="http://schemas.microsoft.com/office/drawing/2014/main" id="{73396B34-BB40-6F94-3A88-DF8DDABB2AD8}"/>
              </a:ext>
            </a:extLst>
          </p:cNvPr>
          <p:cNvSpPr/>
          <p:nvPr/>
        </p:nvSpPr>
        <p:spPr>
          <a:xfrm>
            <a:off x="4222389" y="424450"/>
            <a:ext cx="3856233" cy="3069262"/>
          </a:xfrm>
          <a:prstGeom prst="rect">
            <a:avLst/>
          </a:prstGeom>
          <a:solidFill>
            <a:srgbClr val="00B0F0">
              <a:alpha val="21000"/>
            </a:srgbClr>
          </a:solidFill>
          <a:effectLst>
            <a:softEdge rad="571826"/>
          </a:effectLst>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55" name="ZoneTexte 54">
            <a:extLst>
              <a:ext uri="{FF2B5EF4-FFF2-40B4-BE49-F238E27FC236}">
                <a16:creationId xmlns:a16="http://schemas.microsoft.com/office/drawing/2014/main" id="{7CF57AE3-C983-B9E2-E207-76E0304954C3}"/>
              </a:ext>
            </a:extLst>
          </p:cNvPr>
          <p:cNvSpPr txBox="1"/>
          <p:nvPr/>
        </p:nvSpPr>
        <p:spPr>
          <a:xfrm>
            <a:off x="10523799" y="4849066"/>
            <a:ext cx="1668201" cy="369332"/>
          </a:xfrm>
          <a:prstGeom prst="rect">
            <a:avLst/>
          </a:prstGeom>
          <a:noFill/>
        </p:spPr>
        <p:txBody>
          <a:bodyPr wrap="square" rtlCol="0">
            <a:spAutoFit/>
          </a:bodyPr>
          <a:lstStyle/>
          <a:p>
            <a:pPr algn="ctr"/>
            <a:r>
              <a:rPr lang="fr-FR"/>
              <a:t>Informer </a:t>
            </a:r>
          </a:p>
        </p:txBody>
      </p:sp>
      <p:sp>
        <p:nvSpPr>
          <p:cNvPr id="56" name="ZoneTexte 55">
            <a:extLst>
              <a:ext uri="{FF2B5EF4-FFF2-40B4-BE49-F238E27FC236}">
                <a16:creationId xmlns:a16="http://schemas.microsoft.com/office/drawing/2014/main" id="{89F9B30E-389D-E7FA-4162-740FBF10A4B1}"/>
              </a:ext>
            </a:extLst>
          </p:cNvPr>
          <p:cNvSpPr txBox="1"/>
          <p:nvPr/>
        </p:nvSpPr>
        <p:spPr>
          <a:xfrm>
            <a:off x="3956101" y="5012742"/>
            <a:ext cx="1668201" cy="369332"/>
          </a:xfrm>
          <a:prstGeom prst="rect">
            <a:avLst/>
          </a:prstGeom>
          <a:noFill/>
        </p:spPr>
        <p:txBody>
          <a:bodyPr wrap="square" rtlCol="0">
            <a:spAutoFit/>
          </a:bodyPr>
          <a:lstStyle/>
          <a:p>
            <a:pPr algn="ctr"/>
            <a:r>
              <a:rPr lang="fr-FR"/>
              <a:t>Veiller </a:t>
            </a:r>
          </a:p>
        </p:txBody>
      </p:sp>
      <p:sp>
        <p:nvSpPr>
          <p:cNvPr id="57" name="ZoneTexte 56">
            <a:extLst>
              <a:ext uri="{FF2B5EF4-FFF2-40B4-BE49-F238E27FC236}">
                <a16:creationId xmlns:a16="http://schemas.microsoft.com/office/drawing/2014/main" id="{797C06BF-2D58-38FC-68BF-E6568FE09AAD}"/>
              </a:ext>
            </a:extLst>
          </p:cNvPr>
          <p:cNvSpPr txBox="1"/>
          <p:nvPr/>
        </p:nvSpPr>
        <p:spPr>
          <a:xfrm>
            <a:off x="4041732" y="656585"/>
            <a:ext cx="1668201" cy="646331"/>
          </a:xfrm>
          <a:prstGeom prst="rect">
            <a:avLst/>
          </a:prstGeom>
          <a:noFill/>
        </p:spPr>
        <p:txBody>
          <a:bodyPr wrap="square" rtlCol="0">
            <a:spAutoFit/>
          </a:bodyPr>
          <a:lstStyle/>
          <a:p>
            <a:pPr algn="ctr"/>
            <a:r>
              <a:rPr lang="fr-FR"/>
              <a:t>Satisfaire les attentes </a:t>
            </a:r>
          </a:p>
        </p:txBody>
      </p:sp>
      <p:sp>
        <p:nvSpPr>
          <p:cNvPr id="58" name="Ellipse 57">
            <a:extLst>
              <a:ext uri="{FF2B5EF4-FFF2-40B4-BE49-F238E27FC236}">
                <a16:creationId xmlns:a16="http://schemas.microsoft.com/office/drawing/2014/main" id="{F37BA5CE-7842-05C1-7B87-921D1EF0BFAF}"/>
              </a:ext>
            </a:extLst>
          </p:cNvPr>
          <p:cNvSpPr/>
          <p:nvPr/>
        </p:nvSpPr>
        <p:spPr>
          <a:xfrm>
            <a:off x="8407772" y="3978975"/>
            <a:ext cx="337610" cy="394754"/>
          </a:xfrm>
          <a:prstGeom prst="ellipse">
            <a:avLst/>
          </a:prstGeom>
          <a:solidFill>
            <a:schemeClr val="accent6"/>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9" name="ZoneTexte 58">
            <a:extLst>
              <a:ext uri="{FF2B5EF4-FFF2-40B4-BE49-F238E27FC236}">
                <a16:creationId xmlns:a16="http://schemas.microsoft.com/office/drawing/2014/main" id="{F58B06A4-C2FF-D367-51F2-679B0D4C125D}"/>
              </a:ext>
            </a:extLst>
          </p:cNvPr>
          <p:cNvSpPr txBox="1"/>
          <p:nvPr/>
        </p:nvSpPr>
        <p:spPr>
          <a:xfrm>
            <a:off x="8972962" y="4119315"/>
            <a:ext cx="1029491" cy="430887"/>
          </a:xfrm>
          <a:prstGeom prst="rect">
            <a:avLst/>
          </a:prstGeom>
          <a:noFill/>
        </p:spPr>
        <p:txBody>
          <a:bodyPr wrap="square" rtlCol="0">
            <a:spAutoFit/>
          </a:bodyPr>
          <a:lstStyle/>
          <a:p>
            <a:r>
              <a:rPr lang="fr-FR" sz="1100"/>
              <a:t>Média, influenceurs</a:t>
            </a:r>
          </a:p>
        </p:txBody>
      </p:sp>
      <p:sp>
        <p:nvSpPr>
          <p:cNvPr id="61" name="ZoneTexte 60">
            <a:extLst>
              <a:ext uri="{FF2B5EF4-FFF2-40B4-BE49-F238E27FC236}">
                <a16:creationId xmlns:a16="http://schemas.microsoft.com/office/drawing/2014/main" id="{1DA86BD0-6D0A-9847-4D92-5233DC533A5B}"/>
              </a:ext>
            </a:extLst>
          </p:cNvPr>
          <p:cNvSpPr txBox="1"/>
          <p:nvPr/>
        </p:nvSpPr>
        <p:spPr>
          <a:xfrm>
            <a:off x="8840834" y="5044613"/>
            <a:ext cx="1029491" cy="261610"/>
          </a:xfrm>
          <a:prstGeom prst="rect">
            <a:avLst/>
          </a:prstGeom>
          <a:noFill/>
        </p:spPr>
        <p:txBody>
          <a:bodyPr wrap="square" rtlCol="0">
            <a:spAutoFit/>
          </a:bodyPr>
          <a:lstStyle/>
          <a:p>
            <a:r>
              <a:rPr lang="fr-FR" sz="1100"/>
              <a:t>Grand public</a:t>
            </a:r>
          </a:p>
        </p:txBody>
      </p:sp>
      <p:sp>
        <p:nvSpPr>
          <p:cNvPr id="63" name="ZoneTexte 62">
            <a:extLst>
              <a:ext uri="{FF2B5EF4-FFF2-40B4-BE49-F238E27FC236}">
                <a16:creationId xmlns:a16="http://schemas.microsoft.com/office/drawing/2014/main" id="{8B1E1A4D-97D2-700B-3BB3-B618B489562A}"/>
              </a:ext>
            </a:extLst>
          </p:cNvPr>
          <p:cNvSpPr txBox="1"/>
          <p:nvPr/>
        </p:nvSpPr>
        <p:spPr>
          <a:xfrm>
            <a:off x="8203850" y="4448754"/>
            <a:ext cx="1029491" cy="261610"/>
          </a:xfrm>
          <a:prstGeom prst="rect">
            <a:avLst/>
          </a:prstGeom>
          <a:noFill/>
        </p:spPr>
        <p:txBody>
          <a:bodyPr wrap="square" rtlCol="0">
            <a:spAutoFit/>
          </a:bodyPr>
          <a:lstStyle/>
          <a:p>
            <a:r>
              <a:rPr lang="fr-FR" sz="1100"/>
              <a:t>ONG autres</a:t>
            </a:r>
          </a:p>
        </p:txBody>
      </p:sp>
      <p:sp>
        <p:nvSpPr>
          <p:cNvPr id="65" name="ZoneTexte 64">
            <a:extLst>
              <a:ext uri="{FF2B5EF4-FFF2-40B4-BE49-F238E27FC236}">
                <a16:creationId xmlns:a16="http://schemas.microsoft.com/office/drawing/2014/main" id="{100F6D6D-93FC-E9A5-3C0E-16E735D1F61F}"/>
              </a:ext>
            </a:extLst>
          </p:cNvPr>
          <p:cNvSpPr txBox="1"/>
          <p:nvPr/>
        </p:nvSpPr>
        <p:spPr>
          <a:xfrm>
            <a:off x="4582685" y="4476939"/>
            <a:ext cx="1458775" cy="430887"/>
          </a:xfrm>
          <a:prstGeom prst="rect">
            <a:avLst/>
          </a:prstGeom>
          <a:noFill/>
        </p:spPr>
        <p:txBody>
          <a:bodyPr wrap="square" rtlCol="0">
            <a:spAutoFit/>
          </a:bodyPr>
          <a:lstStyle/>
          <a:p>
            <a:r>
              <a:rPr lang="fr-FR" sz="1100"/>
              <a:t>Autres prestataires et fournisseurs</a:t>
            </a:r>
          </a:p>
        </p:txBody>
      </p:sp>
      <p:sp>
        <p:nvSpPr>
          <p:cNvPr id="67" name="ZoneTexte 66">
            <a:extLst>
              <a:ext uri="{FF2B5EF4-FFF2-40B4-BE49-F238E27FC236}">
                <a16:creationId xmlns:a16="http://schemas.microsoft.com/office/drawing/2014/main" id="{35786CDE-E02A-E59C-D754-105C0C40FA80}"/>
              </a:ext>
            </a:extLst>
          </p:cNvPr>
          <p:cNvSpPr txBox="1"/>
          <p:nvPr/>
        </p:nvSpPr>
        <p:spPr>
          <a:xfrm>
            <a:off x="6289173" y="4375292"/>
            <a:ext cx="1458775" cy="430887"/>
          </a:xfrm>
          <a:prstGeom prst="rect">
            <a:avLst/>
          </a:prstGeom>
          <a:noFill/>
        </p:spPr>
        <p:txBody>
          <a:bodyPr wrap="square" rtlCol="0">
            <a:spAutoFit/>
          </a:bodyPr>
          <a:lstStyle/>
          <a:p>
            <a:r>
              <a:rPr lang="fr-FR" sz="1100"/>
              <a:t>Entreprises mécènes autres</a:t>
            </a:r>
          </a:p>
        </p:txBody>
      </p:sp>
      <p:sp>
        <p:nvSpPr>
          <p:cNvPr id="68" name="ZoneTexte 67">
            <a:extLst>
              <a:ext uri="{FF2B5EF4-FFF2-40B4-BE49-F238E27FC236}">
                <a16:creationId xmlns:a16="http://schemas.microsoft.com/office/drawing/2014/main" id="{CA058CB0-6A1A-EE0A-807C-27B18537BCAA}"/>
              </a:ext>
            </a:extLst>
          </p:cNvPr>
          <p:cNvSpPr txBox="1"/>
          <p:nvPr/>
        </p:nvSpPr>
        <p:spPr>
          <a:xfrm>
            <a:off x="6690970" y="999582"/>
            <a:ext cx="1034762" cy="577081"/>
          </a:xfrm>
          <a:prstGeom prst="rect">
            <a:avLst/>
          </a:prstGeom>
          <a:noFill/>
        </p:spPr>
        <p:txBody>
          <a:bodyPr wrap="square" rtlCol="0">
            <a:spAutoFit/>
          </a:bodyPr>
          <a:lstStyle/>
          <a:p>
            <a:r>
              <a:rPr lang="fr-FR" sz="1050"/>
              <a:t>Partenaires institutionnels IOM, UNAHSS</a:t>
            </a:r>
          </a:p>
        </p:txBody>
      </p:sp>
      <p:sp>
        <p:nvSpPr>
          <p:cNvPr id="3" name="Triangle 2">
            <a:extLst>
              <a:ext uri="{FF2B5EF4-FFF2-40B4-BE49-F238E27FC236}">
                <a16:creationId xmlns:a16="http://schemas.microsoft.com/office/drawing/2014/main" id="{D494F356-C746-7C92-7963-E8F3C9AE9DA4}"/>
              </a:ext>
            </a:extLst>
          </p:cNvPr>
          <p:cNvSpPr/>
          <p:nvPr/>
        </p:nvSpPr>
        <p:spPr>
          <a:xfrm>
            <a:off x="10002453" y="919871"/>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4" name="Triangle 3">
            <a:extLst>
              <a:ext uri="{FF2B5EF4-FFF2-40B4-BE49-F238E27FC236}">
                <a16:creationId xmlns:a16="http://schemas.microsoft.com/office/drawing/2014/main" id="{7E5D8ED3-E7AE-7B8D-09EF-9F49D977D30D}"/>
              </a:ext>
            </a:extLst>
          </p:cNvPr>
          <p:cNvSpPr/>
          <p:nvPr/>
        </p:nvSpPr>
        <p:spPr>
          <a:xfrm>
            <a:off x="8608027" y="806872"/>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5" name="Triangle 14">
            <a:extLst>
              <a:ext uri="{FF2B5EF4-FFF2-40B4-BE49-F238E27FC236}">
                <a16:creationId xmlns:a16="http://schemas.microsoft.com/office/drawing/2014/main" id="{93A7B4E8-04A5-8B34-BB94-3FFC884548EE}"/>
              </a:ext>
            </a:extLst>
          </p:cNvPr>
          <p:cNvSpPr/>
          <p:nvPr/>
        </p:nvSpPr>
        <p:spPr>
          <a:xfrm>
            <a:off x="9412191" y="1307527"/>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0" name="Triangle 49">
            <a:extLst>
              <a:ext uri="{FF2B5EF4-FFF2-40B4-BE49-F238E27FC236}">
                <a16:creationId xmlns:a16="http://schemas.microsoft.com/office/drawing/2014/main" id="{605CCC37-D84F-4722-A6CF-9419971B53B0}"/>
              </a:ext>
            </a:extLst>
          </p:cNvPr>
          <p:cNvSpPr/>
          <p:nvPr/>
        </p:nvSpPr>
        <p:spPr>
          <a:xfrm>
            <a:off x="8885799" y="1347500"/>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4" name="Triangle 53">
            <a:extLst>
              <a:ext uri="{FF2B5EF4-FFF2-40B4-BE49-F238E27FC236}">
                <a16:creationId xmlns:a16="http://schemas.microsoft.com/office/drawing/2014/main" id="{46B977C1-C08A-A364-6CBC-DE3AB05AA8F7}"/>
              </a:ext>
            </a:extLst>
          </p:cNvPr>
          <p:cNvSpPr/>
          <p:nvPr/>
        </p:nvSpPr>
        <p:spPr>
          <a:xfrm>
            <a:off x="8345803" y="1499014"/>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9" name="Hexagone 68">
            <a:extLst>
              <a:ext uri="{FF2B5EF4-FFF2-40B4-BE49-F238E27FC236}">
                <a16:creationId xmlns:a16="http://schemas.microsoft.com/office/drawing/2014/main" id="{943EDB8F-3091-32DC-3080-189046EA85B8}"/>
              </a:ext>
            </a:extLst>
          </p:cNvPr>
          <p:cNvSpPr/>
          <p:nvPr/>
        </p:nvSpPr>
        <p:spPr>
          <a:xfrm>
            <a:off x="10613610" y="1496332"/>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0" name="Hexagone 69">
            <a:extLst>
              <a:ext uri="{FF2B5EF4-FFF2-40B4-BE49-F238E27FC236}">
                <a16:creationId xmlns:a16="http://schemas.microsoft.com/office/drawing/2014/main" id="{52F43C5B-7C31-B338-0A60-3DBB2D63255B}"/>
              </a:ext>
            </a:extLst>
          </p:cNvPr>
          <p:cNvSpPr/>
          <p:nvPr/>
        </p:nvSpPr>
        <p:spPr>
          <a:xfrm>
            <a:off x="7509648" y="1502799"/>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1" name="Hexagone 70">
            <a:extLst>
              <a:ext uri="{FF2B5EF4-FFF2-40B4-BE49-F238E27FC236}">
                <a16:creationId xmlns:a16="http://schemas.microsoft.com/office/drawing/2014/main" id="{311FB0A1-62DB-B63F-F349-569D39709E20}"/>
              </a:ext>
            </a:extLst>
          </p:cNvPr>
          <p:cNvSpPr/>
          <p:nvPr/>
        </p:nvSpPr>
        <p:spPr>
          <a:xfrm>
            <a:off x="5845469" y="4795682"/>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2" name="Hexagone 71">
            <a:extLst>
              <a:ext uri="{FF2B5EF4-FFF2-40B4-BE49-F238E27FC236}">
                <a16:creationId xmlns:a16="http://schemas.microsoft.com/office/drawing/2014/main" id="{756B43F7-0E43-D6D7-DE2A-612B41C5D285}"/>
              </a:ext>
            </a:extLst>
          </p:cNvPr>
          <p:cNvSpPr/>
          <p:nvPr/>
        </p:nvSpPr>
        <p:spPr>
          <a:xfrm>
            <a:off x="137613" y="1836865"/>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3" name="Hexagone 72">
            <a:extLst>
              <a:ext uri="{FF2B5EF4-FFF2-40B4-BE49-F238E27FC236}">
                <a16:creationId xmlns:a16="http://schemas.microsoft.com/office/drawing/2014/main" id="{7C9EC159-EE83-AA64-45C9-755B4C4A0E75}"/>
              </a:ext>
            </a:extLst>
          </p:cNvPr>
          <p:cNvSpPr/>
          <p:nvPr/>
        </p:nvSpPr>
        <p:spPr>
          <a:xfrm>
            <a:off x="10267667" y="1995065"/>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4" name="ZoneTexte 73">
            <a:extLst>
              <a:ext uri="{FF2B5EF4-FFF2-40B4-BE49-F238E27FC236}">
                <a16:creationId xmlns:a16="http://schemas.microsoft.com/office/drawing/2014/main" id="{3935119C-5BEB-1F31-848E-C23AE0FD55A5}"/>
              </a:ext>
            </a:extLst>
          </p:cNvPr>
          <p:cNvSpPr txBox="1"/>
          <p:nvPr/>
        </p:nvSpPr>
        <p:spPr>
          <a:xfrm>
            <a:off x="10020929" y="1665808"/>
            <a:ext cx="1166389" cy="261610"/>
          </a:xfrm>
          <a:prstGeom prst="rect">
            <a:avLst/>
          </a:prstGeom>
          <a:noFill/>
        </p:spPr>
        <p:txBody>
          <a:bodyPr wrap="square" rtlCol="0">
            <a:spAutoFit/>
          </a:bodyPr>
          <a:lstStyle/>
          <a:p>
            <a:r>
              <a:rPr lang="fr-FR" sz="1100"/>
              <a:t>ADP</a:t>
            </a:r>
          </a:p>
        </p:txBody>
      </p:sp>
      <p:sp>
        <p:nvSpPr>
          <p:cNvPr id="75" name="Flèche vers la droite 74">
            <a:extLst>
              <a:ext uri="{FF2B5EF4-FFF2-40B4-BE49-F238E27FC236}">
                <a16:creationId xmlns:a16="http://schemas.microsoft.com/office/drawing/2014/main" id="{F1150323-33BB-7594-BA01-646D50BC57F1}"/>
              </a:ext>
            </a:extLst>
          </p:cNvPr>
          <p:cNvSpPr/>
          <p:nvPr/>
        </p:nvSpPr>
        <p:spPr>
          <a:xfrm>
            <a:off x="4156741" y="5472976"/>
            <a:ext cx="7930608" cy="244434"/>
          </a:xfrm>
          <a:prstGeom prst="rightArrow">
            <a:avLst/>
          </a:prstGeom>
          <a:solidFill>
            <a:srgbClr val="00B0F0"/>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76" name="Triangle 75">
            <a:extLst>
              <a:ext uri="{FF2B5EF4-FFF2-40B4-BE49-F238E27FC236}">
                <a16:creationId xmlns:a16="http://schemas.microsoft.com/office/drawing/2014/main" id="{CCAABA05-BA17-7E1B-66E5-E52C750844AE}"/>
              </a:ext>
            </a:extLst>
          </p:cNvPr>
          <p:cNvSpPr/>
          <p:nvPr/>
        </p:nvSpPr>
        <p:spPr>
          <a:xfrm>
            <a:off x="9728766" y="4362393"/>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2" name="ZoneTexte 81">
            <a:extLst>
              <a:ext uri="{FF2B5EF4-FFF2-40B4-BE49-F238E27FC236}">
                <a16:creationId xmlns:a16="http://schemas.microsoft.com/office/drawing/2014/main" id="{11645A6B-1F48-D84C-C747-95D5C0B75A6F}"/>
              </a:ext>
            </a:extLst>
          </p:cNvPr>
          <p:cNvSpPr txBox="1"/>
          <p:nvPr/>
        </p:nvSpPr>
        <p:spPr>
          <a:xfrm>
            <a:off x="10027183" y="4053939"/>
            <a:ext cx="1029491" cy="430887"/>
          </a:xfrm>
          <a:prstGeom prst="rect">
            <a:avLst/>
          </a:prstGeom>
          <a:noFill/>
        </p:spPr>
        <p:txBody>
          <a:bodyPr wrap="square" rtlCol="0">
            <a:spAutoFit/>
          </a:bodyPr>
          <a:lstStyle/>
          <a:p>
            <a:r>
              <a:rPr lang="fr-FR" sz="1100"/>
              <a:t>Thomas P et </a:t>
            </a:r>
            <a:r>
              <a:rPr lang="fr-FR" sz="1100" err="1"/>
              <a:t>Angun</a:t>
            </a:r>
            <a:endParaRPr lang="fr-FR" sz="1100"/>
          </a:p>
        </p:txBody>
      </p:sp>
      <p:sp>
        <p:nvSpPr>
          <p:cNvPr id="83" name="Hexagone 82">
            <a:extLst>
              <a:ext uri="{FF2B5EF4-FFF2-40B4-BE49-F238E27FC236}">
                <a16:creationId xmlns:a16="http://schemas.microsoft.com/office/drawing/2014/main" id="{BAD09985-4A99-3F06-7F11-309E162E39D1}"/>
              </a:ext>
            </a:extLst>
          </p:cNvPr>
          <p:cNvSpPr/>
          <p:nvPr/>
        </p:nvSpPr>
        <p:spPr>
          <a:xfrm>
            <a:off x="6712547" y="4098500"/>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4" name="Hexagone 83">
            <a:extLst>
              <a:ext uri="{FF2B5EF4-FFF2-40B4-BE49-F238E27FC236}">
                <a16:creationId xmlns:a16="http://schemas.microsoft.com/office/drawing/2014/main" id="{F111B147-1879-63B2-50DE-AA86ABFC5438}"/>
              </a:ext>
            </a:extLst>
          </p:cNvPr>
          <p:cNvSpPr/>
          <p:nvPr/>
        </p:nvSpPr>
        <p:spPr>
          <a:xfrm>
            <a:off x="5048837" y="4214420"/>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5" name="Hexagone 84">
            <a:extLst>
              <a:ext uri="{FF2B5EF4-FFF2-40B4-BE49-F238E27FC236}">
                <a16:creationId xmlns:a16="http://schemas.microsoft.com/office/drawing/2014/main" id="{DC556A51-5598-754D-62F8-DB055DB38635}"/>
              </a:ext>
            </a:extLst>
          </p:cNvPr>
          <p:cNvSpPr/>
          <p:nvPr/>
        </p:nvSpPr>
        <p:spPr>
          <a:xfrm>
            <a:off x="5602905" y="931675"/>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86" name="Hexagone 85">
            <a:extLst>
              <a:ext uri="{FF2B5EF4-FFF2-40B4-BE49-F238E27FC236}">
                <a16:creationId xmlns:a16="http://schemas.microsoft.com/office/drawing/2014/main" id="{78A6AB47-9650-740B-6185-E2EEB239A290}"/>
              </a:ext>
            </a:extLst>
          </p:cNvPr>
          <p:cNvSpPr/>
          <p:nvPr/>
        </p:nvSpPr>
        <p:spPr>
          <a:xfrm>
            <a:off x="5892229" y="3604659"/>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0" name="Triangle 89">
            <a:extLst>
              <a:ext uri="{FF2B5EF4-FFF2-40B4-BE49-F238E27FC236}">
                <a16:creationId xmlns:a16="http://schemas.microsoft.com/office/drawing/2014/main" id="{EB2A477E-A5B9-68F3-7015-A391824309FE}"/>
              </a:ext>
            </a:extLst>
          </p:cNvPr>
          <p:cNvSpPr/>
          <p:nvPr/>
        </p:nvSpPr>
        <p:spPr>
          <a:xfrm>
            <a:off x="137613" y="1344653"/>
            <a:ext cx="328170" cy="236667"/>
          </a:xfrm>
          <a:prstGeom prst="triangle">
            <a:avLst/>
          </a:prstGeom>
          <a:solidFill>
            <a:srgbClr val="FF0000"/>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1" name="ZoneTexte 90">
            <a:extLst>
              <a:ext uri="{FF2B5EF4-FFF2-40B4-BE49-F238E27FC236}">
                <a16:creationId xmlns:a16="http://schemas.microsoft.com/office/drawing/2014/main" id="{89E46D64-3A91-1019-B603-02985ADE6037}"/>
              </a:ext>
            </a:extLst>
          </p:cNvPr>
          <p:cNvSpPr txBox="1"/>
          <p:nvPr/>
        </p:nvSpPr>
        <p:spPr>
          <a:xfrm>
            <a:off x="464158" y="1289795"/>
            <a:ext cx="1297343" cy="369332"/>
          </a:xfrm>
          <a:prstGeom prst="rect">
            <a:avLst/>
          </a:prstGeom>
          <a:noFill/>
        </p:spPr>
        <p:txBody>
          <a:bodyPr wrap="none" rtlCol="0">
            <a:spAutoFit/>
          </a:bodyPr>
          <a:lstStyle/>
          <a:p>
            <a:r>
              <a:rPr lang="fr-FR"/>
              <a:t>PP internes </a:t>
            </a:r>
          </a:p>
        </p:txBody>
      </p:sp>
      <p:sp>
        <p:nvSpPr>
          <p:cNvPr id="93" name="ZoneTexte 92">
            <a:extLst>
              <a:ext uri="{FF2B5EF4-FFF2-40B4-BE49-F238E27FC236}">
                <a16:creationId xmlns:a16="http://schemas.microsoft.com/office/drawing/2014/main" id="{D1615A85-0849-8C2B-B4F2-A7930531D6D8}"/>
              </a:ext>
            </a:extLst>
          </p:cNvPr>
          <p:cNvSpPr txBox="1"/>
          <p:nvPr/>
        </p:nvSpPr>
        <p:spPr>
          <a:xfrm>
            <a:off x="446330" y="1728174"/>
            <a:ext cx="2218171" cy="646331"/>
          </a:xfrm>
          <a:prstGeom prst="rect">
            <a:avLst/>
          </a:prstGeom>
          <a:noFill/>
        </p:spPr>
        <p:txBody>
          <a:bodyPr wrap="none" rtlCol="0">
            <a:spAutoFit/>
          </a:bodyPr>
          <a:lstStyle/>
          <a:p>
            <a:r>
              <a:rPr lang="fr-FR"/>
              <a:t>PP externes </a:t>
            </a:r>
          </a:p>
          <a:p>
            <a:r>
              <a:rPr lang="fr-FR"/>
              <a:t>mécènes, partenaires</a:t>
            </a:r>
          </a:p>
        </p:txBody>
      </p:sp>
      <p:sp>
        <p:nvSpPr>
          <p:cNvPr id="95" name="ZoneTexte 94">
            <a:extLst>
              <a:ext uri="{FF2B5EF4-FFF2-40B4-BE49-F238E27FC236}">
                <a16:creationId xmlns:a16="http://schemas.microsoft.com/office/drawing/2014/main" id="{7439A268-DB91-BD31-1D8C-68737FDE3AAC}"/>
              </a:ext>
            </a:extLst>
          </p:cNvPr>
          <p:cNvSpPr txBox="1"/>
          <p:nvPr/>
        </p:nvSpPr>
        <p:spPr>
          <a:xfrm>
            <a:off x="426942" y="2351269"/>
            <a:ext cx="1785617" cy="646331"/>
          </a:xfrm>
          <a:prstGeom prst="rect">
            <a:avLst/>
          </a:prstGeom>
          <a:noFill/>
        </p:spPr>
        <p:txBody>
          <a:bodyPr wrap="none" rtlCol="0">
            <a:spAutoFit/>
          </a:bodyPr>
          <a:lstStyle/>
          <a:p>
            <a:r>
              <a:rPr lang="fr-FR"/>
              <a:t>PP externes </a:t>
            </a:r>
          </a:p>
          <a:p>
            <a:r>
              <a:rPr lang="fr-FR"/>
              <a:t>légal, institutions</a:t>
            </a:r>
          </a:p>
        </p:txBody>
      </p:sp>
      <p:sp>
        <p:nvSpPr>
          <p:cNvPr id="97" name="Rectangle : coins arrondis 96">
            <a:extLst>
              <a:ext uri="{FF2B5EF4-FFF2-40B4-BE49-F238E27FC236}">
                <a16:creationId xmlns:a16="http://schemas.microsoft.com/office/drawing/2014/main" id="{98526A47-4018-FA80-DECC-D6CF2DEEF7C2}"/>
              </a:ext>
            </a:extLst>
          </p:cNvPr>
          <p:cNvSpPr/>
          <p:nvPr/>
        </p:nvSpPr>
        <p:spPr>
          <a:xfrm>
            <a:off x="5089365" y="1429995"/>
            <a:ext cx="253932" cy="26599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8" name="Rectangle : coins arrondis 97">
            <a:extLst>
              <a:ext uri="{FF2B5EF4-FFF2-40B4-BE49-F238E27FC236}">
                <a16:creationId xmlns:a16="http://schemas.microsoft.com/office/drawing/2014/main" id="{C689B281-B76E-326C-809B-1E2FFA1D7EEB}"/>
              </a:ext>
            </a:extLst>
          </p:cNvPr>
          <p:cNvSpPr/>
          <p:nvPr/>
        </p:nvSpPr>
        <p:spPr>
          <a:xfrm>
            <a:off x="6938946" y="797059"/>
            <a:ext cx="253932" cy="26599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99" name="Rectangle : coins arrondis 98">
            <a:extLst>
              <a:ext uri="{FF2B5EF4-FFF2-40B4-BE49-F238E27FC236}">
                <a16:creationId xmlns:a16="http://schemas.microsoft.com/office/drawing/2014/main" id="{9984A07C-E92D-03A8-A1D4-8276F9E37FAF}"/>
              </a:ext>
            </a:extLst>
          </p:cNvPr>
          <p:cNvSpPr/>
          <p:nvPr/>
        </p:nvSpPr>
        <p:spPr>
          <a:xfrm>
            <a:off x="156446" y="2429237"/>
            <a:ext cx="253932" cy="26599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0" name="Ellipse 99">
            <a:extLst>
              <a:ext uri="{FF2B5EF4-FFF2-40B4-BE49-F238E27FC236}">
                <a16:creationId xmlns:a16="http://schemas.microsoft.com/office/drawing/2014/main" id="{6F621188-6849-0B84-F431-9AB08859B3D0}"/>
              </a:ext>
            </a:extLst>
          </p:cNvPr>
          <p:cNvSpPr/>
          <p:nvPr/>
        </p:nvSpPr>
        <p:spPr>
          <a:xfrm>
            <a:off x="9088782" y="4678832"/>
            <a:ext cx="337610" cy="394754"/>
          </a:xfrm>
          <a:prstGeom prst="ellipse">
            <a:avLst/>
          </a:prstGeom>
          <a:solidFill>
            <a:schemeClr val="accent6"/>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1" name="Ellipse 100">
            <a:extLst>
              <a:ext uri="{FF2B5EF4-FFF2-40B4-BE49-F238E27FC236}">
                <a16:creationId xmlns:a16="http://schemas.microsoft.com/office/drawing/2014/main" id="{1C60FD90-E9D9-17FC-678A-72D14BEDA016}"/>
              </a:ext>
            </a:extLst>
          </p:cNvPr>
          <p:cNvSpPr/>
          <p:nvPr/>
        </p:nvSpPr>
        <p:spPr>
          <a:xfrm>
            <a:off x="10170532" y="3698094"/>
            <a:ext cx="337610" cy="394754"/>
          </a:xfrm>
          <a:prstGeom prst="ellipse">
            <a:avLst/>
          </a:prstGeom>
          <a:solidFill>
            <a:schemeClr val="accent6"/>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2" name="Ellipse 101">
            <a:extLst>
              <a:ext uri="{FF2B5EF4-FFF2-40B4-BE49-F238E27FC236}">
                <a16:creationId xmlns:a16="http://schemas.microsoft.com/office/drawing/2014/main" id="{F8D48524-6A68-B066-6B23-8D61534A2855}"/>
              </a:ext>
            </a:extLst>
          </p:cNvPr>
          <p:cNvSpPr/>
          <p:nvPr/>
        </p:nvSpPr>
        <p:spPr>
          <a:xfrm>
            <a:off x="9079155" y="3763543"/>
            <a:ext cx="337610" cy="394754"/>
          </a:xfrm>
          <a:prstGeom prst="ellipse">
            <a:avLst/>
          </a:prstGeom>
          <a:solidFill>
            <a:schemeClr val="accent6"/>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3" name="Ellipse 102">
            <a:extLst>
              <a:ext uri="{FF2B5EF4-FFF2-40B4-BE49-F238E27FC236}">
                <a16:creationId xmlns:a16="http://schemas.microsoft.com/office/drawing/2014/main" id="{F4F70385-E678-95BE-6FF1-926CCA49DBDE}"/>
              </a:ext>
            </a:extLst>
          </p:cNvPr>
          <p:cNvSpPr/>
          <p:nvPr/>
        </p:nvSpPr>
        <p:spPr>
          <a:xfrm>
            <a:off x="117517" y="3144454"/>
            <a:ext cx="337610" cy="394754"/>
          </a:xfrm>
          <a:prstGeom prst="ellipse">
            <a:avLst/>
          </a:prstGeom>
          <a:solidFill>
            <a:schemeClr val="accent6"/>
          </a:solidFill>
          <a:ln>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4" name="ZoneTexte 103">
            <a:extLst>
              <a:ext uri="{FF2B5EF4-FFF2-40B4-BE49-F238E27FC236}">
                <a16:creationId xmlns:a16="http://schemas.microsoft.com/office/drawing/2014/main" id="{546951D9-3366-0D53-C26E-322E040AC19C}"/>
              </a:ext>
            </a:extLst>
          </p:cNvPr>
          <p:cNvSpPr txBox="1"/>
          <p:nvPr/>
        </p:nvSpPr>
        <p:spPr>
          <a:xfrm>
            <a:off x="526976" y="3153949"/>
            <a:ext cx="914802" cy="369332"/>
          </a:xfrm>
          <a:prstGeom prst="rect">
            <a:avLst/>
          </a:prstGeom>
          <a:noFill/>
        </p:spPr>
        <p:txBody>
          <a:bodyPr wrap="none" rtlCol="0">
            <a:spAutoFit/>
          </a:bodyPr>
          <a:lstStyle/>
          <a:p>
            <a:r>
              <a:rPr lang="fr-FR"/>
              <a:t>Sociétal</a:t>
            </a:r>
          </a:p>
        </p:txBody>
      </p:sp>
      <p:sp>
        <p:nvSpPr>
          <p:cNvPr id="105" name="Hexagone 104">
            <a:extLst>
              <a:ext uri="{FF2B5EF4-FFF2-40B4-BE49-F238E27FC236}">
                <a16:creationId xmlns:a16="http://schemas.microsoft.com/office/drawing/2014/main" id="{D27A2E24-C041-C868-C041-0592D88F8D7E}"/>
              </a:ext>
            </a:extLst>
          </p:cNvPr>
          <p:cNvSpPr/>
          <p:nvPr/>
        </p:nvSpPr>
        <p:spPr>
          <a:xfrm>
            <a:off x="9104580" y="2109791"/>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6" name="ZoneTexte 105">
            <a:extLst>
              <a:ext uri="{FF2B5EF4-FFF2-40B4-BE49-F238E27FC236}">
                <a16:creationId xmlns:a16="http://schemas.microsoft.com/office/drawing/2014/main" id="{EF848791-344E-BD77-6DCB-1AD846B198E4}"/>
              </a:ext>
            </a:extLst>
          </p:cNvPr>
          <p:cNvSpPr txBox="1"/>
          <p:nvPr/>
        </p:nvSpPr>
        <p:spPr>
          <a:xfrm>
            <a:off x="8821848" y="2471110"/>
            <a:ext cx="918513" cy="261610"/>
          </a:xfrm>
          <a:prstGeom prst="rect">
            <a:avLst/>
          </a:prstGeom>
          <a:noFill/>
        </p:spPr>
        <p:txBody>
          <a:bodyPr wrap="square" rtlCol="0">
            <a:spAutoFit/>
          </a:bodyPr>
          <a:lstStyle/>
          <a:p>
            <a:r>
              <a:rPr lang="fr-FR" sz="1100"/>
              <a:t>ASF Belgique</a:t>
            </a:r>
          </a:p>
        </p:txBody>
      </p:sp>
      <p:sp>
        <p:nvSpPr>
          <p:cNvPr id="107" name="Hexagone 106">
            <a:extLst>
              <a:ext uri="{FF2B5EF4-FFF2-40B4-BE49-F238E27FC236}">
                <a16:creationId xmlns:a16="http://schemas.microsoft.com/office/drawing/2014/main" id="{B263DC5B-C2A7-D1C9-B0AC-562E437FB001}"/>
              </a:ext>
            </a:extLst>
          </p:cNvPr>
          <p:cNvSpPr/>
          <p:nvPr/>
        </p:nvSpPr>
        <p:spPr>
          <a:xfrm>
            <a:off x="6658962" y="3295826"/>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8" name="ZoneTexte 107">
            <a:extLst>
              <a:ext uri="{FF2B5EF4-FFF2-40B4-BE49-F238E27FC236}">
                <a16:creationId xmlns:a16="http://schemas.microsoft.com/office/drawing/2014/main" id="{AF14FBFD-E2A9-94FC-29E3-562E90F23A06}"/>
              </a:ext>
            </a:extLst>
          </p:cNvPr>
          <p:cNvSpPr txBox="1"/>
          <p:nvPr/>
        </p:nvSpPr>
        <p:spPr>
          <a:xfrm>
            <a:off x="6529895" y="3486421"/>
            <a:ext cx="1458775" cy="430887"/>
          </a:xfrm>
          <a:prstGeom prst="rect">
            <a:avLst/>
          </a:prstGeom>
          <a:noFill/>
        </p:spPr>
        <p:txBody>
          <a:bodyPr wrap="square" rtlCol="0">
            <a:spAutoFit/>
          </a:bodyPr>
          <a:lstStyle/>
          <a:p>
            <a:r>
              <a:rPr lang="fr-FR" sz="1100"/>
              <a:t>Partenaires logistiques</a:t>
            </a:r>
          </a:p>
        </p:txBody>
      </p:sp>
      <p:sp>
        <p:nvSpPr>
          <p:cNvPr id="109" name="Hexagone 108">
            <a:extLst>
              <a:ext uri="{FF2B5EF4-FFF2-40B4-BE49-F238E27FC236}">
                <a16:creationId xmlns:a16="http://schemas.microsoft.com/office/drawing/2014/main" id="{C1FF1F4F-BC99-1D35-AE07-E88E609DA501}"/>
              </a:ext>
            </a:extLst>
          </p:cNvPr>
          <p:cNvSpPr/>
          <p:nvPr/>
        </p:nvSpPr>
        <p:spPr>
          <a:xfrm>
            <a:off x="4960322" y="3367248"/>
            <a:ext cx="306014" cy="244557"/>
          </a:xfrm>
          <a:prstGeom prst="hexagon">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0" name="ZoneTexte 109">
            <a:extLst>
              <a:ext uri="{FF2B5EF4-FFF2-40B4-BE49-F238E27FC236}">
                <a16:creationId xmlns:a16="http://schemas.microsoft.com/office/drawing/2014/main" id="{025AC32D-56CD-B7E0-CDB1-E0045C17696A}"/>
              </a:ext>
            </a:extLst>
          </p:cNvPr>
          <p:cNvSpPr txBox="1"/>
          <p:nvPr/>
        </p:nvSpPr>
        <p:spPr>
          <a:xfrm>
            <a:off x="4611342" y="3605276"/>
            <a:ext cx="1116276" cy="430887"/>
          </a:xfrm>
          <a:prstGeom prst="rect">
            <a:avLst/>
          </a:prstGeom>
          <a:noFill/>
        </p:spPr>
        <p:txBody>
          <a:bodyPr wrap="square" rtlCol="0">
            <a:spAutoFit/>
          </a:bodyPr>
          <a:lstStyle/>
          <a:p>
            <a:pPr algn="ctr"/>
            <a:r>
              <a:rPr lang="fr-FR" sz="1100"/>
              <a:t>ONG internationales</a:t>
            </a:r>
          </a:p>
        </p:txBody>
      </p:sp>
      <p:sp>
        <p:nvSpPr>
          <p:cNvPr id="6" name="Rectangle : coins arrondis 97">
            <a:extLst>
              <a:ext uri="{FF2B5EF4-FFF2-40B4-BE49-F238E27FC236}">
                <a16:creationId xmlns:a16="http://schemas.microsoft.com/office/drawing/2014/main" id="{532B7177-363B-328D-2706-9017CA2ED3CE}"/>
              </a:ext>
            </a:extLst>
          </p:cNvPr>
          <p:cNvSpPr/>
          <p:nvPr/>
        </p:nvSpPr>
        <p:spPr>
          <a:xfrm>
            <a:off x="6271352" y="2138987"/>
            <a:ext cx="253932" cy="265991"/>
          </a:xfrm>
          <a:prstGeom prst="roundRect">
            <a:avLst/>
          </a:prstGeom>
          <a:solidFill>
            <a:schemeClr val="accent4"/>
          </a:solidFill>
          <a:ln>
            <a:solidFill>
              <a:schemeClr val="accent4"/>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fr-FR"/>
          </a:p>
        </p:txBody>
      </p:sp>
    </p:spTree>
    <p:extLst>
      <p:ext uri="{BB962C8B-B14F-4D97-AF65-F5344CB8AC3E}">
        <p14:creationId xmlns:p14="http://schemas.microsoft.com/office/powerpoint/2010/main" val="24730897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ous-titre 1">
            <a:extLst>
              <a:ext uri="{FF2B5EF4-FFF2-40B4-BE49-F238E27FC236}">
                <a16:creationId xmlns:a16="http://schemas.microsoft.com/office/drawing/2014/main" id="{18C43CFB-137A-FB45-0586-414FA7A8B458}"/>
              </a:ext>
            </a:extLst>
          </p:cNvPr>
          <p:cNvSpPr>
            <a:spLocks noGrp="1"/>
          </p:cNvSpPr>
          <p:nvPr>
            <p:ph type="subTitle" idx="1"/>
          </p:nvPr>
        </p:nvSpPr>
        <p:spPr/>
        <p:txBody>
          <a:bodyPr/>
          <a:lstStyle/>
          <a:p>
            <a:endParaRPr lang="fr-FR"/>
          </a:p>
        </p:txBody>
      </p:sp>
      <p:pic>
        <p:nvPicPr>
          <p:cNvPr id="3" name="Image 2">
            <a:extLst>
              <a:ext uri="{FF2B5EF4-FFF2-40B4-BE49-F238E27FC236}">
                <a16:creationId xmlns:a16="http://schemas.microsoft.com/office/drawing/2014/main" id="{04AEA058-5F08-03D6-0518-B0AF28666A24}"/>
              </a:ext>
            </a:extLst>
          </p:cNvPr>
          <p:cNvPicPr>
            <a:picLocks noChangeAspect="1"/>
          </p:cNvPicPr>
          <p:nvPr/>
        </p:nvPicPr>
        <p:blipFill>
          <a:blip r:embed="rId2"/>
          <a:stretch>
            <a:fillRect/>
          </a:stretch>
        </p:blipFill>
        <p:spPr>
          <a:xfrm>
            <a:off x="1838362" y="1718870"/>
            <a:ext cx="6263640" cy="4211955"/>
          </a:xfrm>
          <a:prstGeom prst="rect">
            <a:avLst/>
          </a:prstGeom>
        </p:spPr>
      </p:pic>
    </p:spTree>
    <p:extLst>
      <p:ext uri="{BB962C8B-B14F-4D97-AF65-F5344CB8AC3E}">
        <p14:creationId xmlns:p14="http://schemas.microsoft.com/office/powerpoint/2010/main" val="1987581631"/>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CC6AAC4AB857AE488CADDDA1860F585E" ma:contentTypeVersion="14" ma:contentTypeDescription="Crée un document." ma:contentTypeScope="" ma:versionID="47444695af86fc0ac23b0e1d447cf63d">
  <xsd:schema xmlns:xsd="http://www.w3.org/2001/XMLSchema" xmlns:xs="http://www.w3.org/2001/XMLSchema" xmlns:p="http://schemas.microsoft.com/office/2006/metadata/properties" xmlns:ns2="68426a32-8711-4a78-98bb-917b23c53999" xmlns:ns3="8eb0f3e0-0d74-4cd0-a5e9-95c9772c4925" targetNamespace="http://schemas.microsoft.com/office/2006/metadata/properties" ma:root="true" ma:fieldsID="26e5fee72137cebcfea4f88ecbc2ff89" ns2:_="" ns3:_="">
    <xsd:import namespace="68426a32-8711-4a78-98bb-917b23c53999"/>
    <xsd:import namespace="8eb0f3e0-0d74-4cd0-a5e9-95c9772c4925"/>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SearchProperties"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8426a32-8711-4a78-98bb-917b23c5399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2" nillable="true" ma:displayName="MediaServiceSearchProperties" ma:hidden="true" ma:internalName="MediaServiceSearchProperties" ma:readOnly="true">
      <xsd:simpleType>
        <xsd:restriction base="dms:Note"/>
      </xsd:simpleType>
    </xsd:element>
    <xsd:element name="MediaServiceObjectDetectorVersions" ma:index="13" nillable="true" ma:displayName="MediaServiceObjectDetectorVersions" ma:hidden="true" ma:indexed="true" ma:internalName="MediaServiceObjectDetectorVersions" ma:readOnly="true">
      <xsd:simpleType>
        <xsd:restriction base="dms:Text"/>
      </xsd:simple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LengthInSeconds" ma:index="17" nillable="true" ma:displayName="MediaLengthInSeconds" ma:hidden="true" ma:internalName="MediaLengthInSeconds" ma:readOnly="true">
      <xsd:simpleType>
        <xsd:restriction base="dms:Unknown"/>
      </xsd:simpleType>
    </xsd:element>
    <xsd:element name="lcf76f155ced4ddcb4097134ff3c332f" ma:index="19" nillable="true" ma:taxonomy="true" ma:internalName="lcf76f155ced4ddcb4097134ff3c332f" ma:taxonomyFieldName="MediaServiceImageTags" ma:displayName="Balises d’images" ma:readOnly="false" ma:fieldId="{5cf76f15-5ced-4ddc-b409-7134ff3c332f}" ma:taxonomyMulti="true" ma:sspId="9c6e34ac-bb3a-4d91-b774-9c152600394c" ma:termSetId="09814cd3-568e-fe90-9814-8d621ff8fb84" ma:anchorId="fba54fb3-c3e1-fe81-a776-ca4b69148c4d" ma:open="true" ma:isKeyword="false">
      <xsd:complexType>
        <xsd:sequence>
          <xsd:element ref="pc:Terms" minOccurs="0" maxOccurs="1"/>
        </xsd:sequence>
      </xsd:complexType>
    </xsd:element>
    <xsd:element name="MediaServiceOCR" ma:index="21"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8eb0f3e0-0d74-4cd0-a5e9-95c9772c4925" elementFormDefault="qualified">
    <xsd:import namespace="http://schemas.microsoft.com/office/2006/documentManagement/types"/>
    <xsd:import namespace="http://schemas.microsoft.com/office/infopath/2007/PartnerControls"/>
    <xsd:element name="SharedWithUsers" ma:index="10"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Partagé avec détails" ma:internalName="SharedWithDetails" ma:readOnly="true">
      <xsd:simpleType>
        <xsd:restriction base="dms:Note">
          <xsd:maxLength value="255"/>
        </xsd:restriction>
      </xsd:simpleType>
    </xsd:element>
    <xsd:element name="TaxCatchAll" ma:index="20" nillable="true" ma:displayName="Taxonomy Catch All Column" ma:hidden="true" ma:list="{3fd042ee-3326-4637-8b17-9b9d9f2a7d41}" ma:internalName="TaxCatchAll" ma:showField="CatchAllData" ma:web="8eb0f3e0-0d74-4cd0-a5e9-95c9772c492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8eb0f3e0-0d74-4cd0-a5e9-95c9772c4925" xsi:nil="true"/>
    <lcf76f155ced4ddcb4097134ff3c332f xmlns="68426a32-8711-4a78-98bb-917b23c5399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C6BE284-FFAA-46AA-9613-E255C7565854}">
  <ds:schemaRefs>
    <ds:schemaRef ds:uri="http://schemas.microsoft.com/sharepoint/v3/contenttype/forms"/>
  </ds:schemaRefs>
</ds:datastoreItem>
</file>

<file path=customXml/itemProps2.xml><?xml version="1.0" encoding="utf-8"?>
<ds:datastoreItem xmlns:ds="http://schemas.openxmlformats.org/officeDocument/2006/customXml" ds:itemID="{09071877-2089-4A8A-8AB9-E7D4EF79DC9C}">
  <ds:schemaRefs>
    <ds:schemaRef ds:uri="68426a32-8711-4a78-98bb-917b23c53999"/>
    <ds:schemaRef ds:uri="8eb0f3e0-0d74-4cd0-a5e9-95c9772c4925"/>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3.xml><?xml version="1.0" encoding="utf-8"?>
<ds:datastoreItem xmlns:ds="http://schemas.openxmlformats.org/officeDocument/2006/customXml" ds:itemID="{F0300B24-F9A5-453C-AB23-E8AB5C95BDB6}">
  <ds:schemaRefs>
    <ds:schemaRef ds:uri="68426a32-8711-4a78-98bb-917b23c53999"/>
    <ds:schemaRef ds:uri="8eb0f3e0-0d74-4cd0-a5e9-95c9772c4925"/>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docMetadata/LabelInfo.xml><?xml version="1.0" encoding="utf-8"?>
<clbl:labelList xmlns:clbl="http://schemas.microsoft.com/office/2020/mipLabelMetadata">
  <clbl:label id="{90c7a20a-f34b-40bf-bc48-b9253b6f5d20}" enabled="0" method="" siteId="{90c7a20a-f34b-40bf-bc48-b9253b6f5d20}" removed="1"/>
</clbl:labelList>
</file>

<file path=docProps/app.xml><?xml version="1.0" encoding="utf-8"?>
<Properties xmlns="http://schemas.openxmlformats.org/officeDocument/2006/extended-properties" xmlns:vt="http://schemas.openxmlformats.org/officeDocument/2006/docPropsVTypes">
  <Template/>
  <TotalTime>3</TotalTime>
  <Words>383</Words>
  <Application>Microsoft Office PowerPoint</Application>
  <PresentationFormat>Grand écran</PresentationFormat>
  <Paragraphs>67</Paragraphs>
  <Slides>6</Slides>
  <Notes>1</Notes>
  <HiddenSlides>0</HiddenSlides>
  <MMClips>0</MMClips>
  <ScaleCrop>false</ScaleCrop>
  <HeadingPairs>
    <vt:vector size="4" baseType="variant">
      <vt:variant>
        <vt:lpstr>Thème</vt:lpstr>
      </vt:variant>
      <vt:variant>
        <vt:i4>1</vt:i4>
      </vt:variant>
      <vt:variant>
        <vt:lpstr>Titres des diapositives</vt:lpstr>
      </vt:variant>
      <vt:variant>
        <vt:i4>6</vt:i4>
      </vt:variant>
    </vt:vector>
  </HeadingPairs>
  <TitlesOfParts>
    <vt:vector size="7" baseType="lpstr">
      <vt:lpstr>Thème Office</vt:lpstr>
      <vt:lpstr>  Matrice des Parties Prenantes  2025  </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gerard feldzer</dc:creator>
  <cp:lastModifiedBy>Pascale Doucin</cp:lastModifiedBy>
  <cp:revision>4</cp:revision>
  <cp:lastPrinted>2025-04-15T08:09:15Z</cp:lastPrinted>
  <dcterms:created xsi:type="dcterms:W3CDTF">2020-01-19T18:42:06Z</dcterms:created>
  <dcterms:modified xsi:type="dcterms:W3CDTF">2025-07-02T13:34:27Z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0x010100CC6AAC4AB857AE488CADDDA1860F585E</vt:lpwstr>
  </property>
  <property fmtid="{D5CDD505-2E9C-101B-9397-08002B2CF9AE}" pid="3" name="MediaServiceImageTags">
    <vt:lpwstr/>
  </property>
</Properties>
</file>