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9"/>
  </p:notesMasterIdLst>
  <p:sldIdLst>
    <p:sldId id="2147471459" r:id="rId5"/>
    <p:sldId id="281" r:id="rId6"/>
    <p:sldId id="2147471476" r:id="rId7"/>
    <p:sldId id="2147471460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C8C410C-CB47-4CD9-A0B6-9C798C26E926}" v="33" dt="2024-03-22T10:54:27.114"/>
    <p1510:client id="{BED25A18-AE4E-4618-BE29-DBA2FACD4203}" v="18" dt="2024-03-22T14:03:18.670"/>
    <p1510:client id="{DBE1C32F-F554-464C-07DD-6BC155A2CD00}" v="390" dt="2024-03-22T13:29:58.12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8" d="100"/>
          <a:sy n="88" d="100"/>
        </p:scale>
        <p:origin x="228" y="2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0CB266-EAEC-43FE-9842-99C43795530E}" type="datetimeFigureOut">
              <a:rPr lang="fr-FR" smtClean="0"/>
              <a:t>06/05/2025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31FD23-1AEC-4CB6-BB6A-67A500706CB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03053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ea typeface="Calibri"/>
                <a:cs typeface="Calibri"/>
              </a:rPr>
              <a:t>MC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1CBDED-7828-4516-B62F-94459015C3AD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39748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ea typeface="Calibri"/>
                <a:cs typeface="Calibri"/>
              </a:rPr>
              <a:t>Lucile + Etienne</a:t>
            </a:r>
            <a:br>
              <a:rPr lang="en-US">
                <a:ea typeface="Calibri"/>
                <a:cs typeface="+mn-lt"/>
              </a:rPr>
            </a:br>
            <a:r>
              <a:rPr lang="en-US">
                <a:ea typeface="Calibri"/>
                <a:cs typeface="Calibri"/>
              </a:rPr>
              <a:t>des chiffres </a:t>
            </a:r>
            <a:r>
              <a:rPr lang="en-US" err="1">
                <a:ea typeface="Calibri"/>
                <a:cs typeface="Calibri"/>
              </a:rPr>
              <a:t>assez</a:t>
            </a:r>
            <a:r>
              <a:rPr lang="en-US">
                <a:ea typeface="Calibri"/>
                <a:cs typeface="Calibri"/>
              </a:rPr>
              <a:t> </a:t>
            </a:r>
            <a:r>
              <a:rPr lang="en-US" err="1">
                <a:ea typeface="Calibri"/>
                <a:cs typeface="Calibri"/>
              </a:rPr>
              <a:t>similaires</a:t>
            </a:r>
            <a:r>
              <a:rPr lang="en-US">
                <a:ea typeface="Calibri"/>
                <a:cs typeface="Calibri"/>
              </a:rPr>
              <a:t> à 2022, </a:t>
            </a:r>
            <a:r>
              <a:rPr lang="en-US" err="1">
                <a:ea typeface="Calibri"/>
                <a:cs typeface="Calibri"/>
              </a:rPr>
              <a:t>sauf</a:t>
            </a:r>
            <a:r>
              <a:rPr lang="en-US">
                <a:ea typeface="Calibri"/>
                <a:cs typeface="Calibri"/>
              </a:rPr>
              <a:t> sur le </a:t>
            </a:r>
            <a:r>
              <a:rPr lang="en-US" err="1">
                <a:ea typeface="Calibri"/>
                <a:cs typeface="Calibri"/>
              </a:rPr>
              <a:t>nb</a:t>
            </a:r>
            <a:r>
              <a:rPr lang="en-US">
                <a:ea typeface="Calibri"/>
                <a:cs typeface="Calibri"/>
              </a:rPr>
              <a:t> </a:t>
            </a:r>
            <a:r>
              <a:rPr lang="en-US" err="1">
                <a:ea typeface="Calibri"/>
                <a:cs typeface="Calibri"/>
              </a:rPr>
              <a:t>d'envoi</a:t>
            </a:r>
            <a:r>
              <a:rPr lang="en-US">
                <a:ea typeface="Calibri"/>
                <a:cs typeface="Calibri"/>
              </a:rPr>
              <a:t> de CP (1 </a:t>
            </a:r>
            <a:r>
              <a:rPr lang="en-US" err="1">
                <a:ea typeface="Calibri"/>
                <a:cs typeface="Calibri"/>
              </a:rPr>
              <a:t>tous</a:t>
            </a:r>
            <a:r>
              <a:rPr lang="en-US">
                <a:ea typeface="Calibri"/>
                <a:cs typeface="Calibri"/>
              </a:rPr>
              <a:t> les 3js!) et le </a:t>
            </a:r>
            <a:r>
              <a:rPr lang="en-US" err="1">
                <a:ea typeface="Calibri"/>
                <a:cs typeface="Calibri"/>
              </a:rPr>
              <a:t>nombre</a:t>
            </a:r>
            <a:r>
              <a:rPr lang="en-US">
                <a:ea typeface="Calibri"/>
                <a:cs typeface="Calibri"/>
              </a:rPr>
              <a:t> </a:t>
            </a:r>
            <a:r>
              <a:rPr lang="en-US" err="1">
                <a:ea typeface="Calibri"/>
                <a:cs typeface="Calibri"/>
              </a:rPr>
              <a:t>d'interactions</a:t>
            </a:r>
            <a:r>
              <a:rPr lang="en-US">
                <a:ea typeface="Calibri"/>
                <a:cs typeface="Calibri"/>
              </a:rPr>
              <a:t> sur les RS (</a:t>
            </a:r>
            <a:r>
              <a:rPr lang="en-US" err="1">
                <a:ea typeface="Calibri"/>
                <a:cs typeface="Calibri"/>
              </a:rPr>
              <a:t>doublement</a:t>
            </a:r>
            <a:r>
              <a:rPr lang="en-US">
                <a:ea typeface="Calibri"/>
                <a:cs typeface="Calibri"/>
              </a:rPr>
              <a:t> - très bonne nouvelle que les gens </a:t>
            </a:r>
            <a:r>
              <a:rPr lang="en-US" err="1">
                <a:ea typeface="Calibri"/>
                <a:cs typeface="Calibri"/>
              </a:rPr>
              <a:t>interagissent</a:t>
            </a:r>
            <a:r>
              <a:rPr lang="en-US">
                <a:ea typeface="Calibri"/>
                <a:cs typeface="Calibri"/>
              </a:rPr>
              <a:t> </a:t>
            </a:r>
            <a:r>
              <a:rPr lang="en-US" err="1">
                <a:ea typeface="Calibri"/>
                <a:cs typeface="Calibri"/>
              </a:rPr>
              <a:t>davantage</a:t>
            </a:r>
            <a:r>
              <a:rPr lang="en-US">
                <a:ea typeface="Calibri"/>
                <a:cs typeface="Calibri"/>
              </a:rPr>
              <a:t> avec </a:t>
            </a:r>
            <a:r>
              <a:rPr lang="en-US" err="1">
                <a:ea typeface="Calibri"/>
                <a:cs typeface="Calibri"/>
              </a:rPr>
              <a:t>nos</a:t>
            </a:r>
            <a:r>
              <a:rPr lang="en-US">
                <a:ea typeface="Calibri"/>
                <a:cs typeface="Calibri"/>
              </a:rPr>
              <a:t> </a:t>
            </a:r>
            <a:r>
              <a:rPr lang="en-US" err="1">
                <a:ea typeface="Calibri"/>
                <a:cs typeface="Calibri"/>
              </a:rPr>
              <a:t>contenus</a:t>
            </a:r>
            <a:r>
              <a:rPr lang="en-US">
                <a:ea typeface="Calibri"/>
                <a:cs typeface="Calibri"/>
              </a:rPr>
              <a:t>). Au global, UNICEF = 2eme association française la plus </a:t>
            </a:r>
            <a:r>
              <a:rPr lang="en-US" err="1">
                <a:ea typeface="Calibri"/>
                <a:cs typeface="Calibri"/>
              </a:rPr>
              <a:t>connue</a:t>
            </a:r>
            <a:r>
              <a:rPr lang="en-US">
                <a:ea typeface="Calibri"/>
                <a:cs typeface="Calibri"/>
              </a:rPr>
              <a:t> derrière la CRF (et à égalité avec les Restos). Chiffre </a:t>
            </a:r>
            <a:r>
              <a:rPr lang="en-US" err="1">
                <a:ea typeface="Calibri"/>
                <a:cs typeface="Calibri"/>
              </a:rPr>
              <a:t>impressionnant</a:t>
            </a:r>
            <a:r>
              <a:rPr lang="en-US">
                <a:ea typeface="Calibri"/>
                <a:cs typeface="Calibri"/>
              </a:rPr>
              <a:t>. Well done.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1CBDED-7828-4516-B62F-94459015C3AD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39556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BF3116-CFBF-FBA7-15CD-18641C37B3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D26B18D-4890-441B-3FB2-5F4F4EDAA99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33712FE-D258-C87F-E619-EC37D9B0CA2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ea typeface="Calibri"/>
                <a:cs typeface="Calibri"/>
              </a:rPr>
              <a:t>Lucile + Etienne</a:t>
            </a:r>
            <a:br>
              <a:rPr lang="en-US">
                <a:ea typeface="Calibri"/>
                <a:cs typeface="+mn-lt"/>
              </a:rPr>
            </a:br>
            <a:r>
              <a:rPr lang="en-US" err="1">
                <a:ea typeface="Calibri"/>
                <a:cs typeface="Calibri"/>
              </a:rPr>
              <a:t>exemples</a:t>
            </a:r>
            <a:r>
              <a:rPr lang="en-US">
                <a:ea typeface="Calibri"/>
                <a:cs typeface="Calibri"/>
              </a:rPr>
              <a:t> politiques </a:t>
            </a:r>
            <a:r>
              <a:rPr lang="en-US" err="1">
                <a:ea typeface="Calibri"/>
                <a:cs typeface="Calibri"/>
              </a:rPr>
              <a:t>publiques</a:t>
            </a:r>
            <a:r>
              <a:rPr lang="en-US">
                <a:ea typeface="Calibri"/>
                <a:cs typeface="Calibri"/>
              </a:rPr>
              <a:t> </a:t>
            </a:r>
            <a:r>
              <a:rPr lang="en-US" err="1">
                <a:ea typeface="Calibri"/>
                <a:cs typeface="Calibri"/>
              </a:rPr>
              <a:t>influencées</a:t>
            </a:r>
            <a:r>
              <a:rPr lang="en-US">
                <a:ea typeface="Calibri"/>
                <a:cs typeface="Calibri"/>
              </a:rPr>
              <a:t>: conclusions du CRC avec 20 </a:t>
            </a:r>
            <a:r>
              <a:rPr lang="en-US" err="1">
                <a:ea typeface="Calibri"/>
                <a:cs typeface="Calibri"/>
              </a:rPr>
              <a:t>reco</a:t>
            </a:r>
            <a:r>
              <a:rPr lang="en-US">
                <a:ea typeface="Calibri"/>
                <a:cs typeface="Calibri"/>
              </a:rPr>
              <a:t> UNICEF, </a:t>
            </a:r>
            <a:r>
              <a:rPr lang="en-US" err="1">
                <a:ea typeface="Calibri"/>
                <a:cs typeface="Calibri"/>
              </a:rPr>
              <a:t>création</a:t>
            </a:r>
            <a:r>
              <a:rPr lang="en-US">
                <a:ea typeface="Calibri"/>
                <a:cs typeface="Calibri"/>
              </a:rPr>
              <a:t> d'un </a:t>
            </a:r>
            <a:r>
              <a:rPr lang="en-US" err="1"/>
              <a:t>observatoire</a:t>
            </a:r>
            <a:r>
              <a:rPr lang="en-US"/>
              <a:t> des enfants non </a:t>
            </a:r>
            <a:r>
              <a:rPr lang="en-US" err="1"/>
              <a:t>scolarisés</a:t>
            </a:r>
            <a:r>
              <a:rPr lang="en-US"/>
              <a:t>, axe </a:t>
            </a:r>
            <a:r>
              <a:rPr lang="en-US" err="1"/>
              <a:t>enfance</a:t>
            </a:r>
            <a:r>
              <a:rPr lang="en-US"/>
              <a:t> dans le </a:t>
            </a:r>
            <a:r>
              <a:rPr lang="en-US" err="1"/>
              <a:t>Pacte</a:t>
            </a:r>
            <a:r>
              <a:rPr lang="en-US"/>
              <a:t> des </a:t>
            </a:r>
            <a:r>
              <a:rPr lang="en-US" err="1"/>
              <a:t>solidarités</a:t>
            </a:r>
            <a:r>
              <a:rPr lang="en-US"/>
              <a:t>, axe </a:t>
            </a:r>
            <a:r>
              <a:rPr lang="en-US" err="1"/>
              <a:t>transversale</a:t>
            </a:r>
            <a:r>
              <a:rPr lang="en-US"/>
              <a:t> </a:t>
            </a:r>
            <a:r>
              <a:rPr lang="en-US" err="1"/>
              <a:t>enfance</a:t>
            </a:r>
            <a:r>
              <a:rPr lang="en-US"/>
              <a:t> dans la </a:t>
            </a:r>
            <a:r>
              <a:rPr lang="en-US" err="1"/>
              <a:t>stratégie</a:t>
            </a:r>
            <a:r>
              <a:rPr lang="en-US"/>
              <a:t> </a:t>
            </a:r>
            <a:r>
              <a:rPr lang="en-US" err="1"/>
              <a:t>humanitaire</a:t>
            </a:r>
            <a:r>
              <a:rPr lang="en-US"/>
              <a:t> française, enfants dans le monde numérique (par la participation des enfants)…</a:t>
            </a:r>
            <a:br>
              <a:rPr lang="en-US">
                <a:cs typeface="+mn-lt"/>
              </a:rPr>
            </a:br>
            <a:r>
              <a:rPr lang="en-US">
                <a:cs typeface="Calibri"/>
              </a:rPr>
              <a:t>table ronde: </a:t>
            </a:r>
            <a:r>
              <a:rPr lang="en-US" err="1">
                <a:cs typeface="Calibri"/>
              </a:rPr>
              <a:t>pauvreté</a:t>
            </a:r>
            <a:r>
              <a:rPr lang="en-US">
                <a:cs typeface="Calibri"/>
              </a:rPr>
              <a:t> infantile, enfants dans les </a:t>
            </a:r>
            <a:r>
              <a:rPr lang="en-US" err="1">
                <a:cs typeface="Calibri"/>
              </a:rPr>
              <a:t>conflits</a:t>
            </a:r>
            <a:r>
              <a:rPr lang="en-US">
                <a:cs typeface="Calibri"/>
              </a:rPr>
              <a:t>, </a:t>
            </a:r>
            <a:r>
              <a:rPr lang="en-US" err="1">
                <a:cs typeface="Calibri"/>
              </a:rPr>
              <a:t>mais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aussi</a:t>
            </a:r>
            <a:r>
              <a:rPr lang="en-US">
                <a:cs typeface="Calibri"/>
              </a:rPr>
              <a:t> sur le </a:t>
            </a:r>
            <a:r>
              <a:rPr lang="en-US" err="1">
                <a:cs typeface="Calibri"/>
              </a:rPr>
              <a:t>climat</a:t>
            </a:r>
            <a:r>
              <a:rPr lang="en-US">
                <a:cs typeface="Calibri"/>
              </a:rPr>
              <a:t>, la </a:t>
            </a:r>
            <a:r>
              <a:rPr lang="en-US" err="1">
                <a:cs typeface="Calibri"/>
              </a:rPr>
              <a:t>santé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mentale</a:t>
            </a:r>
            <a:r>
              <a:rPr lang="en-US">
                <a:cs typeface="Calibri"/>
              </a:rPr>
              <a:t>, etc.</a:t>
            </a:r>
            <a:endParaRPr lang="en-US"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973984-4271-9609-D4F6-33FC6FAA82A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1CBDED-7828-4516-B62F-94459015C3AD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4790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ea typeface="Calibri"/>
                <a:cs typeface="Calibri"/>
              </a:rPr>
              <a:t>Etienne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1CBDED-7828-4516-B62F-94459015C3AD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2649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EA78547-512F-13E9-873C-663E1E02DA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0ACD5B4A-6720-D303-EC9B-B4CABA8083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E3E7904-298F-BB14-ADA0-3149239D6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FF26E-E44C-4B59-AFDE-DC8B197FDAED}" type="datetimeFigureOut">
              <a:rPr lang="fr-FR" smtClean="0"/>
              <a:t>06/05/2025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85404B4-939F-9418-7C33-437C80B7D4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1386378-B45E-4335-4B78-F4CAA2DB07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64BD1-19EC-494A-8E69-8192DBB9E78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2661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7F64EE-1C6F-B362-CD60-201AAB1883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5086DD5-04C7-6B6A-7AAF-4BB4AF6D2E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2FCA4B2-E07F-D8D8-296C-FEED962343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FF26E-E44C-4B59-AFDE-DC8B197FDAED}" type="datetimeFigureOut">
              <a:rPr lang="fr-FR" smtClean="0"/>
              <a:t>06/05/2025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D56A02E-5F7B-48AE-8328-E337B0722B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2418692-D7DC-175A-F07E-DE74F3EE0F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64BD1-19EC-494A-8E69-8192DBB9E78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21274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736E6F96-D39B-88B5-CCCA-5A096EF28E0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118B14B-FFD1-8FEC-DA9E-C8A5C10EA7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2025A52-4341-FB9C-18AB-3923AACFD4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FF26E-E44C-4B59-AFDE-DC8B197FDAED}" type="datetimeFigureOut">
              <a:rPr lang="fr-FR" smtClean="0"/>
              <a:t>06/05/2025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EA0FC76-51EE-7E07-37DF-DD72C6AD6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0577CFD-33B3-C50F-5F16-FA3FE0CFE4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64BD1-19EC-494A-8E69-8192DBB9E78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73211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clu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44380" y="252830"/>
            <a:ext cx="7283116" cy="741781"/>
          </a:xfrm>
          <a:noFill/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CONCLUSION</a:t>
            </a:r>
          </a:p>
        </p:txBody>
      </p:sp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8749275" y="6330817"/>
            <a:ext cx="3116494" cy="273844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r" defTabSz="914400" rtl="0" eaLnBrk="1" latinLnBrk="0" hangingPunct="1">
              <a:defRPr sz="9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2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UNICEF</a:t>
            </a:r>
            <a:r>
              <a:rPr lang="fr-FR" sz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pour chaque enfant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8200" y="6311900"/>
            <a:ext cx="2743200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DE70B750-5465-49C4-A71E-4BA2CDFAD255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665204"/>
            <a:ext cx="10872537" cy="435133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207693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F7DDE58-BDA5-125B-DA5A-7D22CA55C3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32B4F50-1366-B742-7AEF-904C1D8905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2BEB0AB-CD69-93BD-3F9C-F587999F07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FF26E-E44C-4B59-AFDE-DC8B197FDAED}" type="datetimeFigureOut">
              <a:rPr lang="fr-FR" smtClean="0"/>
              <a:t>06/05/2025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C5069C0-F25B-6216-1C9D-AD824A1B6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153F5F2-CB6F-41DA-BDD7-E000205940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64BD1-19EC-494A-8E69-8192DBB9E78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41631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6BC899A-3741-8E54-B4CE-61084081FB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8E0D9CB-BB02-AA6B-FC3B-DCEC6E0517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6C74382-8DA9-35E7-7EE7-58706BF672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FF26E-E44C-4B59-AFDE-DC8B197FDAED}" type="datetimeFigureOut">
              <a:rPr lang="fr-FR" smtClean="0"/>
              <a:t>06/05/2025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45884C0-D115-DC0A-4B79-B4063FACA7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45DA773-9DEB-A15F-B2C1-09053363AE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64BD1-19EC-494A-8E69-8192DBB9E78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85477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AEF6FBD-6DA8-89F0-A1E6-E8C2611A85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CA9BEDC-1334-ACC5-C15A-27AAC661C2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C79E933-297E-65A2-ADF2-84B2B61CB6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7F37CB3-500E-8BF5-BC27-18F76854F9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FF26E-E44C-4B59-AFDE-DC8B197FDAED}" type="datetimeFigureOut">
              <a:rPr lang="fr-FR" smtClean="0"/>
              <a:t>06/05/2025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8C85BFF-875C-F95F-EF02-DA1079F76B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24D63ED-BF47-E3AB-E4D2-755720F326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64BD1-19EC-494A-8E69-8192DBB9E78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4644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2B5ABC7-7D9A-70DD-0688-3A6DFA4557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D19B9C6-0678-30AC-522F-1078C538CB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091B7580-736C-E35D-6807-4A5AE696E8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83A52E3F-B716-3B15-613E-F0CA215ABB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D131C910-5B6B-222B-6DF4-959090A7F6D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BE2DA8E5-E419-412B-62A7-F818C1F8F4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FF26E-E44C-4B59-AFDE-DC8B197FDAED}" type="datetimeFigureOut">
              <a:rPr lang="fr-FR" smtClean="0"/>
              <a:t>06/05/2025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73ABE109-D6D8-EC59-6010-49DB2C671D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8757D437-0BA8-A522-ED69-A34599A7FF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64BD1-19EC-494A-8E69-8192DBB9E78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75471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AAFA36F-AE2A-9D03-EF37-223CC5A343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805FB86-2D12-B84B-1423-EFB669DC8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FF26E-E44C-4B59-AFDE-DC8B197FDAED}" type="datetimeFigureOut">
              <a:rPr lang="fr-FR" smtClean="0"/>
              <a:t>06/05/2025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43ABD14-021E-B41F-7420-6297E24553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D9846D3-DB23-B8FA-DBF2-D409F2643E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64BD1-19EC-494A-8E69-8192DBB9E78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64844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FDE0DEB-0970-247B-0559-42F3C9B037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FF26E-E44C-4B59-AFDE-DC8B197FDAED}" type="datetimeFigureOut">
              <a:rPr lang="fr-FR" smtClean="0"/>
              <a:t>06/05/2025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DB6C8AA8-43D9-4DEA-390E-0A3FAB51A6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0989D54-1599-135B-3FBA-E7A4DF632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64BD1-19EC-494A-8E69-8192DBB9E78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08378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7CE97-8601-7EDF-11D7-6BEB5CF9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1AD94F6-2A92-6360-40B0-C381C8915E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78859EB-BDF3-BE51-3513-B7B73DB063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FAD7F7A-8598-8A97-931E-AEADD649E0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FF26E-E44C-4B59-AFDE-DC8B197FDAED}" type="datetimeFigureOut">
              <a:rPr lang="fr-FR" smtClean="0"/>
              <a:t>06/05/2025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A34A0E2-6D21-A71A-2B05-4782BDCE07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1B75830-5E85-D611-68C0-A44990DDC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64BD1-19EC-494A-8E69-8192DBB9E78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7472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8614C77-B7EC-A36B-181F-9C87ED8A3E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7188A9EF-DE4E-6324-DE18-93D29722D12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A46DAAA-B5C1-4E51-49AD-37198B8D91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707C7B1-A70B-9703-5806-795F17EF13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FF26E-E44C-4B59-AFDE-DC8B197FDAED}" type="datetimeFigureOut">
              <a:rPr lang="fr-FR" smtClean="0"/>
              <a:t>06/05/2025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7502A0E-E9A7-4E61-00D2-3DCA3276E1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72EE024-F5BB-D27E-B12B-A068EBAF5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64BD1-19EC-494A-8E69-8192DBB9E78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0103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68053EA4-D091-B467-842F-E551C3015C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61912C1-D10E-FDBA-8B38-125A96C410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C34F435-D8BE-B67B-BB79-FF48568F394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3FF26E-E44C-4B59-AFDE-DC8B197FDAED}" type="datetimeFigureOut">
              <a:rPr lang="fr-FR" smtClean="0"/>
              <a:t>06/05/2025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405EB45-D66C-529E-64EA-AE64BEC298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9B3528B-CCD3-2A8F-E327-C1A76085FF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B64BD1-19EC-494A-8E69-8192DBB9E78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9155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jpe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jpeg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jpe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>
            <a:extLst>
              <a:ext uri="{FF2B5EF4-FFF2-40B4-BE49-F238E27FC236}">
                <a16:creationId xmlns:a16="http://schemas.microsoft.com/office/drawing/2014/main" id="{8D7C893B-F5B0-44F7-A8F4-8B2586B0F6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553" y="2627811"/>
            <a:ext cx="1268578" cy="899537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B7B5ECCD-F6AB-9148-2688-E96E7C9214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15707" y="4241078"/>
            <a:ext cx="1180322" cy="1129555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FCFD91C1-4AD2-90D4-71E9-F228DD8575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4113" y="4182707"/>
            <a:ext cx="1142613" cy="1268175"/>
          </a:xfrm>
          <a:prstGeom prst="rect">
            <a:avLst/>
          </a:prstGeom>
        </p:spPr>
      </p:pic>
      <p:sp>
        <p:nvSpPr>
          <p:cNvPr id="20" name="ZoneTexte 19">
            <a:extLst>
              <a:ext uri="{FF2B5EF4-FFF2-40B4-BE49-F238E27FC236}">
                <a16:creationId xmlns:a16="http://schemas.microsoft.com/office/drawing/2014/main" id="{7BEA3A22-1610-270E-0B1A-8D3F4A9A02A4}"/>
              </a:ext>
            </a:extLst>
          </p:cNvPr>
          <p:cNvSpPr txBox="1"/>
          <p:nvPr/>
        </p:nvSpPr>
        <p:spPr>
          <a:xfrm>
            <a:off x="488881" y="60204"/>
            <a:ext cx="107768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>
                <a:solidFill>
                  <a:schemeClr val="bg1"/>
                </a:solidFill>
              </a:rPr>
              <a:t>Essentiel 2023 - Collecte 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6A28F175-D550-33F5-CE73-39F881954F8A}"/>
              </a:ext>
            </a:extLst>
          </p:cNvPr>
          <p:cNvSpPr txBox="1"/>
          <p:nvPr/>
        </p:nvSpPr>
        <p:spPr>
          <a:xfrm>
            <a:off x="1688411" y="2523581"/>
            <a:ext cx="8128414" cy="163121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fr-FR" sz="2800">
                <a:solidFill>
                  <a:schemeClr val="bg1"/>
                </a:solidFill>
              </a:rPr>
              <a:t>292 900 </a:t>
            </a:r>
            <a:r>
              <a:rPr lang="fr-FR" sz="2400">
                <a:solidFill>
                  <a:schemeClr val="bg1"/>
                </a:solidFill>
              </a:rPr>
              <a:t>donateurs réguliers </a:t>
            </a:r>
            <a:endParaRPr lang="en-US">
              <a:solidFill>
                <a:schemeClr val="bg1"/>
              </a:solidFill>
            </a:endParaRPr>
          </a:p>
          <a:p>
            <a:r>
              <a:rPr lang="fr-FR" sz="2000">
                <a:solidFill>
                  <a:schemeClr val="bg1"/>
                </a:solidFill>
              </a:rPr>
              <a:t>(</a:t>
            </a:r>
            <a:r>
              <a:rPr lang="fr-FR">
                <a:solidFill>
                  <a:schemeClr val="bg1"/>
                </a:solidFill>
              </a:rPr>
              <a:t>+1,3% vs 2022)</a:t>
            </a:r>
            <a:r>
              <a:rPr lang="fr-FR" sz="2000">
                <a:solidFill>
                  <a:schemeClr val="bg1"/>
                </a:solidFill>
              </a:rPr>
              <a:t> </a:t>
            </a:r>
          </a:p>
          <a:p>
            <a:pPr marL="810895" indent="-342900">
              <a:buFont typeface="Wingdings" panose="05000000000000000000" pitchFamily="2" charset="2"/>
              <a:buChar char="§"/>
            </a:pPr>
            <a:r>
              <a:rPr lang="fr-FR" sz="2400">
                <a:solidFill>
                  <a:schemeClr val="bg1"/>
                </a:solidFill>
              </a:rPr>
              <a:t>37 000 </a:t>
            </a:r>
            <a:r>
              <a:rPr lang="fr-FR">
                <a:solidFill>
                  <a:schemeClr val="bg1"/>
                </a:solidFill>
              </a:rPr>
              <a:t>nouveaux PA (+4% vs 2022) </a:t>
            </a:r>
            <a:endParaRPr lang="fr-FR">
              <a:solidFill>
                <a:schemeClr val="bg1"/>
              </a:solidFill>
              <a:ea typeface="Calibri"/>
              <a:cs typeface="Calibri"/>
            </a:endParaRPr>
          </a:p>
          <a:p>
            <a:pPr marL="810895" indent="-342900">
              <a:buFont typeface="Wingdings" panose="05000000000000000000" pitchFamily="2" charset="2"/>
              <a:buChar char="§"/>
            </a:pPr>
            <a:r>
              <a:rPr lang="fr-FR" sz="2400">
                <a:solidFill>
                  <a:schemeClr val="bg1"/>
                </a:solidFill>
              </a:rPr>
              <a:t> </a:t>
            </a:r>
            <a:r>
              <a:rPr lang="fr-FR">
                <a:solidFill>
                  <a:schemeClr val="bg1"/>
                </a:solidFill>
              </a:rPr>
              <a:t>Taux d’attrition de </a:t>
            </a:r>
            <a:r>
              <a:rPr lang="fr-FR" sz="2400">
                <a:solidFill>
                  <a:schemeClr val="bg1"/>
                </a:solidFill>
              </a:rPr>
              <a:t>9,40% </a:t>
            </a:r>
            <a:r>
              <a:rPr lang="fr-FR">
                <a:solidFill>
                  <a:schemeClr val="bg1"/>
                </a:solidFill>
              </a:rPr>
              <a:t>(-0,7pt vs 2022)</a:t>
            </a:r>
            <a:endParaRPr lang="fr-FR">
              <a:solidFill>
                <a:schemeClr val="bg1"/>
              </a:solidFill>
              <a:ea typeface="Calibri" panose="020F0502020204030204"/>
              <a:cs typeface="Calibri" panose="020F0502020204030204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E59ABD9-738C-D722-0251-4F28C2876EC9}"/>
              </a:ext>
            </a:extLst>
          </p:cNvPr>
          <p:cNvSpPr txBox="1"/>
          <p:nvPr/>
        </p:nvSpPr>
        <p:spPr>
          <a:xfrm>
            <a:off x="8051179" y="4238645"/>
            <a:ext cx="3547786" cy="144655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fr-FR" sz="2800">
                <a:solidFill>
                  <a:schemeClr val="bg1"/>
                </a:solidFill>
              </a:rPr>
              <a:t>10</a:t>
            </a:r>
            <a:r>
              <a:rPr lang="fr-FR" sz="2000">
                <a:solidFill>
                  <a:schemeClr val="bg1"/>
                </a:solidFill>
              </a:rPr>
              <a:t> </a:t>
            </a:r>
            <a:r>
              <a:rPr lang="fr-FR">
                <a:solidFill>
                  <a:schemeClr val="bg1"/>
                </a:solidFill>
              </a:rPr>
              <a:t>nouveaux partenariats</a:t>
            </a:r>
            <a:endParaRPr lang="en-US">
              <a:solidFill>
                <a:schemeClr val="bg1"/>
              </a:solidFill>
            </a:endParaRPr>
          </a:p>
          <a:p>
            <a:r>
              <a:rPr lang="fr-FR">
                <a:solidFill>
                  <a:schemeClr val="bg1"/>
                </a:solidFill>
              </a:rPr>
              <a:t>(vs 18 en 2022) </a:t>
            </a:r>
            <a:endParaRPr lang="fr-FR">
              <a:solidFill>
                <a:schemeClr val="bg1"/>
              </a:solidFill>
              <a:cs typeface="Calibri"/>
            </a:endParaRPr>
          </a:p>
          <a:p>
            <a:r>
              <a:rPr lang="fr-FR">
                <a:solidFill>
                  <a:schemeClr val="bg1"/>
                </a:solidFill>
              </a:rPr>
              <a:t>Taux de fidélisation de </a:t>
            </a:r>
            <a:r>
              <a:rPr lang="fr-FR" sz="2400">
                <a:solidFill>
                  <a:schemeClr val="bg1"/>
                </a:solidFill>
              </a:rPr>
              <a:t>37% </a:t>
            </a:r>
            <a:endParaRPr lang="fr-FR">
              <a:solidFill>
                <a:schemeClr val="bg1"/>
              </a:solidFill>
            </a:endParaRPr>
          </a:p>
          <a:p>
            <a:endParaRPr lang="fr-FR">
              <a:solidFill>
                <a:schemeClr val="bg1"/>
              </a:solidFill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B802C040-18E7-D44D-CB30-B6436AD0B45A}"/>
              </a:ext>
            </a:extLst>
          </p:cNvPr>
          <p:cNvSpPr txBox="1"/>
          <p:nvPr/>
        </p:nvSpPr>
        <p:spPr>
          <a:xfrm>
            <a:off x="1671799" y="4278641"/>
            <a:ext cx="5184017" cy="80021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fr-FR" sz="2800">
                <a:solidFill>
                  <a:schemeClr val="bg1"/>
                </a:solidFill>
              </a:rPr>
              <a:t>190</a:t>
            </a:r>
            <a:r>
              <a:rPr lang="fr-FR" sz="2400">
                <a:solidFill>
                  <a:schemeClr val="bg1"/>
                </a:solidFill>
              </a:rPr>
              <a:t> </a:t>
            </a:r>
            <a:r>
              <a:rPr lang="fr-FR">
                <a:solidFill>
                  <a:schemeClr val="bg1"/>
                </a:solidFill>
              </a:rPr>
              <a:t>nouveaux dossiers (vs 189 en 2022) </a:t>
            </a:r>
          </a:p>
          <a:p>
            <a:r>
              <a:rPr lang="fr-FR">
                <a:solidFill>
                  <a:schemeClr val="bg1"/>
                </a:solidFill>
              </a:rPr>
              <a:t>=&gt; 87 legs et 103 AV </a:t>
            </a:r>
            <a:endParaRPr lang="fr-FR">
              <a:solidFill>
                <a:schemeClr val="bg1"/>
              </a:solidFill>
              <a:ea typeface="Calibri"/>
              <a:cs typeface="Calibri"/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1BA97BF9-4E47-BBBA-1F54-237E270207A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74177" y="1213277"/>
            <a:ext cx="961768" cy="972000"/>
          </a:xfrm>
          <a:prstGeom prst="rect">
            <a:avLst/>
          </a:prstGeom>
        </p:spPr>
      </p:pic>
      <p:sp>
        <p:nvSpPr>
          <p:cNvPr id="17" name="ZoneTexte 16">
            <a:extLst>
              <a:ext uri="{FF2B5EF4-FFF2-40B4-BE49-F238E27FC236}">
                <a16:creationId xmlns:a16="http://schemas.microsoft.com/office/drawing/2014/main" id="{4CE22ED8-5250-F98E-6312-8470441C328A}"/>
              </a:ext>
            </a:extLst>
          </p:cNvPr>
          <p:cNvSpPr txBox="1"/>
          <p:nvPr/>
        </p:nvSpPr>
        <p:spPr>
          <a:xfrm>
            <a:off x="8051179" y="1335270"/>
            <a:ext cx="3547786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fr-FR" sz="2800">
                <a:solidFill>
                  <a:schemeClr val="bg1"/>
                </a:solidFill>
              </a:rPr>
              <a:t>524 800 </a:t>
            </a:r>
            <a:r>
              <a:rPr lang="fr-FR" sz="2400">
                <a:solidFill>
                  <a:schemeClr val="bg1"/>
                </a:solidFill>
              </a:rPr>
              <a:t>donateurs actifs</a:t>
            </a:r>
            <a:endParaRPr lang="en-US">
              <a:solidFill>
                <a:schemeClr val="bg1"/>
              </a:solidFill>
            </a:endParaRPr>
          </a:p>
          <a:p>
            <a:r>
              <a:rPr lang="fr-FR" sz="2000">
                <a:solidFill>
                  <a:schemeClr val="bg1"/>
                </a:solidFill>
              </a:rPr>
              <a:t>(soit – 64K donateurs vs 2022)  </a:t>
            </a:r>
            <a:endParaRPr lang="fr-FR" sz="2000">
              <a:solidFill>
                <a:schemeClr val="bg1"/>
              </a:solidFill>
              <a:cs typeface="Calibri"/>
            </a:endParaRPr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A8F59FE3-D4ED-8226-880E-A1BED4ADCD2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34137" y="2672951"/>
            <a:ext cx="1152525" cy="866775"/>
          </a:xfrm>
          <a:prstGeom prst="rect">
            <a:avLst/>
          </a:prstGeom>
        </p:spPr>
      </p:pic>
      <p:sp>
        <p:nvSpPr>
          <p:cNvPr id="23" name="ZoneTexte 22">
            <a:extLst>
              <a:ext uri="{FF2B5EF4-FFF2-40B4-BE49-F238E27FC236}">
                <a16:creationId xmlns:a16="http://schemas.microsoft.com/office/drawing/2014/main" id="{62956F22-D312-132F-778F-1C8BB8629C88}"/>
              </a:ext>
            </a:extLst>
          </p:cNvPr>
          <p:cNvSpPr txBox="1"/>
          <p:nvPr/>
        </p:nvSpPr>
        <p:spPr>
          <a:xfrm>
            <a:off x="8051179" y="2572147"/>
            <a:ext cx="4016129" cy="153888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fr-FR" sz="2800">
                <a:solidFill>
                  <a:schemeClr val="bg1"/>
                </a:solidFill>
              </a:rPr>
              <a:t>246 900 </a:t>
            </a:r>
            <a:r>
              <a:rPr lang="fr-FR" sz="2400">
                <a:solidFill>
                  <a:schemeClr val="bg1"/>
                </a:solidFill>
              </a:rPr>
              <a:t>donateurs ponctuels</a:t>
            </a:r>
          </a:p>
          <a:p>
            <a:r>
              <a:rPr lang="fr-FR" sz="2000">
                <a:solidFill>
                  <a:schemeClr val="bg1"/>
                </a:solidFill>
                <a:cs typeface="Calibri"/>
              </a:rPr>
              <a:t>(soit – 76K donateurs vs 2022)</a:t>
            </a:r>
          </a:p>
          <a:p>
            <a:r>
              <a:rPr lang="fr-FR" sz="2800">
                <a:solidFill>
                  <a:schemeClr val="bg1"/>
                </a:solidFill>
              </a:rPr>
              <a:t>46 </a:t>
            </a:r>
            <a:r>
              <a:rPr lang="fr-FR" sz="2400">
                <a:solidFill>
                  <a:schemeClr val="bg1"/>
                </a:solidFill>
              </a:rPr>
              <a:t>grands donateurs </a:t>
            </a:r>
            <a:r>
              <a:rPr lang="fr-FR">
                <a:solidFill>
                  <a:schemeClr val="bg1"/>
                </a:solidFill>
              </a:rPr>
              <a:t>(&gt;10K€)</a:t>
            </a:r>
          </a:p>
          <a:p>
            <a:r>
              <a:rPr lang="fr-FR">
                <a:solidFill>
                  <a:schemeClr val="bg1"/>
                </a:solidFill>
                <a:cs typeface="Calibri"/>
              </a:rPr>
              <a:t>(soit +3 vs 2022)</a:t>
            </a: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E5F0336F-8F2D-3597-71A5-B2DF45BD512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4089" y="1215247"/>
            <a:ext cx="1413505" cy="1047508"/>
          </a:xfrm>
          <a:prstGeom prst="rect">
            <a:avLst/>
          </a:prstGeom>
        </p:spPr>
      </p:pic>
      <p:sp>
        <p:nvSpPr>
          <p:cNvPr id="25" name="ZoneTexte 4">
            <a:extLst>
              <a:ext uri="{FF2B5EF4-FFF2-40B4-BE49-F238E27FC236}">
                <a16:creationId xmlns:a16="http://schemas.microsoft.com/office/drawing/2014/main" id="{758FE9C2-CEA5-3AE5-E600-5223A48EDFAE}"/>
              </a:ext>
            </a:extLst>
          </p:cNvPr>
          <p:cNvSpPr txBox="1"/>
          <p:nvPr/>
        </p:nvSpPr>
        <p:spPr>
          <a:xfrm>
            <a:off x="1688411" y="1437667"/>
            <a:ext cx="3838470" cy="89255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>
                <a:solidFill>
                  <a:schemeClr val="bg1"/>
                </a:solidFill>
              </a:rPr>
              <a:t>97,4 M€ </a:t>
            </a:r>
            <a:r>
              <a:rPr lang="fr-FR" sz="2400">
                <a:solidFill>
                  <a:schemeClr val="bg1"/>
                </a:solidFill>
              </a:rPr>
              <a:t>collectés</a:t>
            </a:r>
            <a:endParaRPr lang="en-US">
              <a:solidFill>
                <a:schemeClr val="bg1"/>
              </a:solidFill>
            </a:endParaRPr>
          </a:p>
          <a:p>
            <a:r>
              <a:rPr lang="fr-FR" sz="2000">
                <a:solidFill>
                  <a:schemeClr val="bg1"/>
                </a:solidFill>
              </a:rPr>
              <a:t>(-23M€ vs 2022, +2M€ vs BI 2023)</a:t>
            </a:r>
            <a:r>
              <a:rPr lang="fr-FR" sz="2400">
                <a:solidFill>
                  <a:schemeClr val="bg1"/>
                </a:solidFill>
              </a:rPr>
              <a:t>  </a:t>
            </a:r>
            <a:endParaRPr lang="fr-FR">
              <a:solidFill>
                <a:schemeClr val="bg1"/>
              </a:solidFill>
            </a:endParaRPr>
          </a:p>
        </p:txBody>
      </p:sp>
      <p:pic>
        <p:nvPicPr>
          <p:cNvPr id="16" name="Image 15" descr="Une image contenant logo, Graphique, cercle, symbole&#10;&#10;Description générée automatiquement">
            <a:extLst>
              <a:ext uri="{FF2B5EF4-FFF2-40B4-BE49-F238E27FC236}">
                <a16:creationId xmlns:a16="http://schemas.microsoft.com/office/drawing/2014/main" id="{6632BA15-3F10-B0EA-944F-62AC308E70AE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00" t="4246" r="37927"/>
          <a:stretch/>
        </p:blipFill>
        <p:spPr>
          <a:xfrm>
            <a:off x="4506185" y="1336615"/>
            <a:ext cx="543186" cy="527371"/>
          </a:xfrm>
          <a:prstGeom prst="rect">
            <a:avLst/>
          </a:prstGeom>
        </p:spPr>
      </p:pic>
      <p:pic>
        <p:nvPicPr>
          <p:cNvPr id="26" name="Image 25" descr="Une image contenant logo, Graphique, cercle, symbole&#10;&#10;Description générée automatiquement">
            <a:extLst>
              <a:ext uri="{FF2B5EF4-FFF2-40B4-BE49-F238E27FC236}">
                <a16:creationId xmlns:a16="http://schemas.microsoft.com/office/drawing/2014/main" id="{E0F3AE80-C665-C69D-E19F-9FA9D031F327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27"/>
          <a:stretch/>
        </p:blipFill>
        <p:spPr>
          <a:xfrm>
            <a:off x="11673916" y="3531337"/>
            <a:ext cx="520125" cy="527371"/>
          </a:xfrm>
          <a:prstGeom prst="rect">
            <a:avLst/>
          </a:prstGeom>
        </p:spPr>
      </p:pic>
      <p:pic>
        <p:nvPicPr>
          <p:cNvPr id="28" name="Image 27" descr="Une image contenant logo, Graphique, cercle, symbole&#10;&#10;Description générée automatiquement">
            <a:extLst>
              <a:ext uri="{FF2B5EF4-FFF2-40B4-BE49-F238E27FC236}">
                <a16:creationId xmlns:a16="http://schemas.microsoft.com/office/drawing/2014/main" id="{590EFB54-CD3E-42A4-7B6E-71CBB6D66672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00" t="4246" r="37927"/>
          <a:stretch/>
        </p:blipFill>
        <p:spPr>
          <a:xfrm>
            <a:off x="11454725" y="1366547"/>
            <a:ext cx="543186" cy="527371"/>
          </a:xfrm>
          <a:prstGeom prst="rect">
            <a:avLst/>
          </a:prstGeom>
        </p:spPr>
      </p:pic>
      <p:pic>
        <p:nvPicPr>
          <p:cNvPr id="2" name="Image 25" descr="Une image contenant logo, Graphique, cercle, symbole&#10;&#10;Description générée automatiquement">
            <a:extLst>
              <a:ext uri="{FF2B5EF4-FFF2-40B4-BE49-F238E27FC236}">
                <a16:creationId xmlns:a16="http://schemas.microsoft.com/office/drawing/2014/main" id="{DC7EA20A-F152-6F2E-0035-0639A858FEC1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27"/>
          <a:stretch/>
        </p:blipFill>
        <p:spPr>
          <a:xfrm>
            <a:off x="5577915" y="2669402"/>
            <a:ext cx="520125" cy="527371"/>
          </a:xfrm>
          <a:prstGeom prst="rect">
            <a:avLst/>
          </a:prstGeom>
        </p:spPr>
      </p:pic>
      <p:pic>
        <p:nvPicPr>
          <p:cNvPr id="3" name="Image 26" descr="Une image contenant logo, Graphique, cercle, symbole&#10;&#10;Description générée automatiquement">
            <a:extLst>
              <a:ext uri="{FF2B5EF4-FFF2-40B4-BE49-F238E27FC236}">
                <a16:creationId xmlns:a16="http://schemas.microsoft.com/office/drawing/2014/main" id="{AED434C5-8B8A-D58E-17CD-1DB793A24738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27"/>
          <a:stretch/>
        </p:blipFill>
        <p:spPr>
          <a:xfrm>
            <a:off x="5621707" y="4798204"/>
            <a:ext cx="520125" cy="527371"/>
          </a:xfrm>
          <a:prstGeom prst="rect">
            <a:avLst/>
          </a:prstGeom>
        </p:spPr>
      </p:pic>
      <p:pic>
        <p:nvPicPr>
          <p:cNvPr id="4" name="Image 27" descr="Une image contenant logo, Graphique, cercle, symbole&#10;&#10;Description générée automatiquement">
            <a:extLst>
              <a:ext uri="{FF2B5EF4-FFF2-40B4-BE49-F238E27FC236}">
                <a16:creationId xmlns:a16="http://schemas.microsoft.com/office/drawing/2014/main" id="{8E2DFDD4-C8ED-93B1-4712-E382F3E955A5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00" t="4246" r="37927"/>
          <a:stretch/>
        </p:blipFill>
        <p:spPr>
          <a:xfrm>
            <a:off x="10917577" y="4414546"/>
            <a:ext cx="543186" cy="52737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50F186F-7EA7-81CB-F79A-9533B3D915FC}"/>
              </a:ext>
            </a:extLst>
          </p:cNvPr>
          <p:cNvSpPr txBox="1"/>
          <p:nvPr/>
        </p:nvSpPr>
        <p:spPr>
          <a:xfrm>
            <a:off x="681448" y="5912069"/>
            <a:ext cx="8730155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err="1">
                <a:solidFill>
                  <a:srgbClr val="FFFFFF"/>
                </a:solidFill>
                <a:cs typeface="Calibri"/>
              </a:rPr>
              <a:t>L'essentiel</a:t>
            </a:r>
            <a:r>
              <a:rPr lang="en-US">
                <a:solidFill>
                  <a:srgbClr val="FFFFFF"/>
                </a:solidFill>
                <a:cs typeface="Calibri"/>
              </a:rPr>
              <a:t> des tendances </a:t>
            </a:r>
            <a:r>
              <a:rPr lang="en-US" err="1">
                <a:solidFill>
                  <a:srgbClr val="FFFFFF"/>
                </a:solidFill>
                <a:cs typeface="Calibri"/>
              </a:rPr>
              <a:t>négatives</a:t>
            </a:r>
            <a:r>
              <a:rPr lang="en-US">
                <a:solidFill>
                  <a:srgbClr val="FFFFFF"/>
                </a:solidFill>
                <a:cs typeface="Calibri"/>
              </a:rPr>
              <a:t> </a:t>
            </a:r>
            <a:r>
              <a:rPr lang="en-US" err="1">
                <a:solidFill>
                  <a:srgbClr val="FFFFFF"/>
                </a:solidFill>
                <a:cs typeface="Calibri"/>
              </a:rPr>
              <a:t>sont</a:t>
            </a:r>
            <a:r>
              <a:rPr lang="en-US">
                <a:solidFill>
                  <a:srgbClr val="FFFFFF"/>
                </a:solidFill>
                <a:cs typeface="Calibri"/>
              </a:rPr>
              <a:t> le fait </a:t>
            </a:r>
            <a:r>
              <a:rPr lang="en-US" err="1">
                <a:solidFill>
                  <a:srgbClr val="FFFFFF"/>
                </a:solidFill>
                <a:cs typeface="Calibri"/>
              </a:rPr>
              <a:t>d'une</a:t>
            </a:r>
            <a:r>
              <a:rPr lang="en-US">
                <a:solidFill>
                  <a:srgbClr val="FFFFFF"/>
                </a:solidFill>
                <a:cs typeface="Calibri"/>
              </a:rPr>
              <a:t> </a:t>
            </a:r>
            <a:r>
              <a:rPr lang="en-US" err="1">
                <a:solidFill>
                  <a:srgbClr val="FFFFFF"/>
                </a:solidFill>
                <a:cs typeface="Calibri"/>
              </a:rPr>
              <a:t>année</a:t>
            </a:r>
            <a:r>
              <a:rPr lang="en-US">
                <a:solidFill>
                  <a:srgbClr val="FFFFFF"/>
                </a:solidFill>
                <a:cs typeface="Calibri"/>
              </a:rPr>
              <a:t> post urgence Ukraine qui </a:t>
            </a:r>
            <a:r>
              <a:rPr lang="en-US" err="1">
                <a:solidFill>
                  <a:srgbClr val="FFFFFF"/>
                </a:solidFill>
                <a:cs typeface="Calibri"/>
              </a:rPr>
              <a:t>avait</a:t>
            </a:r>
            <a:r>
              <a:rPr lang="en-US">
                <a:solidFill>
                  <a:srgbClr val="FFFFFF"/>
                </a:solidFill>
                <a:cs typeface="Calibri"/>
              </a:rPr>
              <a:t> </a:t>
            </a:r>
            <a:r>
              <a:rPr lang="en-US" err="1">
                <a:solidFill>
                  <a:srgbClr val="FFFFFF"/>
                </a:solidFill>
                <a:cs typeface="Calibri"/>
              </a:rPr>
              <a:t>permis</a:t>
            </a:r>
            <a:r>
              <a:rPr lang="en-US">
                <a:solidFill>
                  <a:srgbClr val="FFFFFF"/>
                </a:solidFill>
                <a:cs typeface="Calibri"/>
              </a:rPr>
              <a:t> de lever 24M€.</a:t>
            </a:r>
            <a:endParaRPr lang="en-US">
              <a:solidFill>
                <a:srgbClr val="FFFFFF"/>
              </a:solidFill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533485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ZoneTexte 19">
            <a:extLst>
              <a:ext uri="{FF2B5EF4-FFF2-40B4-BE49-F238E27FC236}">
                <a16:creationId xmlns:a16="http://schemas.microsoft.com/office/drawing/2014/main" id="{7BEA3A22-1610-270E-0B1A-8D3F4A9A02A4}"/>
              </a:ext>
            </a:extLst>
          </p:cNvPr>
          <p:cNvSpPr txBox="1"/>
          <p:nvPr/>
        </p:nvSpPr>
        <p:spPr>
          <a:xfrm>
            <a:off x="438539" y="65314"/>
            <a:ext cx="107768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40DE84BC-7773-836A-D0BA-E077F0AB78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514" y="1210167"/>
            <a:ext cx="1152525" cy="1019175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04C0EC4F-2CB1-615E-407B-AD1F429E36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7887" y="2814319"/>
            <a:ext cx="935449" cy="1332000"/>
          </a:xfrm>
          <a:prstGeom prst="rect">
            <a:avLst/>
          </a:prstGeom>
        </p:spPr>
      </p:pic>
      <p:sp>
        <p:nvSpPr>
          <p:cNvPr id="18" name="ZoneTexte 17">
            <a:extLst>
              <a:ext uri="{FF2B5EF4-FFF2-40B4-BE49-F238E27FC236}">
                <a16:creationId xmlns:a16="http://schemas.microsoft.com/office/drawing/2014/main" id="{BF3724F4-E721-65C8-D013-9CCE65EF9120}"/>
              </a:ext>
            </a:extLst>
          </p:cNvPr>
          <p:cNvSpPr txBox="1"/>
          <p:nvPr/>
        </p:nvSpPr>
        <p:spPr>
          <a:xfrm>
            <a:off x="488881" y="60204"/>
            <a:ext cx="10776857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fr-FR" sz="4000" b="1">
                <a:solidFill>
                  <a:schemeClr val="bg1"/>
                </a:solidFill>
              </a:rPr>
              <a:t>Essentiel 2023 – Communication 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FE65168A-2538-7892-ED4D-9AA4D31F0841}"/>
              </a:ext>
            </a:extLst>
          </p:cNvPr>
          <p:cNvSpPr txBox="1"/>
          <p:nvPr/>
        </p:nvSpPr>
        <p:spPr>
          <a:xfrm>
            <a:off x="1752128" y="1044222"/>
            <a:ext cx="6972772" cy="150810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r-FR" sz="2400">
                <a:solidFill>
                  <a:schemeClr val="bg1"/>
                </a:solidFill>
                <a:ea typeface="Calibri"/>
                <a:cs typeface="Calibri"/>
              </a:rPr>
              <a:t>126M</a:t>
            </a:r>
            <a:r>
              <a:rPr lang="fr-FR" sz="2000">
                <a:solidFill>
                  <a:schemeClr val="bg1"/>
                </a:solidFill>
                <a:ea typeface="Calibri"/>
                <a:cs typeface="Calibri"/>
              </a:rPr>
              <a:t> montant de l'équivalent publicitaire des citations média </a:t>
            </a:r>
          </a:p>
          <a:p>
            <a:r>
              <a:rPr lang="fr-FR" sz="2400">
                <a:solidFill>
                  <a:schemeClr val="bg1"/>
                </a:solidFill>
                <a:ea typeface="Calibri"/>
                <a:cs typeface="Calibri"/>
              </a:rPr>
              <a:t>12 352</a:t>
            </a:r>
            <a:r>
              <a:rPr lang="fr-FR" sz="2000">
                <a:solidFill>
                  <a:schemeClr val="bg1"/>
                </a:solidFill>
                <a:ea typeface="Calibri"/>
                <a:cs typeface="Calibri"/>
              </a:rPr>
              <a:t> retombées media UNICEF </a:t>
            </a:r>
          </a:p>
          <a:p>
            <a:r>
              <a:rPr lang="fr-FR" sz="2400">
                <a:solidFill>
                  <a:schemeClr val="bg1"/>
                </a:solidFill>
                <a:ea typeface="Calibri"/>
                <a:cs typeface="Calibri"/>
              </a:rPr>
              <a:t>121</a:t>
            </a:r>
            <a:r>
              <a:rPr lang="fr-FR" sz="2000">
                <a:solidFill>
                  <a:schemeClr val="bg1"/>
                </a:solidFill>
                <a:ea typeface="Calibri"/>
                <a:cs typeface="Calibri"/>
              </a:rPr>
              <a:t> communiqués envoyés aux journalistes</a:t>
            </a:r>
          </a:p>
          <a:p>
            <a:r>
              <a:rPr lang="fr-FR" sz="2000">
                <a:solidFill>
                  <a:schemeClr val="bg1"/>
                </a:solidFill>
                <a:ea typeface="Calibri"/>
                <a:cs typeface="Calibri"/>
              </a:rPr>
              <a:t>3 meilleurs temps de lecture : CIDE, Turquie/Syrie, Maroc 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F54FD54-6011-7F2E-C8F0-8A89EC399236}"/>
              </a:ext>
            </a:extLst>
          </p:cNvPr>
          <p:cNvSpPr txBox="1"/>
          <p:nvPr/>
        </p:nvSpPr>
        <p:spPr>
          <a:xfrm>
            <a:off x="1827388" y="4901258"/>
            <a:ext cx="4268611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r-FR" sz="2400">
                <a:solidFill>
                  <a:schemeClr val="bg1"/>
                </a:solidFill>
                <a:ea typeface="Calibri"/>
                <a:cs typeface="Calibri"/>
              </a:rPr>
              <a:t>85%</a:t>
            </a:r>
            <a:r>
              <a:rPr lang="fr-FR" sz="2000">
                <a:solidFill>
                  <a:schemeClr val="bg1"/>
                </a:solidFill>
                <a:ea typeface="Calibri"/>
                <a:cs typeface="Calibri"/>
              </a:rPr>
              <a:t> notoriété globale </a:t>
            </a:r>
          </a:p>
          <a:p>
            <a:r>
              <a:rPr lang="fr-FR" sz="2400">
                <a:solidFill>
                  <a:schemeClr val="bg1"/>
                </a:solidFill>
                <a:ea typeface="Calibri"/>
                <a:cs typeface="Calibri"/>
              </a:rPr>
              <a:t>27%</a:t>
            </a:r>
            <a:r>
              <a:rPr lang="fr-FR" sz="2000">
                <a:solidFill>
                  <a:schemeClr val="bg1"/>
                </a:solidFill>
                <a:ea typeface="Calibri"/>
                <a:cs typeface="Calibri"/>
              </a:rPr>
              <a:t> notoriété spontanée</a:t>
            </a:r>
          </a:p>
          <a:p>
            <a:r>
              <a:rPr lang="fr-FR" sz="2400">
                <a:solidFill>
                  <a:schemeClr val="bg1"/>
                </a:solidFill>
                <a:ea typeface="Calibri"/>
                <a:cs typeface="Calibri"/>
              </a:rPr>
              <a:t>58%</a:t>
            </a:r>
            <a:r>
              <a:rPr lang="fr-FR" sz="2000">
                <a:solidFill>
                  <a:schemeClr val="bg1"/>
                </a:solidFill>
                <a:ea typeface="Calibri"/>
                <a:cs typeface="Calibri"/>
              </a:rPr>
              <a:t> notoriété assistée </a:t>
            </a:r>
            <a:endParaRPr lang="fr-FR" sz="2000">
              <a:solidFill>
                <a:schemeClr val="bg1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AE130C26-6633-4E3D-4617-0A4A193B1AE0}"/>
              </a:ext>
            </a:extLst>
          </p:cNvPr>
          <p:cNvSpPr txBox="1"/>
          <p:nvPr/>
        </p:nvSpPr>
        <p:spPr>
          <a:xfrm>
            <a:off x="1836794" y="2746962"/>
            <a:ext cx="7640581" cy="150810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r-FR" sz="2400">
                <a:solidFill>
                  <a:schemeClr val="bg1"/>
                </a:solidFill>
                <a:ea typeface="Calibri"/>
                <a:cs typeface="Calibri"/>
              </a:rPr>
              <a:t>14,7K</a:t>
            </a:r>
            <a:r>
              <a:rPr lang="fr-FR" sz="2000">
                <a:solidFill>
                  <a:schemeClr val="bg1"/>
                </a:solidFill>
                <a:ea typeface="Calibri"/>
                <a:cs typeface="Calibri"/>
              </a:rPr>
              <a:t> nouveaux abonnés </a:t>
            </a:r>
          </a:p>
          <a:p>
            <a:r>
              <a:rPr lang="fr-FR" sz="2400">
                <a:solidFill>
                  <a:schemeClr val="bg1"/>
                </a:solidFill>
                <a:ea typeface="Calibri"/>
                <a:cs typeface="Calibri"/>
              </a:rPr>
              <a:t>138M</a:t>
            </a:r>
            <a:r>
              <a:rPr lang="fr-FR" sz="2000">
                <a:solidFill>
                  <a:schemeClr val="bg1"/>
                </a:solidFill>
                <a:ea typeface="Calibri"/>
                <a:cs typeface="Calibri"/>
              </a:rPr>
              <a:t> impressions </a:t>
            </a:r>
          </a:p>
          <a:p>
            <a:r>
              <a:rPr lang="fr-FR" sz="2400">
                <a:solidFill>
                  <a:schemeClr val="bg1"/>
                </a:solidFill>
                <a:ea typeface="Calibri"/>
                <a:cs typeface="Calibri"/>
              </a:rPr>
              <a:t>3,1 M</a:t>
            </a:r>
            <a:r>
              <a:rPr lang="fr-FR" sz="2000">
                <a:solidFill>
                  <a:schemeClr val="bg1"/>
                </a:solidFill>
                <a:ea typeface="Calibri"/>
                <a:cs typeface="Calibri"/>
              </a:rPr>
              <a:t> interactions </a:t>
            </a:r>
          </a:p>
          <a:p>
            <a:r>
              <a:rPr lang="fr-FR" sz="2000">
                <a:solidFill>
                  <a:schemeClr val="bg1"/>
                </a:solidFill>
                <a:ea typeface="Calibri"/>
                <a:cs typeface="Calibri"/>
              </a:rPr>
              <a:t>3 meilleurs taux d'engagement : Gaza, Match des héros, Turquie/Syrie</a:t>
            </a:r>
          </a:p>
        </p:txBody>
      </p:sp>
      <p:pic>
        <p:nvPicPr>
          <p:cNvPr id="11" name="Image 10" descr="Une image contenant texte, Police, logo, Graphique&#10;&#10;Description générée automatiquement">
            <a:extLst>
              <a:ext uri="{FF2B5EF4-FFF2-40B4-BE49-F238E27FC236}">
                <a16:creationId xmlns:a16="http://schemas.microsoft.com/office/drawing/2014/main" id="{015DF00E-C4C4-BB9B-7B38-430B750632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365" y="5077999"/>
            <a:ext cx="1274234" cy="671925"/>
          </a:xfrm>
          <a:prstGeom prst="rect">
            <a:avLst/>
          </a:prstGeom>
        </p:spPr>
      </p:pic>
      <p:pic>
        <p:nvPicPr>
          <p:cNvPr id="4" name="Image 3" descr="Une image contenant logo, Graphique, cercle, symbole&#10;&#10;Description générée automatiquement">
            <a:extLst>
              <a:ext uri="{FF2B5EF4-FFF2-40B4-BE49-F238E27FC236}">
                <a16:creationId xmlns:a16="http://schemas.microsoft.com/office/drawing/2014/main" id="{642A46A2-D1A7-205C-F9A6-FDD9F8E62A3E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27"/>
          <a:stretch/>
        </p:blipFill>
        <p:spPr>
          <a:xfrm>
            <a:off x="5306842" y="3165314"/>
            <a:ext cx="520125" cy="527371"/>
          </a:xfrm>
          <a:prstGeom prst="rect">
            <a:avLst/>
          </a:prstGeom>
        </p:spPr>
      </p:pic>
      <p:pic>
        <p:nvPicPr>
          <p:cNvPr id="6" name="Image 5" descr="Une image contenant logo, Graphique, cercle, symbole&#10;&#10;Description générée automatiquement">
            <a:extLst>
              <a:ext uri="{FF2B5EF4-FFF2-40B4-BE49-F238E27FC236}">
                <a16:creationId xmlns:a16="http://schemas.microsoft.com/office/drawing/2014/main" id="{5E562C95-37FC-CBBF-2663-6F3E2FC92EF4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27"/>
          <a:stretch/>
        </p:blipFill>
        <p:spPr>
          <a:xfrm>
            <a:off x="7818332" y="1573400"/>
            <a:ext cx="520125" cy="527371"/>
          </a:xfrm>
          <a:prstGeom prst="rect">
            <a:avLst/>
          </a:prstGeom>
        </p:spPr>
      </p:pic>
      <p:pic>
        <p:nvPicPr>
          <p:cNvPr id="7" name="Image 6" descr="Une image contenant logo, Graphique, cercle, symbole&#10;&#10;Description générée automatiquement">
            <a:extLst>
              <a:ext uri="{FF2B5EF4-FFF2-40B4-BE49-F238E27FC236}">
                <a16:creationId xmlns:a16="http://schemas.microsoft.com/office/drawing/2014/main" id="{D378B3C8-6296-8476-F5F4-C3B21CB252DC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27"/>
          <a:stretch/>
        </p:blipFill>
        <p:spPr>
          <a:xfrm>
            <a:off x="4865582" y="5286407"/>
            <a:ext cx="520125" cy="527371"/>
          </a:xfrm>
          <a:prstGeom prst="rect">
            <a:avLst/>
          </a:prstGeom>
        </p:spPr>
      </p:pic>
      <p:pic>
        <p:nvPicPr>
          <p:cNvPr id="2" name="Image 1" descr="Une image contenant capture d’écran, Graphique, graphisme, conception&#10;&#10;Description générée automatiquement">
            <a:extLst>
              <a:ext uri="{FF2B5EF4-FFF2-40B4-BE49-F238E27FC236}">
                <a16:creationId xmlns:a16="http://schemas.microsoft.com/office/drawing/2014/main" id="{3E2ECBB3-92A8-B082-7A1E-EF3B09E5F25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65016" y="1206120"/>
            <a:ext cx="3768773" cy="4616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36758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2F19BC-A1B2-AAC9-756F-D31F2C41F7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ZoneTexte 19">
            <a:extLst>
              <a:ext uri="{FF2B5EF4-FFF2-40B4-BE49-F238E27FC236}">
                <a16:creationId xmlns:a16="http://schemas.microsoft.com/office/drawing/2014/main" id="{4F43FC99-760B-6AD6-D32D-A18CDA87F37F}"/>
              </a:ext>
            </a:extLst>
          </p:cNvPr>
          <p:cNvSpPr txBox="1"/>
          <p:nvPr/>
        </p:nvSpPr>
        <p:spPr>
          <a:xfrm>
            <a:off x="438539" y="65314"/>
            <a:ext cx="107768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B6C117DB-19FB-F30E-D15A-3EF02FDB67BE}"/>
              </a:ext>
            </a:extLst>
          </p:cNvPr>
          <p:cNvSpPr txBox="1"/>
          <p:nvPr/>
        </p:nvSpPr>
        <p:spPr>
          <a:xfrm>
            <a:off x="1672728" y="1051048"/>
            <a:ext cx="9452472" cy="236988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fr-FR" sz="2800">
                <a:solidFill>
                  <a:schemeClr val="bg1"/>
                </a:solidFill>
                <a:ea typeface="Calibri"/>
                <a:cs typeface="Calibri"/>
              </a:rPr>
              <a:t>150</a:t>
            </a:r>
            <a:r>
              <a:rPr lang="fr-FR" sz="2400">
                <a:solidFill>
                  <a:schemeClr val="bg1"/>
                </a:solidFill>
                <a:ea typeface="Calibri"/>
                <a:cs typeface="Calibri"/>
              </a:rPr>
              <a:t> RDV décideurs </a:t>
            </a:r>
          </a:p>
          <a:p>
            <a:r>
              <a:rPr lang="fr-FR" sz="2400">
                <a:solidFill>
                  <a:schemeClr val="bg1"/>
                </a:solidFill>
                <a:ea typeface="Calibri"/>
                <a:cs typeface="Calibri"/>
              </a:rPr>
              <a:t>15 publications et contributions </a:t>
            </a:r>
          </a:p>
          <a:p>
            <a:r>
              <a:rPr lang="fr-FR" sz="2400">
                <a:solidFill>
                  <a:schemeClr val="bg1"/>
                </a:solidFill>
                <a:ea typeface="Calibri"/>
                <a:cs typeface="Calibri"/>
              </a:rPr>
              <a:t>11 politiques publiques ayant été influencées par UNICEF </a:t>
            </a:r>
          </a:p>
          <a:p>
            <a:r>
              <a:rPr lang="fr-FR" sz="2400">
                <a:solidFill>
                  <a:schemeClr val="bg1"/>
                </a:solidFill>
                <a:ea typeface="Calibri"/>
                <a:cs typeface="Calibri"/>
              </a:rPr>
              <a:t>300 partenariats OSC ou institutions </a:t>
            </a:r>
          </a:p>
          <a:p>
            <a:r>
              <a:rPr lang="fr-FR" sz="2400">
                <a:solidFill>
                  <a:schemeClr val="bg1"/>
                </a:solidFill>
                <a:ea typeface="Calibri"/>
                <a:cs typeface="Calibri"/>
              </a:rPr>
              <a:t>6 participations à des tables rondes/débat </a:t>
            </a:r>
          </a:p>
          <a:p>
            <a:r>
              <a:rPr lang="fr-FR" sz="2400">
                <a:solidFill>
                  <a:schemeClr val="bg1"/>
                </a:solidFill>
                <a:ea typeface="Calibri"/>
                <a:cs typeface="Calibri"/>
              </a:rPr>
              <a:t>Sujet ++ : baromètre "Enfants à la rue"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35FEC577-D556-73E8-39C9-E4830DD83D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437" y="1869422"/>
            <a:ext cx="1112602" cy="1296000"/>
          </a:xfrm>
          <a:prstGeom prst="rect">
            <a:avLst/>
          </a:prstGeom>
        </p:spPr>
      </p:pic>
      <p:sp>
        <p:nvSpPr>
          <p:cNvPr id="18" name="ZoneTexte 17">
            <a:extLst>
              <a:ext uri="{FF2B5EF4-FFF2-40B4-BE49-F238E27FC236}">
                <a16:creationId xmlns:a16="http://schemas.microsoft.com/office/drawing/2014/main" id="{07784331-EEC0-5D7B-146B-C31D5AD8E48D}"/>
              </a:ext>
            </a:extLst>
          </p:cNvPr>
          <p:cNvSpPr txBox="1"/>
          <p:nvPr/>
        </p:nvSpPr>
        <p:spPr>
          <a:xfrm>
            <a:off x="488881" y="60204"/>
            <a:ext cx="10776857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fr-FR" sz="4000" b="1">
                <a:solidFill>
                  <a:schemeClr val="bg1"/>
                </a:solidFill>
              </a:rPr>
              <a:t>Essentiel 2023 – Plaidoyer / Sensibilisation 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9322C1B-DA93-0B9D-7630-7F596DD25847}"/>
              </a:ext>
            </a:extLst>
          </p:cNvPr>
          <p:cNvSpPr txBox="1"/>
          <p:nvPr/>
        </p:nvSpPr>
        <p:spPr>
          <a:xfrm>
            <a:off x="228335" y="5330924"/>
            <a:ext cx="15690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>
                <a:solidFill>
                  <a:schemeClr val="bg1"/>
                </a:solidFill>
              </a:rPr>
              <a:t>Sensibilisation 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05B26867-85B9-625C-CB24-317E47DA4915}"/>
              </a:ext>
            </a:extLst>
          </p:cNvPr>
          <p:cNvSpPr txBox="1"/>
          <p:nvPr/>
        </p:nvSpPr>
        <p:spPr>
          <a:xfrm>
            <a:off x="1671843" y="4375946"/>
            <a:ext cx="99315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err="1">
                <a:solidFill>
                  <a:schemeClr val="bg1"/>
                </a:solidFill>
              </a:rPr>
              <a:t>UNIday</a:t>
            </a:r>
            <a:r>
              <a:rPr lang="fr-FR" sz="2400">
                <a:solidFill>
                  <a:schemeClr val="bg1"/>
                </a:solidFill>
              </a:rPr>
              <a:t> : 100 000 enfants </a:t>
            </a:r>
          </a:p>
          <a:p>
            <a:r>
              <a:rPr lang="fr-FR" sz="2400">
                <a:solidFill>
                  <a:schemeClr val="bg1"/>
                </a:solidFill>
              </a:rPr>
              <a:t>Prix UNICEF Littérature Jeunesse : 25 000 enfants </a:t>
            </a:r>
          </a:p>
          <a:p>
            <a:r>
              <a:rPr lang="fr-FR" sz="2400">
                <a:solidFill>
                  <a:schemeClr val="bg1"/>
                </a:solidFill>
              </a:rPr>
              <a:t>Actions de sensibilisation réalisées par le réseau : 100 000 enfants </a:t>
            </a:r>
          </a:p>
          <a:p>
            <a:r>
              <a:rPr lang="fr-FR" sz="2400">
                <a:solidFill>
                  <a:schemeClr val="bg1"/>
                </a:solidFill>
              </a:rPr>
              <a:t>Plateforme </a:t>
            </a:r>
            <a:r>
              <a:rPr lang="fr-FR" sz="2400" err="1">
                <a:solidFill>
                  <a:schemeClr val="bg1"/>
                </a:solidFill>
              </a:rPr>
              <a:t>MyUNICEF</a:t>
            </a:r>
            <a:r>
              <a:rPr lang="fr-FR" sz="2400">
                <a:solidFill>
                  <a:schemeClr val="bg1"/>
                </a:solidFill>
              </a:rPr>
              <a:t> </a:t>
            </a:r>
            <a:r>
              <a:rPr lang="fr-FR" sz="2400" b="1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: </a:t>
            </a:r>
            <a:r>
              <a:rPr lang="fr-FR" sz="240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271 858 pages vues et 90 307 visiteurs uniques</a:t>
            </a:r>
            <a:endParaRPr lang="fr-FR" sz="2400">
              <a:solidFill>
                <a:schemeClr val="bg1"/>
              </a:solidFill>
            </a:endParaRPr>
          </a:p>
        </p:txBody>
      </p:sp>
      <p:pic>
        <p:nvPicPr>
          <p:cNvPr id="2" name="Image 1" descr="Pictos, pictogrammes et règlement de l'école &quot;Les Colibris&quot;">
            <a:extLst>
              <a:ext uri="{FF2B5EF4-FFF2-40B4-BE49-F238E27FC236}">
                <a16:creationId xmlns:a16="http://schemas.microsoft.com/office/drawing/2014/main" id="{9507E0A8-D96C-C74C-DF2E-63C15849E2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9072" y="4562322"/>
            <a:ext cx="693046" cy="693046"/>
          </a:xfrm>
          <a:prstGeom prst="rect">
            <a:avLst/>
          </a:prstGeom>
        </p:spPr>
      </p:pic>
      <p:pic>
        <p:nvPicPr>
          <p:cNvPr id="9" name="Image 8" descr="Une image contenant logo, Graphique, cercle, symbole&#10;&#10;Description générée automatiquement">
            <a:extLst>
              <a:ext uri="{FF2B5EF4-FFF2-40B4-BE49-F238E27FC236}">
                <a16:creationId xmlns:a16="http://schemas.microsoft.com/office/drawing/2014/main" id="{520B101A-247A-6DA4-7B28-E903D9CBE2D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27"/>
          <a:stretch/>
        </p:blipFill>
        <p:spPr>
          <a:xfrm>
            <a:off x="9875732" y="1780961"/>
            <a:ext cx="520125" cy="527371"/>
          </a:xfrm>
          <a:prstGeom prst="rect">
            <a:avLst/>
          </a:prstGeom>
        </p:spPr>
      </p:pic>
      <p:pic>
        <p:nvPicPr>
          <p:cNvPr id="10" name="Image 9" descr="Une image contenant logo, Graphique, cercle, symbole&#10;&#10;Description générée automatiquement">
            <a:extLst>
              <a:ext uri="{FF2B5EF4-FFF2-40B4-BE49-F238E27FC236}">
                <a16:creationId xmlns:a16="http://schemas.microsoft.com/office/drawing/2014/main" id="{48D02FE3-C746-B8CB-C3E3-5E467E11816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27"/>
          <a:stretch/>
        </p:blipFill>
        <p:spPr>
          <a:xfrm>
            <a:off x="10187501" y="4908845"/>
            <a:ext cx="520125" cy="527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83073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ZoneTexte 19">
            <a:extLst>
              <a:ext uri="{FF2B5EF4-FFF2-40B4-BE49-F238E27FC236}">
                <a16:creationId xmlns:a16="http://schemas.microsoft.com/office/drawing/2014/main" id="{7BEA3A22-1610-270E-0B1A-8D3F4A9A02A4}"/>
              </a:ext>
            </a:extLst>
          </p:cNvPr>
          <p:cNvSpPr txBox="1"/>
          <p:nvPr/>
        </p:nvSpPr>
        <p:spPr>
          <a:xfrm>
            <a:off x="438539" y="65314"/>
            <a:ext cx="107768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CE963CBC-FF35-FC7A-3AC9-689B68EFA9C4}"/>
              </a:ext>
            </a:extLst>
          </p:cNvPr>
          <p:cNvSpPr txBox="1"/>
          <p:nvPr/>
        </p:nvSpPr>
        <p:spPr>
          <a:xfrm>
            <a:off x="2020801" y="1126839"/>
            <a:ext cx="69803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>
                <a:solidFill>
                  <a:schemeClr val="bg1"/>
                </a:solidFill>
              </a:rPr>
              <a:t>148 </a:t>
            </a:r>
            <a:r>
              <a:rPr lang="fr-FR" sz="2400">
                <a:solidFill>
                  <a:schemeClr val="bg1"/>
                </a:solidFill>
              </a:rPr>
              <a:t>salariés, 89% en CDI (vs 130 en 2022) </a:t>
            </a:r>
            <a:r>
              <a:rPr lang="fr-FR" sz="2400">
                <a:solidFill>
                  <a:srgbClr val="002060"/>
                </a:solidFill>
              </a:rPr>
              <a:t>+14%</a:t>
            </a:r>
            <a:r>
              <a:rPr lang="fr-FR" sz="2000">
                <a:solidFill>
                  <a:schemeClr val="bg1"/>
                </a:solidFill>
              </a:rPr>
              <a:t>	</a:t>
            </a:r>
          </a:p>
          <a:p>
            <a:r>
              <a:rPr lang="fr-FR" sz="2000">
                <a:solidFill>
                  <a:schemeClr val="bg1"/>
                </a:solidFill>
                <a:sym typeface="Wingdings" panose="05000000000000000000" pitchFamily="2" charset="2"/>
              </a:rPr>
              <a:t> 10,8M€ de masse salariale : </a:t>
            </a:r>
            <a:r>
              <a:rPr lang="fr-FR" sz="2000" b="1">
                <a:solidFill>
                  <a:srgbClr val="002060"/>
                </a:solidFill>
                <a:sym typeface="Wingdings" panose="05000000000000000000" pitchFamily="2" charset="2"/>
              </a:rPr>
              <a:t>+ 12% vs 2022</a:t>
            </a:r>
            <a:endParaRPr lang="fr-FR" sz="2000" b="1">
              <a:solidFill>
                <a:srgbClr val="002060"/>
              </a:solidFill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F3FE678C-5558-CD71-BD6B-17768AA5FC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476" y="994314"/>
            <a:ext cx="1191522" cy="1260000"/>
          </a:xfrm>
          <a:prstGeom prst="rect">
            <a:avLst/>
          </a:prstGeom>
        </p:spPr>
      </p:pic>
      <p:sp>
        <p:nvSpPr>
          <p:cNvPr id="18" name="ZoneTexte 17">
            <a:extLst>
              <a:ext uri="{FF2B5EF4-FFF2-40B4-BE49-F238E27FC236}">
                <a16:creationId xmlns:a16="http://schemas.microsoft.com/office/drawing/2014/main" id="{BF3724F4-E721-65C8-D013-9CCE65EF9120}"/>
              </a:ext>
            </a:extLst>
          </p:cNvPr>
          <p:cNvSpPr txBox="1"/>
          <p:nvPr/>
        </p:nvSpPr>
        <p:spPr>
          <a:xfrm>
            <a:off x="488881" y="60204"/>
            <a:ext cx="10776857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fr-FR" sz="4000" b="1">
                <a:solidFill>
                  <a:schemeClr val="bg1"/>
                </a:solidFill>
              </a:rPr>
              <a:t>Essentiel 2023 – RH et réseau 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2A57C1C9-E4CA-BBBC-BE55-72375F7D4814}"/>
              </a:ext>
            </a:extLst>
          </p:cNvPr>
          <p:cNvSpPr txBox="1"/>
          <p:nvPr/>
        </p:nvSpPr>
        <p:spPr>
          <a:xfrm>
            <a:off x="2058431" y="2408342"/>
            <a:ext cx="7903026" cy="427809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fr-FR" sz="2800">
                <a:solidFill>
                  <a:schemeClr val="bg1"/>
                </a:solidFill>
                <a:sym typeface="Wingdings" panose="05000000000000000000" pitchFamily="2" charset="2"/>
              </a:rPr>
              <a:t>130</a:t>
            </a:r>
            <a:r>
              <a:rPr lang="fr-FR" sz="2400">
                <a:solidFill>
                  <a:schemeClr val="bg1"/>
                </a:solidFill>
                <a:sym typeface="Wingdings" panose="05000000000000000000" pitchFamily="2" charset="2"/>
              </a:rPr>
              <a:t> équipes locales sur 77 départements couverts : </a:t>
            </a:r>
            <a:endParaRPr lang="fr-FR" sz="2400">
              <a:solidFill>
                <a:schemeClr val="bg1"/>
              </a:solidFill>
              <a:ea typeface="Calibri"/>
              <a:cs typeface="Calibri"/>
            </a:endParaRPr>
          </a:p>
          <a:p>
            <a:pPr marL="800100" lvl="1" indent="-342900">
              <a:buFont typeface="Wingdings"/>
              <a:buChar char="§"/>
            </a:pPr>
            <a:r>
              <a:rPr lang="fr-FR" sz="2800">
                <a:solidFill>
                  <a:schemeClr val="bg1"/>
                </a:solidFill>
                <a:ea typeface="Calibri"/>
                <a:cs typeface="Calibri"/>
              </a:rPr>
              <a:t>5 124</a:t>
            </a:r>
            <a:r>
              <a:rPr lang="fr-FR" sz="2400">
                <a:solidFill>
                  <a:schemeClr val="bg1"/>
                </a:solidFill>
                <a:ea typeface="Calibri"/>
                <a:cs typeface="Calibri"/>
              </a:rPr>
              <a:t> adhérents dont 60% de – de 26 ans </a:t>
            </a:r>
          </a:p>
          <a:p>
            <a:pPr marL="800100" lvl="1" indent="-342900">
              <a:buFont typeface="Wingdings"/>
              <a:buChar char="§"/>
            </a:pPr>
            <a:r>
              <a:rPr lang="fr-FR" sz="2400">
                <a:solidFill>
                  <a:schemeClr val="bg1"/>
                </a:solidFill>
                <a:ea typeface="Calibri"/>
                <a:cs typeface="Calibri"/>
              </a:rPr>
              <a:t>70 Services Civiques et 18 Mécénats de Compétences</a:t>
            </a:r>
            <a:endParaRPr lang="fr-FR">
              <a:solidFill>
                <a:schemeClr val="bg1"/>
              </a:solidFill>
              <a:ea typeface="Calibri"/>
              <a:cs typeface="Calibri"/>
            </a:endParaRPr>
          </a:p>
          <a:p>
            <a:pPr marL="800100" lvl="1" indent="-342900">
              <a:buFont typeface="Wingdings"/>
              <a:buChar char="§"/>
            </a:pPr>
            <a:r>
              <a:rPr lang="fr-FR" sz="2800">
                <a:solidFill>
                  <a:schemeClr val="bg1"/>
                </a:solidFill>
                <a:ea typeface="Calibri"/>
                <a:cs typeface="Calibri"/>
              </a:rPr>
              <a:t>400</a:t>
            </a:r>
            <a:r>
              <a:rPr lang="fr-FR" sz="2400">
                <a:solidFill>
                  <a:schemeClr val="bg1"/>
                </a:solidFill>
                <a:ea typeface="Calibri"/>
                <a:cs typeface="Calibri"/>
              </a:rPr>
              <a:t> bénévoles habilités </a:t>
            </a:r>
          </a:p>
          <a:p>
            <a:r>
              <a:rPr lang="fr-FR" sz="2800">
                <a:solidFill>
                  <a:schemeClr val="bg1"/>
                </a:solidFill>
                <a:ea typeface="Calibri"/>
                <a:cs typeface="Calibri"/>
              </a:rPr>
              <a:t>2/3 </a:t>
            </a:r>
            <a:r>
              <a:rPr lang="fr-FR" sz="2400">
                <a:solidFill>
                  <a:schemeClr val="bg1"/>
                </a:solidFill>
                <a:ea typeface="Calibri"/>
                <a:cs typeface="Calibri"/>
              </a:rPr>
              <a:t>gouvernance territoriale renouvelée au printemps 2023</a:t>
            </a:r>
            <a:endParaRPr lang="fr-FR" sz="2000">
              <a:solidFill>
                <a:schemeClr val="bg1"/>
              </a:solidFill>
              <a:ea typeface="Calibri"/>
              <a:cs typeface="Calibri"/>
            </a:endParaRPr>
          </a:p>
          <a:p>
            <a:endParaRPr lang="fr-FR" sz="2400">
              <a:solidFill>
                <a:schemeClr val="bg1"/>
              </a:solidFill>
              <a:ea typeface="Calibri"/>
              <a:cs typeface="Calibri"/>
            </a:endParaRPr>
          </a:p>
          <a:p>
            <a:r>
              <a:rPr lang="fr-FR" sz="2800">
                <a:solidFill>
                  <a:schemeClr val="bg1"/>
                </a:solidFill>
                <a:sym typeface="Wingdings" panose="05000000000000000000" pitchFamily="2" charset="2"/>
              </a:rPr>
              <a:t>100 000 </a:t>
            </a:r>
            <a:r>
              <a:rPr lang="fr-FR" sz="2400">
                <a:solidFill>
                  <a:schemeClr val="bg1"/>
                </a:solidFill>
                <a:sym typeface="Wingdings" panose="05000000000000000000" pitchFamily="2" charset="2"/>
              </a:rPr>
              <a:t>enfants sensibilisés aux Droits des Enfants </a:t>
            </a:r>
            <a:endParaRPr lang="fr-FR" sz="2400">
              <a:solidFill>
                <a:schemeClr val="bg1"/>
              </a:solidFill>
              <a:ea typeface="Calibri"/>
              <a:cs typeface="Calibri"/>
            </a:endParaRPr>
          </a:p>
          <a:p>
            <a:r>
              <a:rPr lang="fr-FR" sz="2800">
                <a:solidFill>
                  <a:schemeClr val="bg1"/>
                </a:solidFill>
                <a:sym typeface="Wingdings" panose="05000000000000000000" pitchFamily="2" charset="2"/>
              </a:rPr>
              <a:t>300</a:t>
            </a:r>
            <a:r>
              <a:rPr lang="fr-FR" sz="2400">
                <a:solidFill>
                  <a:schemeClr val="bg1"/>
                </a:solidFill>
                <a:sym typeface="Wingdings" panose="05000000000000000000" pitchFamily="2" charset="2"/>
              </a:rPr>
              <a:t> Villes amies des enfants </a:t>
            </a:r>
          </a:p>
          <a:p>
            <a:r>
              <a:rPr lang="fr-FR" sz="2800">
                <a:solidFill>
                  <a:schemeClr val="bg1"/>
                </a:solidFill>
                <a:sym typeface="Wingdings" panose="05000000000000000000" pitchFamily="2" charset="2"/>
              </a:rPr>
              <a:t>13 </a:t>
            </a:r>
            <a:r>
              <a:rPr lang="fr-FR" sz="2400">
                <a:solidFill>
                  <a:schemeClr val="bg1"/>
                </a:solidFill>
                <a:sym typeface="Wingdings" panose="05000000000000000000" pitchFamily="2" charset="2"/>
              </a:rPr>
              <a:t>premières Ecoles amies des Droits de l'Enfant</a:t>
            </a:r>
            <a:endParaRPr lang="fr-FR" sz="2400">
              <a:solidFill>
                <a:schemeClr val="bg1"/>
              </a:solidFill>
              <a:ea typeface="Calibri"/>
              <a:cs typeface="Calibri"/>
            </a:endParaRPr>
          </a:p>
          <a:p>
            <a:r>
              <a:rPr lang="fr-FR" sz="2800">
                <a:solidFill>
                  <a:schemeClr val="bg1"/>
                </a:solidFill>
                <a:ea typeface="Calibri"/>
                <a:cs typeface="Calibri"/>
              </a:rPr>
              <a:t>36</a:t>
            </a:r>
            <a:r>
              <a:rPr lang="fr-FR" sz="2400">
                <a:solidFill>
                  <a:schemeClr val="bg1"/>
                </a:solidFill>
                <a:ea typeface="Calibri"/>
                <a:cs typeface="Calibri"/>
              </a:rPr>
              <a:t> clubs sportifs </a:t>
            </a:r>
            <a:endParaRPr lang="fr-FR" sz="2000">
              <a:solidFill>
                <a:schemeClr val="bg1"/>
              </a:solidFill>
            </a:endParaRPr>
          </a:p>
        </p:txBody>
      </p:sp>
      <p:pic>
        <p:nvPicPr>
          <p:cNvPr id="5" name="Image 4" descr="Home Daxen - Daxen">
            <a:extLst>
              <a:ext uri="{FF2B5EF4-FFF2-40B4-BE49-F238E27FC236}">
                <a16:creationId xmlns:a16="http://schemas.microsoft.com/office/drawing/2014/main" id="{3B12ECA0-1F6B-C46A-0877-D45A4F087D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9244" y="3393913"/>
            <a:ext cx="870398" cy="870398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AEE0CF5C-6B80-7482-FF1A-BF6BF74769A4}"/>
              </a:ext>
            </a:extLst>
          </p:cNvPr>
          <p:cNvSpPr txBox="1"/>
          <p:nvPr/>
        </p:nvSpPr>
        <p:spPr>
          <a:xfrm>
            <a:off x="380599" y="4332553"/>
            <a:ext cx="912698" cy="33855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fr-FR" sz="1600" i="1">
                <a:solidFill>
                  <a:schemeClr val="bg1"/>
                </a:solidFill>
              </a:rPr>
              <a:t>Réseau</a:t>
            </a:r>
            <a:endParaRPr lang="fr-FR" sz="1600" i="1">
              <a:solidFill>
                <a:schemeClr val="bg1"/>
              </a:solidFill>
              <a:ea typeface="Calibri"/>
              <a:cs typeface="Calibri"/>
            </a:endParaRPr>
          </a:p>
        </p:txBody>
      </p:sp>
      <p:pic>
        <p:nvPicPr>
          <p:cNvPr id="10" name="Image 9" descr="Une image contenant logo, Graphique, cercle, symbole&#10;&#10;Description générée automatiquement">
            <a:extLst>
              <a:ext uri="{FF2B5EF4-FFF2-40B4-BE49-F238E27FC236}">
                <a16:creationId xmlns:a16="http://schemas.microsoft.com/office/drawing/2014/main" id="{CD4165BB-0CAA-4109-706E-9310D76BD7D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27"/>
          <a:stretch/>
        </p:blipFill>
        <p:spPr>
          <a:xfrm>
            <a:off x="10133569" y="3165314"/>
            <a:ext cx="520125" cy="527371"/>
          </a:xfrm>
          <a:prstGeom prst="rect">
            <a:avLst/>
          </a:prstGeom>
        </p:spPr>
      </p:pic>
      <p:pic>
        <p:nvPicPr>
          <p:cNvPr id="11" name="Image 10" descr="Une image contenant logo, Graphique, cercle, symbole&#10;&#10;Description générée automatiquement">
            <a:extLst>
              <a:ext uri="{FF2B5EF4-FFF2-40B4-BE49-F238E27FC236}">
                <a16:creationId xmlns:a16="http://schemas.microsoft.com/office/drawing/2014/main" id="{46192684-3946-10CF-C479-C6DCB16DBB1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27"/>
          <a:stretch/>
        </p:blipFill>
        <p:spPr>
          <a:xfrm>
            <a:off x="10133568" y="4090443"/>
            <a:ext cx="520125" cy="527371"/>
          </a:xfrm>
          <a:prstGeom prst="rect">
            <a:avLst/>
          </a:prstGeom>
        </p:spPr>
      </p:pic>
      <p:pic>
        <p:nvPicPr>
          <p:cNvPr id="12" name="Image 11" descr="Une image contenant logo, Graphique, cercle, symbole&#10;&#10;Description générée automatiquement">
            <a:extLst>
              <a:ext uri="{FF2B5EF4-FFF2-40B4-BE49-F238E27FC236}">
                <a16:creationId xmlns:a16="http://schemas.microsoft.com/office/drawing/2014/main" id="{7784DC87-2F13-7C5C-8479-C268CA040CA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27"/>
          <a:stretch/>
        </p:blipFill>
        <p:spPr>
          <a:xfrm>
            <a:off x="9961457" y="5772544"/>
            <a:ext cx="520125" cy="527371"/>
          </a:xfrm>
          <a:prstGeom prst="rect">
            <a:avLst/>
          </a:prstGeom>
        </p:spPr>
      </p:pic>
      <p:pic>
        <p:nvPicPr>
          <p:cNvPr id="13" name="Image 12" descr="Une image contenant logo, Graphique, cercle, symbole&#10;&#10;Description générée automatiquement">
            <a:extLst>
              <a:ext uri="{FF2B5EF4-FFF2-40B4-BE49-F238E27FC236}">
                <a16:creationId xmlns:a16="http://schemas.microsoft.com/office/drawing/2014/main" id="{D2207DD2-6417-E39B-0FA7-E7B2C65D4D85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00" t="4246" r="37927"/>
          <a:stretch/>
        </p:blipFill>
        <p:spPr>
          <a:xfrm>
            <a:off x="4967777" y="6159065"/>
            <a:ext cx="543186" cy="527371"/>
          </a:xfrm>
          <a:prstGeom prst="rect">
            <a:avLst/>
          </a:prstGeom>
        </p:spPr>
      </p:pic>
      <p:pic>
        <p:nvPicPr>
          <p:cNvPr id="14" name="Image 13" descr="Une image contenant logo, Graphique, cercle, symbole&#10;&#10;Description générée automatiquement">
            <a:extLst>
              <a:ext uri="{FF2B5EF4-FFF2-40B4-BE49-F238E27FC236}">
                <a16:creationId xmlns:a16="http://schemas.microsoft.com/office/drawing/2014/main" id="{DD035235-22EB-3A2A-D072-370167002DC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00" t="4246" r="37927"/>
          <a:stretch/>
        </p:blipFill>
        <p:spPr>
          <a:xfrm>
            <a:off x="8729532" y="4805855"/>
            <a:ext cx="543186" cy="527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30009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88a61e5-aee3-4c27-9d64-3af507526e85" xsi:nil="true"/>
    <lcf76f155ced4ddcb4097134ff3c332f xmlns="635f9051-9a6e-475a-b09e-21d7240a7212">
      <Terms xmlns="http://schemas.microsoft.com/office/infopath/2007/PartnerControls"/>
    </lcf76f155ced4ddcb4097134ff3c332f>
    <SharedWithUsers xmlns="f88a61e5-aee3-4c27-9d64-3af507526e85">
      <UserInfo>
        <DisplayName>MOUNISSENS Emilie</DisplayName>
        <AccountId>25</AccountId>
        <AccountType/>
      </UserInfo>
      <UserInfo>
        <DisplayName>MAIER Etienne</DisplayName>
        <AccountId>14</AccountId>
        <AccountType/>
      </UserInfo>
      <UserInfo>
        <DisplayName>SCHMIDT Claire</DisplayName>
        <AccountId>27</AccountId>
        <AccountType/>
      </UserInfo>
      <UserInfo>
        <DisplayName>AVRIL Ann</DisplayName>
        <AccountId>17</AccountId>
        <AccountType/>
      </UserInfo>
      <UserInfo>
        <DisplayName>BRUN Marie-Charlotte</DisplayName>
        <AccountId>12</AccountId>
        <AccountType/>
      </UserInfo>
      <UserInfo>
        <DisplayName>GROSJEAN Lucile</DisplayName>
        <AccountId>9</AccountId>
        <AccountType/>
      </UserInfo>
      <UserInfo>
        <DisplayName>SPINGA Nathalie</DisplayName>
        <AccountId>31</AccountId>
        <AccountType/>
      </UserInfo>
    </SharedWithUsers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6FDE3A9FEA1A54E8951D7C2142A0817" ma:contentTypeVersion="13" ma:contentTypeDescription="Crée un document." ma:contentTypeScope="" ma:versionID="edef1028db34c0f6ab89e40bb9e51ccd">
  <xsd:schema xmlns:xsd="http://www.w3.org/2001/XMLSchema" xmlns:xs="http://www.w3.org/2001/XMLSchema" xmlns:p="http://schemas.microsoft.com/office/2006/metadata/properties" xmlns:ns2="635f9051-9a6e-475a-b09e-21d7240a7212" xmlns:ns3="f88a61e5-aee3-4c27-9d64-3af507526e85" targetNamespace="http://schemas.microsoft.com/office/2006/metadata/properties" ma:root="true" ma:fieldsID="ebd03967beb48d12e8c423a75e365dba" ns2:_="" ns3:_="">
    <xsd:import namespace="635f9051-9a6e-475a-b09e-21d7240a7212"/>
    <xsd:import namespace="f88a61e5-aee3-4c27-9d64-3af507526e8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35f9051-9a6e-475a-b09e-21d7240a721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2" nillable="true" ma:taxonomy="true" ma:internalName="lcf76f155ced4ddcb4097134ff3c332f" ma:taxonomyFieldName="MediaServiceImageTags" ma:displayName="Balises d’images" ma:readOnly="false" ma:fieldId="{5cf76f15-5ced-4ddc-b409-7134ff3c332f}" ma:taxonomyMulti="true" ma:sspId="a62bde5d-5f38-4b8c-8bbe-34d2e9ee910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88a61e5-aee3-4c27-9d64-3af507526e85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e8857f46-8416-4fad-bfe2-51c15b472585}" ma:internalName="TaxCatchAll" ma:showField="CatchAllData" ma:web="f88a61e5-aee3-4c27-9d64-3af507526e8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8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EB04968-6F11-4AC5-BBE2-1D50B5FEDD3F}">
  <ds:schemaRefs>
    <ds:schemaRef ds:uri="635f9051-9a6e-475a-b09e-21d7240a7212"/>
    <ds:schemaRef ds:uri="f88a61e5-aee3-4c27-9d64-3af507526e85"/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07AA78B9-74AE-4347-AC2F-E9238E8AF64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F4C6636-4617-4C25-8E16-5EFF9B3AAC2E}">
  <ds:schemaRefs>
    <ds:schemaRef ds:uri="635f9051-9a6e-475a-b09e-21d7240a7212"/>
    <ds:schemaRef ds:uri="f88a61e5-aee3-4c27-9d64-3af507526e85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548</Words>
  <Application>Microsoft Office PowerPoint</Application>
  <PresentationFormat>Grand écran</PresentationFormat>
  <Paragraphs>68</Paragraphs>
  <Slides>4</Slides>
  <Notes>4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Wingdings</vt:lpstr>
      <vt:lpstr>Thème Office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MOUNISSENS Emilie</dc:creator>
  <cp:lastModifiedBy>Jean-François Le Page</cp:lastModifiedBy>
  <cp:revision>2</cp:revision>
  <dcterms:created xsi:type="dcterms:W3CDTF">2024-03-21T09:02:47Z</dcterms:created>
  <dcterms:modified xsi:type="dcterms:W3CDTF">2025-05-06T13:40:57Z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0x010100C6FDE3A9FEA1A54E8951D7C2142A0817</vt:lpwstr>
  </property>
  <property fmtid="{D5CDD505-2E9C-101B-9397-08002B2CF9AE}" pid="3" name="MediaServiceImageTags">
    <vt:lpwstr/>
  </property>
</Properties>
</file>