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257" r:id="rId5"/>
    <p:sldId id="261" r:id="rId6"/>
    <p:sldId id="409" r:id="rId7"/>
    <p:sldId id="272" r:id="rId8"/>
    <p:sldId id="403" r:id="rId9"/>
    <p:sldId id="273" r:id="rId10"/>
    <p:sldId id="283" r:id="rId11"/>
    <p:sldId id="293" r:id="rId12"/>
    <p:sldId id="303" r:id="rId13"/>
    <p:sldId id="386" r:id="rId14"/>
    <p:sldId id="385" r:id="rId15"/>
    <p:sldId id="419" r:id="rId16"/>
    <p:sldId id="405" r:id="rId17"/>
    <p:sldId id="295" r:id="rId18"/>
    <p:sldId id="296" r:id="rId19"/>
    <p:sldId id="416" r:id="rId20"/>
    <p:sldId id="368" r:id="rId21"/>
    <p:sldId id="378" r:id="rId22"/>
    <p:sldId id="297" r:id="rId23"/>
    <p:sldId id="404" r:id="rId24"/>
    <p:sldId id="369" r:id="rId25"/>
    <p:sldId id="370" r:id="rId26"/>
    <p:sldId id="410" r:id="rId27"/>
    <p:sldId id="371" r:id="rId28"/>
    <p:sldId id="372" r:id="rId29"/>
    <p:sldId id="375" r:id="rId30"/>
    <p:sldId id="381" r:id="rId31"/>
    <p:sldId id="422" r:id="rId32"/>
    <p:sldId id="406" r:id="rId33"/>
    <p:sldId id="421" r:id="rId34"/>
    <p:sldId id="411" r:id="rId35"/>
    <p:sldId id="415" r:id="rId36"/>
    <p:sldId id="269" r:id="rId37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re" id="{6C87205D-BD26-414A-BDF4-33D83DED3794}">
          <p14:sldIdLst>
            <p14:sldId id="257"/>
          </p14:sldIdLst>
        </p14:section>
        <p14:section name="Sommaire" id="{C9A7A5FC-4734-4A4B-8308-D01F8E97FFDC}">
          <p14:sldIdLst>
            <p14:sldId id="261"/>
          </p14:sldIdLst>
        </p14:section>
        <p14:section name="Faits marquants 2024" id="{417F9E4A-4659-45CC-9FB9-030FC4389B66}">
          <p14:sldIdLst>
            <p14:sldId id="409"/>
            <p14:sldId id="272"/>
          </p14:sldIdLst>
        </p14:section>
        <p14:section name="Etats de gestion 2024" id="{39AC9A6F-AE5E-4112-BC1C-4312AC676839}">
          <p14:sldIdLst>
            <p14:sldId id="403"/>
            <p14:sldId id="273"/>
            <p14:sldId id="283"/>
            <p14:sldId id="293"/>
            <p14:sldId id="303"/>
            <p14:sldId id="386"/>
            <p14:sldId id="385"/>
            <p14:sldId id="419"/>
            <p14:sldId id="405"/>
            <p14:sldId id="295"/>
            <p14:sldId id="296"/>
            <p14:sldId id="416"/>
            <p14:sldId id="368"/>
            <p14:sldId id="378"/>
            <p14:sldId id="297"/>
          </p14:sldIdLst>
        </p14:section>
        <p14:section name="Etats Comptables 2024" id="{E422C2E8-AAB7-41EC-A3BE-A5A04E672571}">
          <p14:sldIdLst>
            <p14:sldId id="404"/>
            <p14:sldId id="369"/>
            <p14:sldId id="370"/>
            <p14:sldId id="410"/>
            <p14:sldId id="371"/>
            <p14:sldId id="372"/>
            <p14:sldId id="375"/>
            <p14:sldId id="381"/>
            <p14:sldId id="422"/>
          </p14:sldIdLst>
        </p14:section>
        <p14:section name="Résolutions" id="{E452A6E6-6DA7-4075-88D4-47881BC39BAB}">
          <p14:sldIdLst>
            <p14:sldId id="406"/>
            <p14:sldId id="421"/>
            <p14:sldId id="411"/>
            <p14:sldId id="415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38F8D98-37C6-B323-D74A-64A46462A99C}" name="LEROY Antoine" initials="AL" userId="S::aleroy@unicef.fr::873e1958-0086-4010-97a7-6c8c3edcf6b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THELEMY Thierry" initials="BT" lastIdx="1" clrIdx="0">
    <p:extLst>
      <p:ext uri="{19B8F6BF-5375-455C-9EA6-DF929625EA0E}">
        <p15:presenceInfo xmlns:p15="http://schemas.microsoft.com/office/powerpoint/2012/main" userId="S-1-5-21-2001549674-3128443452-264233768-9204" providerId="AD"/>
      </p:ext>
    </p:extLst>
  </p:cmAuthor>
  <p:cmAuthor id="2" name="LEROY Antoine" initials="LA" lastIdx="1" clrIdx="1">
    <p:extLst>
      <p:ext uri="{19B8F6BF-5375-455C-9EA6-DF929625EA0E}">
        <p15:presenceInfo xmlns:p15="http://schemas.microsoft.com/office/powerpoint/2012/main" userId="S-1-5-21-2001549674-3128443452-264233768-81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EF"/>
    <a:srgbClr val="00B0F0"/>
    <a:srgbClr val="F92FC4"/>
    <a:srgbClr val="69D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DD40F0-0F5C-4BBB-8559-48862A23DE5A}" v="12" dt="2025-05-15T15:47:54.0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74" autoAdjust="0"/>
    <p:restoredTop sz="94660"/>
  </p:normalViewPr>
  <p:slideViewPr>
    <p:cSldViewPr snapToGrid="0">
      <p:cViewPr varScale="1">
        <p:scale>
          <a:sx n="86" d="100"/>
          <a:sy n="86" d="100"/>
        </p:scale>
        <p:origin x="39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commentAuthors" Target="commentAuthor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4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5519" tIns="47760" rIns="95519" bIns="47760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5519" tIns="47760" rIns="95519" bIns="47760" rtlCol="0"/>
          <a:lstStyle>
            <a:lvl1pPr algn="r">
              <a:defRPr sz="1300"/>
            </a:lvl1pPr>
          </a:lstStyle>
          <a:p>
            <a:fld id="{45B987A4-9706-42A6-990C-CA0858E367D3}" type="datetimeFigureOut">
              <a:rPr lang="fr-FR" smtClean="0"/>
              <a:t>24/05/2025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08"/>
            <a:ext cx="3078427" cy="513507"/>
          </a:xfrm>
          <a:prstGeom prst="rect">
            <a:avLst/>
          </a:prstGeom>
        </p:spPr>
        <p:txBody>
          <a:bodyPr vert="horz" lIns="95519" tIns="47760" rIns="95519" bIns="47760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3992" y="9721108"/>
            <a:ext cx="3078427" cy="513507"/>
          </a:xfrm>
          <a:prstGeom prst="rect">
            <a:avLst/>
          </a:prstGeom>
        </p:spPr>
        <p:txBody>
          <a:bodyPr vert="horz" lIns="95519" tIns="47760" rIns="95519" bIns="47760" rtlCol="0" anchor="b"/>
          <a:lstStyle>
            <a:lvl1pPr algn="r">
              <a:defRPr sz="1300"/>
            </a:lvl1pPr>
          </a:lstStyle>
          <a:p>
            <a:fld id="{AA5FEB41-F2B2-473A-8500-0A32C94E332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1833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5519" tIns="47760" rIns="95519" bIns="47760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5519" tIns="47760" rIns="95519" bIns="47760" rtlCol="0"/>
          <a:lstStyle>
            <a:lvl1pPr algn="r">
              <a:defRPr sz="1300"/>
            </a:lvl1pPr>
          </a:lstStyle>
          <a:p>
            <a:fld id="{47B8CBE2-C4B4-4089-99D3-F4E1DAA48511}" type="datetimeFigureOut">
              <a:rPr lang="fr-FR" smtClean="0"/>
              <a:t>24/05/2025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19" tIns="47760" rIns="95519" bIns="4776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5519" tIns="47760" rIns="95519" bIns="4776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8"/>
            <a:ext cx="3078427" cy="513507"/>
          </a:xfrm>
          <a:prstGeom prst="rect">
            <a:avLst/>
          </a:prstGeom>
        </p:spPr>
        <p:txBody>
          <a:bodyPr vert="horz" lIns="95519" tIns="47760" rIns="95519" bIns="47760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8"/>
            <a:ext cx="3078427" cy="513507"/>
          </a:xfrm>
          <a:prstGeom prst="rect">
            <a:avLst/>
          </a:prstGeom>
        </p:spPr>
        <p:txBody>
          <a:bodyPr vert="horz" lIns="95519" tIns="47760" rIns="95519" bIns="47760" rtlCol="0" anchor="b"/>
          <a:lstStyle>
            <a:lvl1pPr algn="r">
              <a:defRPr sz="1300"/>
            </a:lvl1pPr>
          </a:lstStyle>
          <a:p>
            <a:fld id="{F31CBDED-7828-4516-B62F-94459015C3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2783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CBDED-7828-4516-B62F-94459015C3AD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224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CBDED-7828-4516-B62F-94459015C3AD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9311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7" t="27095" b="8455"/>
          <a:stretch/>
        </p:blipFill>
        <p:spPr>
          <a:xfrm>
            <a:off x="-19050" y="-76200"/>
            <a:ext cx="12211050" cy="69723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838200" y="4353636"/>
            <a:ext cx="9144000" cy="1123322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974680" y="5569032"/>
            <a:ext cx="9007520" cy="613404"/>
          </a:xfrm>
        </p:spPr>
        <p:txBody>
          <a:bodyPr>
            <a:noAutofit/>
          </a:bodyPr>
          <a:lstStyle>
            <a:lvl1pPr marL="0" indent="0" algn="l">
              <a:buNone/>
              <a:defRPr sz="14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Nom et date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9294126" y="6411954"/>
            <a:ext cx="26058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</a:rPr>
              <a:t>© UNICEF/UN074420/Knowles-</a:t>
            </a:r>
            <a:r>
              <a:rPr lang="en-US" sz="1050" dirty="0" err="1">
                <a:solidFill>
                  <a:schemeClr val="bg1"/>
                </a:solidFill>
              </a:rPr>
              <a:t>Coursin</a:t>
            </a:r>
            <a:endParaRPr lang="en-US" sz="1050" dirty="0">
              <a:solidFill>
                <a:schemeClr val="bg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246" y="-76200"/>
            <a:ext cx="1754875" cy="175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058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5" b="8652"/>
          <a:stretch/>
        </p:blipFill>
        <p:spPr>
          <a:xfrm>
            <a:off x="0" y="0"/>
            <a:ext cx="12192000" cy="6866021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 userDrawn="1"/>
        </p:nvSpPr>
        <p:spPr bwMode="auto">
          <a:xfrm rot="16200000">
            <a:off x="10975139" y="4957533"/>
            <a:ext cx="178125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fr-FR" sz="1050" dirty="0">
                <a:solidFill>
                  <a:schemeClr val="bg1"/>
                </a:solidFill>
                <a:latin typeface="+mn-lt"/>
              </a:rPr>
              <a:t>© UNICEF/UN0236712/</a:t>
            </a:r>
            <a:r>
              <a:rPr lang="fr-FR" sz="1050" dirty="0" err="1">
                <a:solidFill>
                  <a:schemeClr val="bg1"/>
                </a:solidFill>
                <a:latin typeface="+mn-lt"/>
              </a:rPr>
              <a:t>Rfaat</a:t>
            </a:r>
            <a:endParaRPr lang="fr-FR" sz="105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Titre 1"/>
          <p:cNvSpPr>
            <a:spLocks noGrp="1"/>
          </p:cNvSpPr>
          <p:nvPr>
            <p:ph type="ctrTitle" hasCustomPrompt="1"/>
          </p:nvPr>
        </p:nvSpPr>
        <p:spPr>
          <a:xfrm>
            <a:off x="5037261" y="967276"/>
            <a:ext cx="6828506" cy="1549453"/>
          </a:xfrm>
        </p:spPr>
        <p:txBody>
          <a:bodyPr anchor="b">
            <a:noAutofit/>
          </a:bodyPr>
          <a:lstStyle>
            <a:lvl1pPr algn="l">
              <a:defRPr lang="fr-FR" sz="3600" b="0" kern="1200" dirty="0">
                <a:solidFill>
                  <a:srgbClr val="FFC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dirty="0"/>
              <a:t>FAITES PASSER VOTRE MESSAGE AVEC EFFICACITÉ</a:t>
            </a:r>
          </a:p>
        </p:txBody>
      </p:sp>
    </p:spTree>
    <p:extLst>
      <p:ext uri="{BB962C8B-B14F-4D97-AF65-F5344CB8AC3E}">
        <p14:creationId xmlns:p14="http://schemas.microsoft.com/office/powerpoint/2010/main" val="2209029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eul_titre cou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" y="284914"/>
            <a:ext cx="7283116" cy="741781"/>
          </a:xfrm>
          <a:solidFill>
            <a:srgbClr val="00B0F0"/>
          </a:solidFill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rgbClr val="00B0F0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665204"/>
            <a:ext cx="6444917" cy="4351338"/>
          </a:xfrm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05690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image_titre cou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" y="284914"/>
            <a:ext cx="7283116" cy="741781"/>
          </a:xfrm>
          <a:solidFill>
            <a:srgbClr val="00B0F0"/>
          </a:solidFill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rgbClr val="00B0F0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/>
          </p:nvPr>
        </p:nvSpPr>
        <p:spPr>
          <a:xfrm>
            <a:off x="4852738" y="1665204"/>
            <a:ext cx="6793830" cy="4351338"/>
          </a:xfrm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pour une image  3"/>
          <p:cNvSpPr>
            <a:spLocks noGrp="1"/>
          </p:cNvSpPr>
          <p:nvPr>
            <p:ph type="pic" sz="quarter" idx="13"/>
          </p:nvPr>
        </p:nvSpPr>
        <p:spPr>
          <a:xfrm>
            <a:off x="465138" y="1665204"/>
            <a:ext cx="4138946" cy="4219575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9273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 et texte_titre cou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" y="284914"/>
            <a:ext cx="7283116" cy="741781"/>
          </a:xfrm>
          <a:solidFill>
            <a:srgbClr val="00B0F0"/>
          </a:solidFill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rgbClr val="00B0F0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/>
          </p:nvPr>
        </p:nvSpPr>
        <p:spPr>
          <a:xfrm>
            <a:off x="401638" y="3080084"/>
            <a:ext cx="6881480" cy="2406316"/>
          </a:xfrm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ableau 3"/>
          <p:cNvSpPr>
            <a:spLocks noGrp="1"/>
          </p:cNvSpPr>
          <p:nvPr>
            <p:ph type="tbl" sz="quarter" idx="13"/>
          </p:nvPr>
        </p:nvSpPr>
        <p:spPr>
          <a:xfrm>
            <a:off x="401638" y="1665288"/>
            <a:ext cx="6881479" cy="1030287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2028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_titre l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84914"/>
            <a:ext cx="12192000" cy="741781"/>
          </a:xfrm>
          <a:solidFill>
            <a:srgbClr val="00B0F0"/>
          </a:solidFill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rgbClr val="00B0F0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665204"/>
            <a:ext cx="10535653" cy="4351338"/>
          </a:xfrm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69364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image_titre l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84914"/>
            <a:ext cx="12192000" cy="741781"/>
          </a:xfrm>
          <a:solidFill>
            <a:srgbClr val="00B0F0"/>
          </a:solidFill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rgbClr val="00B0F0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/>
          </p:nvPr>
        </p:nvSpPr>
        <p:spPr>
          <a:xfrm>
            <a:off x="6513096" y="1665204"/>
            <a:ext cx="4860758" cy="4351338"/>
          </a:xfrm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3"/>
          </p:nvPr>
        </p:nvSpPr>
        <p:spPr>
          <a:xfrm>
            <a:off x="465137" y="1665204"/>
            <a:ext cx="5630863" cy="4219575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2812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+texte_titre l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84914"/>
            <a:ext cx="12191999" cy="741781"/>
          </a:xfrm>
          <a:solidFill>
            <a:srgbClr val="00B0F0"/>
          </a:solidFill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rgbClr val="00B0F0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/>
          </p:nvPr>
        </p:nvSpPr>
        <p:spPr>
          <a:xfrm>
            <a:off x="401637" y="3080084"/>
            <a:ext cx="11464131" cy="240631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ableau 3"/>
          <p:cNvSpPr>
            <a:spLocks noGrp="1"/>
          </p:cNvSpPr>
          <p:nvPr>
            <p:ph type="tbl" sz="quarter" idx="13"/>
          </p:nvPr>
        </p:nvSpPr>
        <p:spPr>
          <a:xfrm>
            <a:off x="401638" y="1665288"/>
            <a:ext cx="11464925" cy="1030287"/>
          </a:xfrm>
        </p:spPr>
        <p:txBody>
          <a:bodyPr/>
          <a:lstStyle>
            <a:lvl1pPr>
              <a:defRPr>
                <a:solidFill>
                  <a:srgbClr val="00AEEF"/>
                </a:solidFill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41625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44380" y="252830"/>
            <a:ext cx="7283116" cy="741781"/>
          </a:xfrm>
          <a:noFill/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CONCLUSION</a:t>
            </a:r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665204"/>
            <a:ext cx="10872537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8054001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45"/>
          <a:stretch/>
        </p:blipFill>
        <p:spPr>
          <a:xfrm>
            <a:off x="0" y="0"/>
            <a:ext cx="12192000" cy="697831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14759" y="6468798"/>
            <a:ext cx="177003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50" dirty="0">
                <a:solidFill>
                  <a:schemeClr val="bg1"/>
                </a:solidFill>
                <a:effectLst/>
              </a:rPr>
              <a:t>© UNICEF/UN0348825/Keïta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56" y="0"/>
            <a:ext cx="1754875" cy="1754875"/>
          </a:xfrm>
          <a:prstGeom prst="rect">
            <a:avLst/>
          </a:prstGeom>
        </p:spPr>
      </p:pic>
      <p:sp>
        <p:nvSpPr>
          <p:cNvPr id="10" name="ZoneTexte 9"/>
          <p:cNvSpPr txBox="1"/>
          <p:nvPr userDrawn="1"/>
        </p:nvSpPr>
        <p:spPr>
          <a:xfrm>
            <a:off x="1128114" y="3858764"/>
            <a:ext cx="20665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</a:t>
            </a:r>
            <a:endParaRPr lang="fr-FR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117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UNICEF-Kyrgyzstan-119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" t="40209" r="37032" b="6507"/>
          <a:stretch/>
        </p:blipFill>
        <p:spPr>
          <a:xfrm>
            <a:off x="0" y="0"/>
            <a:ext cx="12192000" cy="688904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4123" y="156577"/>
            <a:ext cx="9144000" cy="1123322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40603" y="1371972"/>
            <a:ext cx="3510074" cy="1676027"/>
          </a:xfrm>
        </p:spPr>
        <p:txBody>
          <a:bodyPr>
            <a:noAutofit/>
          </a:bodyPr>
          <a:lstStyle>
            <a:lvl1pPr marL="0" indent="0" algn="l">
              <a:buNone/>
              <a:defRPr sz="14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Nom et date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9294126" y="6411954"/>
            <a:ext cx="26058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</a:rPr>
              <a:t>© </a:t>
            </a:r>
            <a:r>
              <a:rPr lang="en-US" sz="105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UNICEF/Lister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17" y="5125437"/>
            <a:ext cx="1763606" cy="176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36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8" t="12685" r="4317" b="11529"/>
          <a:stretch/>
        </p:blipFill>
        <p:spPr>
          <a:xfrm>
            <a:off x="-38100" y="-19050"/>
            <a:ext cx="12249150" cy="691515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19100" y="427037"/>
            <a:ext cx="9144000" cy="1006475"/>
          </a:xfrm>
        </p:spPr>
        <p:txBody>
          <a:bodyPr anchor="b">
            <a:normAutofit/>
          </a:bodyPr>
          <a:lstStyle>
            <a:lvl1pPr algn="l">
              <a:defRPr lang="fr-FR" sz="4000" b="1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71500" y="1644651"/>
            <a:ext cx="8991600" cy="527049"/>
          </a:xfrm>
        </p:spPr>
        <p:txBody>
          <a:bodyPr/>
          <a:lstStyle>
            <a:lvl1pPr marL="0" indent="0" algn="l">
              <a:buNone/>
              <a:defRPr lang="fr-FR" sz="1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Nom et date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0666675" y="6413698"/>
            <a:ext cx="200157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UNICEF/Lister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17" y="5125437"/>
            <a:ext cx="1763606" cy="176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19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" b="15156"/>
          <a:stretch/>
        </p:blipFill>
        <p:spPr>
          <a:xfrm>
            <a:off x="0" y="-38100"/>
            <a:ext cx="12325350" cy="698243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950677" y="300039"/>
            <a:ext cx="7960475" cy="931862"/>
          </a:xfrm>
        </p:spPr>
        <p:txBody>
          <a:bodyPr anchor="b">
            <a:noAutofit/>
          </a:bodyPr>
          <a:lstStyle>
            <a:lvl1pPr algn="l">
              <a:defRPr lang="fr-FR" sz="4000" b="1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26522" y="1329961"/>
            <a:ext cx="7784629" cy="527049"/>
          </a:xfrm>
        </p:spPr>
        <p:txBody>
          <a:bodyPr/>
          <a:lstStyle>
            <a:lvl1pPr marL="0" indent="0" algn="l">
              <a:buNone/>
              <a:defRPr lang="fr-FR" sz="1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Nom et date</a:t>
            </a:r>
          </a:p>
        </p:txBody>
      </p:sp>
      <p:sp>
        <p:nvSpPr>
          <p:cNvPr id="8" name="Rectangle 7"/>
          <p:cNvSpPr/>
          <p:nvPr userDrawn="1"/>
        </p:nvSpPr>
        <p:spPr>
          <a:xfrm rot="5400000">
            <a:off x="10704611" y="5526229"/>
            <a:ext cx="26670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defTabSz="914400" rtl="0" eaLnBrk="1" latinLnBrk="0" hangingPunct="1"/>
            <a:r>
              <a:rPr lang="en-US" sz="105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UNICEF/UN0348826/</a:t>
            </a:r>
            <a:r>
              <a:rPr lang="en-US" sz="105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Dejongh</a:t>
            </a:r>
            <a:endParaRPr lang="en-US" sz="105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17" y="5125437"/>
            <a:ext cx="1763606" cy="176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82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9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819650" y="427037"/>
            <a:ext cx="7064572" cy="1006475"/>
          </a:xfrm>
        </p:spPr>
        <p:txBody>
          <a:bodyPr anchor="b">
            <a:noAutofit/>
          </a:bodyPr>
          <a:lstStyle>
            <a:lvl1pPr algn="l">
              <a:defRPr lang="fr-FR" sz="4000" b="1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25158" y="1597024"/>
            <a:ext cx="6959064" cy="527049"/>
          </a:xfrm>
        </p:spPr>
        <p:txBody>
          <a:bodyPr/>
          <a:lstStyle>
            <a:lvl1pPr marL="0" indent="0" algn="l">
              <a:buNone/>
              <a:defRPr lang="fr-FR" sz="1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Nom et date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9217222" y="6396600"/>
            <a:ext cx="26670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©UNICEF/UN074393/Al-</a:t>
            </a:r>
            <a:r>
              <a:rPr lang="en-US" sz="105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Issa</a:t>
            </a:r>
            <a:endParaRPr lang="en-US" sz="105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17" y="5125437"/>
            <a:ext cx="1763606" cy="176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66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562600" y="365125"/>
            <a:ext cx="5791200" cy="1325563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734050" y="1825625"/>
            <a:ext cx="5619750" cy="4351338"/>
          </a:xfrm>
        </p:spPr>
        <p:txBody>
          <a:bodyPr/>
          <a:lstStyle>
            <a:lvl1pPr marL="514350" indent="-514350">
              <a:buFont typeface="+mj-lt"/>
              <a:buAutoNum type="arabicPeriod"/>
              <a:defRPr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-457200">
              <a:buFont typeface="+mj-lt"/>
              <a:buAutoNum type="arabicPeriod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3pPr>
            <a:lvl4pPr marL="1714500" indent="-342900">
              <a:buFont typeface="+mj-lt"/>
              <a:buAutoNum type="arabicPeriod"/>
              <a:defRPr>
                <a:solidFill>
                  <a:schemeClr val="bg1"/>
                </a:solidFill>
              </a:defRPr>
            </a:lvl4pPr>
            <a:lvl5pPr marL="2171700" indent="-342900">
              <a:buFont typeface="+mj-lt"/>
              <a:buAutoNum type="arabicPeriod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Partie n°1</a:t>
            </a:r>
          </a:p>
          <a:p>
            <a:pPr lvl="1"/>
            <a:r>
              <a:rPr lang="fr-FR" dirty="0"/>
              <a:t>Partie 1</a:t>
            </a:r>
          </a:p>
          <a:p>
            <a:pPr lvl="1"/>
            <a:r>
              <a:rPr lang="fr-FR" dirty="0"/>
              <a:t>Partie 2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 rot="16200000">
            <a:off x="-537309" y="5646931"/>
            <a:ext cx="176041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algn="l" defTabSz="914400" rtl="0" eaLnBrk="1" latinLnBrk="0" hangingPunct="1">
              <a:defRPr/>
            </a:pPr>
            <a:r>
              <a:rPr lang="en-US" altLang="en-US" sz="105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05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UNICEF/UN043567/Lister</a:t>
            </a:r>
          </a:p>
          <a:p>
            <a:pPr>
              <a:defRPr/>
            </a:pPr>
            <a:endParaRPr lang="en-US" altLang="en-US" sz="1100" dirty="0">
              <a:solidFill>
                <a:srgbClr val="FFFFFF"/>
              </a:solidFill>
            </a:endParaRPr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</p:spTree>
    <p:extLst>
      <p:ext uri="{BB962C8B-B14F-4D97-AF65-F5344CB8AC3E}">
        <p14:creationId xmlns:p14="http://schemas.microsoft.com/office/powerpoint/2010/main" val="139986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re de parti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80" y="0"/>
            <a:ext cx="12285980" cy="6910864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541116" y="441031"/>
            <a:ext cx="5021451" cy="4242107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800767" y="889001"/>
            <a:ext cx="4502150" cy="2382360"/>
          </a:xfrm>
        </p:spPr>
        <p:txBody>
          <a:bodyPr anchor="b">
            <a:noAutofit/>
          </a:bodyPr>
          <a:lstStyle>
            <a:lvl1pPr algn="l">
              <a:defRPr lang="fr-FR" sz="3600" b="1" kern="1200" dirty="0">
                <a:solidFill>
                  <a:srgbClr val="FFC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DE LA PARTIE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800768" y="3505200"/>
            <a:ext cx="4502150" cy="1031631"/>
          </a:xfrm>
        </p:spPr>
        <p:txBody>
          <a:bodyPr/>
          <a:lstStyle>
            <a:lvl1pPr marL="0" indent="0" algn="l">
              <a:buNone/>
              <a:defRPr lang="fr-FR" sz="1400" i="1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Sous-titre si nécessaire</a:t>
            </a: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 rot="16200000">
            <a:off x="10782779" y="4957533"/>
            <a:ext cx="216597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fr-FR" sz="1050" dirty="0">
                <a:solidFill>
                  <a:schemeClr val="bg1"/>
                </a:solidFill>
                <a:latin typeface="+mn-lt"/>
              </a:rPr>
              <a:t>© UNICEF/UN0237048/Mohammed</a:t>
            </a: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4880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parti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59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 userDrawn="1"/>
        </p:nvSpPr>
        <p:spPr bwMode="auto">
          <a:xfrm rot="16200000">
            <a:off x="10899798" y="4957533"/>
            <a:ext cx="193193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fr-FR" sz="1050" dirty="0">
                <a:solidFill>
                  <a:schemeClr val="bg1"/>
                </a:solidFill>
                <a:latin typeface="+mn-lt"/>
              </a:rPr>
              <a:t>© UNICEF/UN0348811/</a:t>
            </a:r>
            <a:r>
              <a:rPr lang="fr-FR" sz="1050" dirty="0" err="1">
                <a:solidFill>
                  <a:schemeClr val="bg1"/>
                </a:solidFill>
                <a:latin typeface="+mn-lt"/>
              </a:rPr>
              <a:t>Noorani</a:t>
            </a:r>
            <a:endParaRPr lang="fr-FR" sz="105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541116" y="441031"/>
            <a:ext cx="5021451" cy="4242107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/>
          <p:cNvSpPr>
            <a:spLocks noGrp="1"/>
          </p:cNvSpPr>
          <p:nvPr>
            <p:ph type="ctrTitle" hasCustomPrompt="1"/>
          </p:nvPr>
        </p:nvSpPr>
        <p:spPr>
          <a:xfrm>
            <a:off x="800767" y="889001"/>
            <a:ext cx="4502150" cy="2382360"/>
          </a:xfrm>
        </p:spPr>
        <p:txBody>
          <a:bodyPr anchor="b">
            <a:noAutofit/>
          </a:bodyPr>
          <a:lstStyle>
            <a:lvl1pPr algn="l">
              <a:defRPr lang="fr-FR" sz="3600" b="1" kern="1200" dirty="0">
                <a:solidFill>
                  <a:srgbClr val="FFC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DE LA PARTIE</a:t>
            </a:r>
          </a:p>
        </p:txBody>
      </p:sp>
      <p:sp>
        <p:nvSpPr>
          <p:cNvPr id="15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800768" y="3505200"/>
            <a:ext cx="4502150" cy="1031631"/>
          </a:xfrm>
        </p:spPr>
        <p:txBody>
          <a:bodyPr/>
          <a:lstStyle>
            <a:lvl1pPr marL="0" indent="0" algn="l">
              <a:buNone/>
              <a:defRPr lang="fr-FR" sz="1400" i="1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Sous-titre si nécessaire</a:t>
            </a:r>
          </a:p>
        </p:txBody>
      </p:sp>
    </p:spTree>
    <p:extLst>
      <p:ext uri="{BB962C8B-B14F-4D97-AF65-F5344CB8AC3E}">
        <p14:creationId xmlns:p14="http://schemas.microsoft.com/office/powerpoint/2010/main" val="286229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parti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0" b="43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 userDrawn="1"/>
        </p:nvSpPr>
        <p:spPr bwMode="auto">
          <a:xfrm rot="16200000">
            <a:off x="10782779" y="4957533"/>
            <a:ext cx="216597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fr-FR" sz="1050" dirty="0">
                <a:solidFill>
                  <a:schemeClr val="bg1"/>
                </a:solidFill>
                <a:latin typeface="+mn-lt"/>
              </a:rPr>
              <a:t>© UNICEF/UN0237046/Mohammed</a:t>
            </a: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749275" y="6330817"/>
            <a:ext cx="3116494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9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UNICEF</a:t>
            </a:r>
            <a:r>
              <a:rPr lang="fr-FR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pour chaque enfant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E70B750-5465-49C4-A71E-4BA2CDFAD25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541116" y="441031"/>
            <a:ext cx="5021451" cy="4242107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/>
          <p:cNvSpPr>
            <a:spLocks noGrp="1"/>
          </p:cNvSpPr>
          <p:nvPr>
            <p:ph type="ctrTitle" hasCustomPrompt="1"/>
          </p:nvPr>
        </p:nvSpPr>
        <p:spPr>
          <a:xfrm>
            <a:off x="800767" y="889001"/>
            <a:ext cx="4502150" cy="2382360"/>
          </a:xfrm>
        </p:spPr>
        <p:txBody>
          <a:bodyPr anchor="b">
            <a:noAutofit/>
          </a:bodyPr>
          <a:lstStyle>
            <a:lvl1pPr algn="l">
              <a:defRPr lang="fr-FR" sz="3600" b="1" kern="1200" dirty="0">
                <a:solidFill>
                  <a:srgbClr val="FFC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DE LA PARTIE</a:t>
            </a:r>
          </a:p>
        </p:txBody>
      </p:sp>
      <p:sp>
        <p:nvSpPr>
          <p:cNvPr id="15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800768" y="3505200"/>
            <a:ext cx="4502150" cy="1031631"/>
          </a:xfrm>
        </p:spPr>
        <p:txBody>
          <a:bodyPr/>
          <a:lstStyle>
            <a:lvl1pPr marL="0" indent="0" algn="l">
              <a:buNone/>
              <a:defRPr lang="fr-FR" sz="1400" i="1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Sous-titre si nécessaire</a:t>
            </a:r>
          </a:p>
        </p:txBody>
      </p:sp>
    </p:spTree>
    <p:extLst>
      <p:ext uri="{BB962C8B-B14F-4D97-AF65-F5344CB8AC3E}">
        <p14:creationId xmlns:p14="http://schemas.microsoft.com/office/powerpoint/2010/main" val="2676477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0B750-5465-49C4-A71E-4BA2CDFAD2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301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49" r:id="rId3"/>
    <p:sldLayoutId id="2147483662" r:id="rId4"/>
    <p:sldLayoutId id="2147483663" r:id="rId5"/>
    <p:sldLayoutId id="2147483650" r:id="rId6"/>
    <p:sldLayoutId id="2147483664" r:id="rId7"/>
    <p:sldLayoutId id="2147483665" r:id="rId8"/>
    <p:sldLayoutId id="2147483666" r:id="rId9"/>
    <p:sldLayoutId id="2147483667" r:id="rId10"/>
    <p:sldLayoutId id="2147483654" r:id="rId11"/>
    <p:sldLayoutId id="2147483671" r:id="rId12"/>
    <p:sldLayoutId id="2147483672" r:id="rId13"/>
    <p:sldLayoutId id="2147483668" r:id="rId14"/>
    <p:sldLayoutId id="2147483669" r:id="rId15"/>
    <p:sldLayoutId id="2147483674" r:id="rId16"/>
    <p:sldLayoutId id="2147483675" r:id="rId17"/>
    <p:sldLayoutId id="2147483658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5400" dirty="0"/>
              <a:t>Rapport Financier 2024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40602" y="1371972"/>
            <a:ext cx="3783925" cy="1676027"/>
          </a:xfrm>
        </p:spPr>
        <p:txBody>
          <a:bodyPr/>
          <a:lstStyle/>
          <a:p>
            <a:r>
              <a:rPr lang="fr-FR" sz="2000" dirty="0"/>
              <a:t>Conseil d’Administration</a:t>
            </a:r>
          </a:p>
          <a:p>
            <a:r>
              <a:rPr lang="fr-FR" sz="2000" dirty="0"/>
              <a:t> 22 Mai 2025</a:t>
            </a:r>
          </a:p>
        </p:txBody>
      </p:sp>
    </p:spTree>
    <p:extLst>
      <p:ext uri="{BB962C8B-B14F-4D97-AF65-F5344CB8AC3E}">
        <p14:creationId xmlns:p14="http://schemas.microsoft.com/office/powerpoint/2010/main" val="2718369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10</a:t>
            </a:fld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D3A1490-6CA6-2503-FF5A-C121D93AA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2662" y="2781920"/>
            <a:ext cx="1771650" cy="18097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EA29E5E-778F-EFA1-13C3-960B80929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9812" y="3080509"/>
            <a:ext cx="1657350" cy="200025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19398C9-CBCC-B38E-E4FC-20DDFAFA026B}"/>
              </a:ext>
            </a:extLst>
          </p:cNvPr>
          <p:cNvSpPr txBox="1"/>
          <p:nvPr/>
        </p:nvSpPr>
        <p:spPr>
          <a:xfrm>
            <a:off x="1842053" y="6219776"/>
            <a:ext cx="791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2020	               2021                        2022	           2023	         </a:t>
            </a:r>
            <a:r>
              <a:rPr lang="fr-FR" b="1" dirty="0"/>
              <a:t>2024</a:t>
            </a:r>
            <a:endParaRPr lang="en-US" b="1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64008"/>
            <a:ext cx="10222991" cy="962687"/>
          </a:xfrm>
        </p:spPr>
        <p:txBody>
          <a:bodyPr>
            <a:normAutofit fontScale="90000"/>
          </a:bodyPr>
          <a:lstStyle/>
          <a:p>
            <a:r>
              <a:rPr lang="fr-FR" dirty="0"/>
              <a:t>EVOLUTION DES PRIORITES STRATEGIQUES : </a:t>
            </a:r>
            <a:br>
              <a:rPr lang="fr-FR" dirty="0"/>
            </a:br>
            <a:r>
              <a:rPr lang="fr-FR" sz="2000" dirty="0"/>
              <a:t>+4,4% vs 2023 +3,6M€  80% des ressources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773611F-D993-8A04-B3D7-054E79488FCC}"/>
              </a:ext>
            </a:extLst>
          </p:cNvPr>
          <p:cNvSpPr txBox="1"/>
          <p:nvPr/>
        </p:nvSpPr>
        <p:spPr>
          <a:xfrm>
            <a:off x="0" y="1095945"/>
            <a:ext cx="195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millions d'Euros</a:t>
            </a:r>
            <a:endParaRPr lang="fr-FR" sz="900" b="1" i="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6EC672-34FC-E90D-5ADA-9031BAE33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979" y="1452562"/>
            <a:ext cx="8571171" cy="485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94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2B34163-5A30-6FC9-AC22-261E19006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99" y="1361004"/>
            <a:ext cx="8500305" cy="459852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64008"/>
            <a:ext cx="10222991" cy="962687"/>
          </a:xfrm>
        </p:spPr>
        <p:txBody>
          <a:bodyPr>
            <a:normAutofit fontScale="90000"/>
          </a:bodyPr>
          <a:lstStyle/>
          <a:p>
            <a:r>
              <a:rPr lang="fr-FR" dirty="0"/>
              <a:t>EVOLUTION DES PRIORITES STRATEGIQUES : </a:t>
            </a:r>
            <a:br>
              <a:rPr lang="fr-FR" dirty="0"/>
            </a:br>
            <a:r>
              <a:rPr lang="fr-FR" sz="2000" dirty="0"/>
              <a:t>+4,4% vs 2023 +3,6M€  80% des ressources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11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ACDD2F8-3382-5002-225F-D71990FDE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2993" y="2553735"/>
            <a:ext cx="1279045" cy="30873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F4F40BA-BB73-1874-3E09-F6F8E225C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2993" y="3020460"/>
            <a:ext cx="731214" cy="30873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58945AE-1B54-6641-388B-01E8EA3B3E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2993" y="3487185"/>
            <a:ext cx="879892" cy="30873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2BB144F-3B34-65DF-EC35-9B716834BE3C}"/>
              </a:ext>
            </a:extLst>
          </p:cNvPr>
          <p:cNvSpPr txBox="1"/>
          <p:nvPr/>
        </p:nvSpPr>
        <p:spPr>
          <a:xfrm>
            <a:off x="2341880" y="6027697"/>
            <a:ext cx="788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2020		2021 	            2022	          2023	</a:t>
            </a:r>
            <a:r>
              <a:rPr lang="fr-FR" b="1" dirty="0"/>
              <a:t>          2024</a:t>
            </a:r>
            <a:endParaRPr lang="en-US" b="1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71B84FE-EF4C-472C-FAD5-10B58B1DAE57}"/>
              </a:ext>
            </a:extLst>
          </p:cNvPr>
          <p:cNvSpPr txBox="1"/>
          <p:nvPr/>
        </p:nvSpPr>
        <p:spPr>
          <a:xfrm>
            <a:off x="0" y="1090818"/>
            <a:ext cx="195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millions d'Euros</a:t>
            </a:r>
            <a:endParaRPr lang="fr-FR" sz="900" b="1" i="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905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43050"/>
            <a:ext cx="8851392" cy="741781"/>
          </a:xfrm>
        </p:spPr>
        <p:txBody>
          <a:bodyPr>
            <a:normAutofit fontScale="90000"/>
          </a:bodyPr>
          <a:lstStyle/>
          <a:p>
            <a:r>
              <a:rPr lang="fr-FR" sz="3100" dirty="0"/>
              <a:t>REALISE  2024 : PRODUITS HORS CONTRIBUTION</a:t>
            </a:r>
            <a:br>
              <a:rPr lang="fr-FR" dirty="0"/>
            </a:br>
            <a:r>
              <a:rPr lang="fr-FR" sz="2000" dirty="0"/>
              <a:t>+10% vs 2023 + 622k€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12</a:t>
            </a:fld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444124"/>
              </p:ext>
            </p:extLst>
          </p:nvPr>
        </p:nvGraphicFramePr>
        <p:xfrm>
          <a:off x="482099" y="1950987"/>
          <a:ext cx="10988202" cy="3685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8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8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09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0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0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900" b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milliers d'Euros</a:t>
                      </a:r>
                      <a:endParaRPr lang="fr-FR" sz="9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2023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DD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2024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C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2024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097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9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Fonds Investissements PFP</a:t>
                      </a:r>
                      <a:endParaRPr lang="fr-FR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4 796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5 480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5 454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9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Abandons frais et créances</a:t>
                      </a:r>
                      <a:endParaRPr lang="fr-FR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Subventions fonctionnement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238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676759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Adhésions et VAE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Partenariats rétention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386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455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produits hors contribution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5 922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7 097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6 544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870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3EAA9906-5F73-F686-67D8-3C051C6F5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25" y="1483429"/>
            <a:ext cx="10382250" cy="458152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90180"/>
            <a:ext cx="10780775" cy="741781"/>
          </a:xfrm>
        </p:spPr>
        <p:txBody>
          <a:bodyPr>
            <a:normAutofit/>
          </a:bodyPr>
          <a:lstStyle/>
          <a:p>
            <a:r>
              <a:rPr lang="fr-FR" dirty="0"/>
              <a:t>LES PRODUITS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11" name="ZoneTexte 1"/>
          <p:cNvSpPr txBox="1"/>
          <p:nvPr/>
        </p:nvSpPr>
        <p:spPr>
          <a:xfrm>
            <a:off x="4160582" y="3200569"/>
            <a:ext cx="2867524" cy="168253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>
                <a:solidFill>
                  <a:srgbClr val="F92FC4"/>
                </a:solidFill>
                <a:cs typeface="Arial" panose="020B0604020202020204" pitchFamily="34" charset="0"/>
              </a:rPr>
              <a:t>106,7 M€</a:t>
            </a:r>
          </a:p>
          <a:p>
            <a:pPr algn="ctr"/>
            <a:r>
              <a:rPr lang="en-US" sz="1600" b="1" dirty="0">
                <a:solidFill>
                  <a:srgbClr val="F92FC4"/>
                </a:solidFill>
                <a:cs typeface="Arial" panose="020B0604020202020204" pitchFamily="34" charset="0"/>
              </a:rPr>
              <a:t>(+ 3% vs 2023)</a:t>
            </a:r>
          </a:p>
          <a:p>
            <a:endParaRPr lang="en-US" sz="1100" dirty="0">
              <a:solidFill>
                <a:srgbClr val="F92FC4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E547F34-0182-074C-0776-1B900AD57C2D}"/>
              </a:ext>
            </a:extLst>
          </p:cNvPr>
          <p:cNvSpPr txBox="1"/>
          <p:nvPr/>
        </p:nvSpPr>
        <p:spPr>
          <a:xfrm>
            <a:off x="0" y="861368"/>
            <a:ext cx="195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millions d'Euros</a:t>
            </a:r>
            <a:endParaRPr lang="fr-FR" sz="900" b="1" i="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C1D13330-F1E5-796D-C7FA-06A01338C71F}"/>
              </a:ext>
            </a:extLst>
          </p:cNvPr>
          <p:cNvSpPr/>
          <p:nvPr/>
        </p:nvSpPr>
        <p:spPr>
          <a:xfrm>
            <a:off x="7614920" y="4645934"/>
            <a:ext cx="2961640" cy="4743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8719ACD-FC94-ABE3-0454-08CA32E6E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528" y="4603046"/>
            <a:ext cx="24098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33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0" dirty="0">
                <a:solidFill>
                  <a:schemeClr val="bg1"/>
                </a:solidFill>
              </a:rPr>
              <a:t>EVOLUTION DES CHARGES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3626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2830"/>
            <a:ext cx="8749363" cy="863066"/>
          </a:xfrm>
        </p:spPr>
        <p:txBody>
          <a:bodyPr>
            <a:normAutofit fontScale="90000"/>
          </a:bodyPr>
          <a:lstStyle/>
          <a:p>
            <a:r>
              <a:rPr lang="fr-FR" dirty="0"/>
              <a:t>REALISE 2024 : LES CHARGES</a:t>
            </a:r>
            <a:br>
              <a:rPr lang="fr-FR" dirty="0"/>
            </a:br>
            <a:r>
              <a:rPr lang="fr-FR" sz="2200" dirty="0"/>
              <a:t>+ 2,5% vs 2023 ; - 5% vs budget 2024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15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31951357"/>
              </p:ext>
            </p:extLst>
          </p:nvPr>
        </p:nvGraphicFramePr>
        <p:xfrm>
          <a:off x="351606" y="1137688"/>
          <a:ext cx="9235608" cy="5194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8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0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3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33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64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900" b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milliers d'Euros</a:t>
                      </a:r>
                      <a:endParaRPr lang="fr-FR" sz="9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2023</a:t>
                      </a:r>
                    </a:p>
                  </a:txBody>
                  <a:tcPr marL="121920" marR="121920" marT="60960" marB="60960" anchor="ctr">
                    <a:solidFill>
                      <a:srgbClr val="6DD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2024</a:t>
                      </a:r>
                    </a:p>
                  </a:txBody>
                  <a:tcPr marL="121920" marR="121920" marT="60960" marB="60960" anchor="ctr">
                    <a:solidFill>
                      <a:srgbClr val="2FC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2024</a:t>
                      </a:r>
                    </a:p>
                  </a:txBody>
                  <a:tcPr marL="121920" marR="121920" marT="60960" marB="60960" anchor="ctr">
                    <a:solidFill>
                      <a:srgbClr val="00A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206">
                <a:tc>
                  <a:txBody>
                    <a:bodyPr/>
                    <a:lstStyle/>
                    <a:p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Collecte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15 398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17 552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15 255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3248">
                <a:tc>
                  <a:txBody>
                    <a:bodyPr/>
                    <a:lstStyle/>
                    <a:p>
                      <a:r>
                        <a:rPr lang="fr-FR" sz="19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Plaidoyer / Communication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fr-FR" sz="19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105</a:t>
                      </a:r>
                      <a:endParaRPr lang="fr-FR" sz="1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1 316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1 280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4504">
                <a:tc>
                  <a:txBody>
                    <a:bodyPr/>
                    <a:lstStyle/>
                    <a:p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Frais de structure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3 306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3 402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3 225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7841">
                <a:tc>
                  <a:txBody>
                    <a:bodyPr/>
                    <a:lstStyle/>
                    <a:p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Personnel</a:t>
                      </a:r>
                      <a:r>
                        <a:rPr lang="fr-FR" sz="19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fr-FR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10 845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11 368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11 495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7397">
                <a:tc>
                  <a:txBody>
                    <a:bodyPr/>
                    <a:lstStyle/>
                    <a:p>
                      <a:r>
                        <a:rPr lang="fr-FR" sz="19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Amorts</a:t>
                      </a:r>
                      <a:r>
                        <a:rPr lang="fr-FR" sz="19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&amp;</a:t>
                      </a:r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Provisions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1 321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950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1 510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5966">
                <a:tc>
                  <a:txBody>
                    <a:bodyPr/>
                    <a:lstStyle/>
                    <a:p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31 975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r>
                        <a:rPr lang="fr-FR" sz="2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589</a:t>
                      </a:r>
                      <a:endParaRPr lang="fr-FR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32 766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4261">
                <a:tc>
                  <a:txBody>
                    <a:bodyPr/>
                    <a:lstStyle/>
                    <a:p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Résultat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fr-FR" sz="19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- 2</a:t>
                      </a:r>
                      <a:endParaRPr lang="fr-FR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- 309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fr-FR" sz="19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+ 219</a:t>
                      </a:r>
                      <a:endParaRPr lang="fr-FR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Ellipse 2">
            <a:extLst>
              <a:ext uri="{FF2B5EF4-FFF2-40B4-BE49-F238E27FC236}">
                <a16:creationId xmlns:a16="http://schemas.microsoft.com/office/drawing/2014/main" id="{260C8B00-48DB-0FF5-4F42-99ACBD613517}"/>
              </a:ext>
            </a:extLst>
          </p:cNvPr>
          <p:cNvSpPr/>
          <p:nvPr/>
        </p:nvSpPr>
        <p:spPr>
          <a:xfrm>
            <a:off x="11265277" y="3106792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5A0C4C2-B2F9-880A-3D0B-CB0E3F39A3FA}"/>
              </a:ext>
            </a:extLst>
          </p:cNvPr>
          <p:cNvSpPr txBox="1"/>
          <p:nvPr/>
        </p:nvSpPr>
        <p:spPr>
          <a:xfrm>
            <a:off x="11236518" y="3213601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-2,5%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DCAB3FF8-5B7A-A556-AD9D-D281B5AE8DC9}"/>
              </a:ext>
            </a:extLst>
          </p:cNvPr>
          <p:cNvSpPr/>
          <p:nvPr/>
        </p:nvSpPr>
        <p:spPr>
          <a:xfrm>
            <a:off x="11294036" y="3781637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38558E-0C32-9D51-E250-A4058C277471}"/>
              </a:ext>
            </a:extLst>
          </p:cNvPr>
          <p:cNvSpPr txBox="1"/>
          <p:nvPr/>
        </p:nvSpPr>
        <p:spPr>
          <a:xfrm>
            <a:off x="11265277" y="3888446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+6%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3A6D6F1-15D9-92F0-F237-46347C0A20E7}"/>
              </a:ext>
            </a:extLst>
          </p:cNvPr>
          <p:cNvSpPr/>
          <p:nvPr/>
        </p:nvSpPr>
        <p:spPr>
          <a:xfrm>
            <a:off x="11322795" y="4499842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98C84D0-9A64-236A-7362-BF8A7A6DBDA0}"/>
              </a:ext>
            </a:extLst>
          </p:cNvPr>
          <p:cNvSpPr txBox="1"/>
          <p:nvPr/>
        </p:nvSpPr>
        <p:spPr>
          <a:xfrm>
            <a:off x="11294036" y="4606651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+14%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5CC9473E-20B0-3C8B-0C90-C55667B59071}"/>
              </a:ext>
            </a:extLst>
          </p:cNvPr>
          <p:cNvSpPr/>
          <p:nvPr/>
        </p:nvSpPr>
        <p:spPr>
          <a:xfrm>
            <a:off x="11265277" y="2478585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F333B5A-56AD-151D-2599-0D020260D9AC}"/>
              </a:ext>
            </a:extLst>
          </p:cNvPr>
          <p:cNvSpPr txBox="1"/>
          <p:nvPr/>
        </p:nvSpPr>
        <p:spPr>
          <a:xfrm>
            <a:off x="11236518" y="2585394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+16%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AD9D836-D03E-4B5A-56E9-FF6CA9AF4354}"/>
              </a:ext>
            </a:extLst>
          </p:cNvPr>
          <p:cNvSpPr/>
          <p:nvPr/>
        </p:nvSpPr>
        <p:spPr>
          <a:xfrm>
            <a:off x="11265277" y="1850377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3DAA2EB-0ACB-C655-351A-F3C89A96C557}"/>
              </a:ext>
            </a:extLst>
          </p:cNvPr>
          <p:cNvSpPr txBox="1"/>
          <p:nvPr/>
        </p:nvSpPr>
        <p:spPr>
          <a:xfrm>
            <a:off x="11207245" y="1957186"/>
            <a:ext cx="661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-1%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CA345AB-E30D-2AD4-F762-234F78A7EBF0}"/>
              </a:ext>
            </a:extLst>
          </p:cNvPr>
          <p:cNvSpPr txBox="1"/>
          <p:nvPr/>
        </p:nvSpPr>
        <p:spPr>
          <a:xfrm>
            <a:off x="11091083" y="1145146"/>
            <a:ext cx="911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AEEF"/>
                </a:solidFill>
              </a:rPr>
              <a:t>Vs 2023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4D25484-80EC-0149-1889-52B66FF0A85C}"/>
              </a:ext>
            </a:extLst>
          </p:cNvPr>
          <p:cNvSpPr/>
          <p:nvPr/>
        </p:nvSpPr>
        <p:spPr>
          <a:xfrm>
            <a:off x="10173476" y="3106792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2FF1458-A8E0-AF7D-1BAF-22BCC1AA532A}"/>
              </a:ext>
            </a:extLst>
          </p:cNvPr>
          <p:cNvSpPr txBox="1"/>
          <p:nvPr/>
        </p:nvSpPr>
        <p:spPr>
          <a:xfrm>
            <a:off x="10144717" y="3213601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-5,2%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DDBE3629-BCEA-4383-13F6-28D1E9DA39C0}"/>
              </a:ext>
            </a:extLst>
          </p:cNvPr>
          <p:cNvSpPr/>
          <p:nvPr/>
        </p:nvSpPr>
        <p:spPr>
          <a:xfrm>
            <a:off x="10202235" y="3781637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B534FF2-055C-9214-5657-6DB54911A555}"/>
              </a:ext>
            </a:extLst>
          </p:cNvPr>
          <p:cNvSpPr txBox="1"/>
          <p:nvPr/>
        </p:nvSpPr>
        <p:spPr>
          <a:xfrm>
            <a:off x="10173476" y="3888446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+1%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BEC5C5C-8948-465A-AF23-DB145780890D}"/>
              </a:ext>
            </a:extLst>
          </p:cNvPr>
          <p:cNvSpPr/>
          <p:nvPr/>
        </p:nvSpPr>
        <p:spPr>
          <a:xfrm>
            <a:off x="10230994" y="4499842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1052A6E-CCE4-96EA-0572-EF1E9B020951}"/>
              </a:ext>
            </a:extLst>
          </p:cNvPr>
          <p:cNvSpPr txBox="1"/>
          <p:nvPr/>
        </p:nvSpPr>
        <p:spPr>
          <a:xfrm>
            <a:off x="10202235" y="4606651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+59%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92A1B2D1-0EE8-ADF1-1A01-FE48334C22D1}"/>
              </a:ext>
            </a:extLst>
          </p:cNvPr>
          <p:cNvSpPr/>
          <p:nvPr/>
        </p:nvSpPr>
        <p:spPr>
          <a:xfrm>
            <a:off x="10173476" y="2478585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CB1CCBB-7823-88CF-2B68-42E184178C68}"/>
              </a:ext>
            </a:extLst>
          </p:cNvPr>
          <p:cNvSpPr txBox="1"/>
          <p:nvPr/>
        </p:nvSpPr>
        <p:spPr>
          <a:xfrm>
            <a:off x="10144717" y="2585394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=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187922D2-4650-91AC-017E-111D09B47771}"/>
              </a:ext>
            </a:extLst>
          </p:cNvPr>
          <p:cNvSpPr/>
          <p:nvPr/>
        </p:nvSpPr>
        <p:spPr>
          <a:xfrm>
            <a:off x="10173476" y="1850377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2F7C682-4B60-4283-7E15-6C9A177AF0D2}"/>
              </a:ext>
            </a:extLst>
          </p:cNvPr>
          <p:cNvSpPr txBox="1"/>
          <p:nvPr/>
        </p:nvSpPr>
        <p:spPr>
          <a:xfrm>
            <a:off x="10115444" y="1957186"/>
            <a:ext cx="661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-13%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D078F19-8CDC-D5B7-1692-37EB54C9852E}"/>
              </a:ext>
            </a:extLst>
          </p:cNvPr>
          <p:cNvSpPr txBox="1"/>
          <p:nvPr/>
        </p:nvSpPr>
        <p:spPr>
          <a:xfrm>
            <a:off x="9897533" y="1145146"/>
            <a:ext cx="1066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AEEF"/>
                </a:solidFill>
              </a:rPr>
              <a:t>Vs Budget</a:t>
            </a:r>
          </a:p>
        </p:txBody>
      </p:sp>
    </p:spTree>
    <p:extLst>
      <p:ext uri="{BB962C8B-B14F-4D97-AF65-F5344CB8AC3E}">
        <p14:creationId xmlns:p14="http://schemas.microsoft.com/office/powerpoint/2010/main" val="2619637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2830"/>
            <a:ext cx="8749363" cy="863066"/>
          </a:xfrm>
        </p:spPr>
        <p:txBody>
          <a:bodyPr>
            <a:normAutofit fontScale="90000"/>
          </a:bodyPr>
          <a:lstStyle/>
          <a:p>
            <a:r>
              <a:rPr lang="fr-FR" dirty="0"/>
              <a:t>REALISE 2024 : EQUILIBRE CHARGES PRODUITS HORS URGENCE </a:t>
            </a:r>
            <a:endParaRPr lang="fr-FR" sz="2200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F214DE-731A-ADB1-C4DD-DB7F0F261EFC}"/>
              </a:ext>
            </a:extLst>
          </p:cNvPr>
          <p:cNvSpPr txBox="1"/>
          <p:nvPr/>
        </p:nvSpPr>
        <p:spPr>
          <a:xfrm>
            <a:off x="2683933" y="6307693"/>
            <a:ext cx="7027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2020	         2021   	 2022	          2023                </a:t>
            </a:r>
            <a:r>
              <a:rPr lang="fr-FR" b="1" dirty="0"/>
              <a:t>2024</a:t>
            </a:r>
            <a:endParaRPr lang="en-US" b="1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32C0C38-9FCA-77C0-85B1-3743F183AEB2}"/>
              </a:ext>
            </a:extLst>
          </p:cNvPr>
          <p:cNvSpPr txBox="1"/>
          <p:nvPr/>
        </p:nvSpPr>
        <p:spPr>
          <a:xfrm>
            <a:off x="53446" y="1005361"/>
            <a:ext cx="195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millions d'Euros</a:t>
            </a:r>
            <a:endParaRPr lang="fr-FR" sz="900" b="1" i="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07094C3-60BA-73C1-D4C8-F89868EF9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79" y="1079882"/>
            <a:ext cx="8474075" cy="512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13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82105" y="1620078"/>
            <a:ext cx="4703921" cy="1293474"/>
          </a:xfrm>
        </p:spPr>
        <p:txBody>
          <a:bodyPr/>
          <a:lstStyle/>
          <a:p>
            <a:br>
              <a:rPr lang="fr-FR" b="0" dirty="0">
                <a:solidFill>
                  <a:schemeClr val="bg1"/>
                </a:solidFill>
              </a:rPr>
            </a:br>
            <a:r>
              <a:rPr lang="fr-FR" b="0" dirty="0">
                <a:solidFill>
                  <a:schemeClr val="bg1"/>
                </a:solidFill>
              </a:rPr>
              <a:t>LA CONTRIBUTION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2926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2777FFD3-80CC-B471-EE12-3B0688387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84" y="1391234"/>
            <a:ext cx="8613766" cy="492066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76199"/>
            <a:ext cx="11362267" cy="899695"/>
          </a:xfrm>
        </p:spPr>
        <p:txBody>
          <a:bodyPr>
            <a:normAutofit fontScale="90000"/>
          </a:bodyPr>
          <a:lstStyle/>
          <a:p>
            <a:r>
              <a:rPr lang="fr-FR" dirty="0"/>
              <a:t>CONTRIBUTION 2024 – REPARTITION RR OR ORE:</a:t>
            </a:r>
            <a:br>
              <a:rPr lang="fr-FR" dirty="0"/>
            </a:br>
            <a:r>
              <a:rPr lang="fr-FR" sz="2400" dirty="0"/>
              <a:t>Taux global de 73,6%  / Valeur + 2% vs 2023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B79B176-B014-6818-249E-1FBD4F13BFEB}"/>
              </a:ext>
            </a:extLst>
          </p:cNvPr>
          <p:cNvSpPr txBox="1"/>
          <p:nvPr/>
        </p:nvSpPr>
        <p:spPr>
          <a:xfrm>
            <a:off x="4644813" y="3147480"/>
            <a:ext cx="1981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92FC4"/>
                </a:solidFill>
              </a:rPr>
              <a:t>73,7M€ </a:t>
            </a:r>
          </a:p>
          <a:p>
            <a:pPr algn="ctr"/>
            <a:r>
              <a:rPr lang="fr-FR" sz="2400" dirty="0">
                <a:solidFill>
                  <a:srgbClr val="F92FC4"/>
                </a:solidFill>
              </a:rPr>
              <a:t>Contribution</a:t>
            </a:r>
            <a:endParaRPr lang="fr-FR" sz="3200" b="1" dirty="0">
              <a:solidFill>
                <a:srgbClr val="F92FC4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6B4E2D-90B7-0A0A-0BCE-C2BC768212B6}"/>
              </a:ext>
            </a:extLst>
          </p:cNvPr>
          <p:cNvSpPr txBox="1"/>
          <p:nvPr/>
        </p:nvSpPr>
        <p:spPr>
          <a:xfrm>
            <a:off x="0" y="1021761"/>
            <a:ext cx="195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millions d'Euros</a:t>
            </a:r>
            <a:endParaRPr lang="fr-FR" sz="900" b="1" i="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879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76200"/>
            <a:ext cx="10698479" cy="899695"/>
          </a:xfrm>
        </p:spPr>
        <p:txBody>
          <a:bodyPr>
            <a:normAutofit/>
          </a:bodyPr>
          <a:lstStyle/>
          <a:p>
            <a:r>
              <a:rPr lang="fr-FR" dirty="0"/>
              <a:t>CONTRIBUTION 2024 – EVOLUTION :</a:t>
            </a:r>
            <a:br>
              <a:rPr lang="fr-FR" dirty="0"/>
            </a:br>
            <a:r>
              <a:rPr lang="fr-FR" sz="2200" dirty="0">
                <a:solidFill>
                  <a:schemeClr val="tx1"/>
                </a:solidFill>
              </a:rPr>
              <a:t>Taux global de 73, 6%  / Valeur + 2% vs 2023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BCCD2D5-1B68-E45A-49DF-5B53673ACA22}"/>
              </a:ext>
            </a:extLst>
          </p:cNvPr>
          <p:cNvSpPr txBox="1"/>
          <p:nvPr/>
        </p:nvSpPr>
        <p:spPr>
          <a:xfrm>
            <a:off x="2311562" y="6412468"/>
            <a:ext cx="7349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2020	       2021                  2022	       2023	                </a:t>
            </a:r>
            <a:r>
              <a:rPr lang="fr-FR" b="1" dirty="0"/>
              <a:t>2024</a:t>
            </a:r>
            <a:endParaRPr lang="en-US" b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4BC8F95-2D47-23AC-0682-FC4691EB7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519" y="3647496"/>
            <a:ext cx="1971146" cy="28384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41F080E-3E96-C286-CFEA-99C9E1871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519" y="5026738"/>
            <a:ext cx="2370946" cy="28384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CF5680F-2C01-EA98-CBAE-66CE90C4F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9519" y="4089028"/>
            <a:ext cx="2333837" cy="28384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CA7B345-289D-BF62-8539-CC27E2E5E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9519" y="4547575"/>
            <a:ext cx="3220881" cy="30446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BF0FB05-1C25-B7BD-8344-DAA1500FC843}"/>
              </a:ext>
            </a:extLst>
          </p:cNvPr>
          <p:cNvSpPr txBox="1"/>
          <p:nvPr/>
        </p:nvSpPr>
        <p:spPr>
          <a:xfrm>
            <a:off x="254000" y="991448"/>
            <a:ext cx="195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millions d'Euros</a:t>
            </a:r>
            <a:endParaRPr lang="fr-FR" sz="900" b="1" i="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6537B8-A78F-BDCC-EC29-FB1E043C85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6467" y="1044234"/>
            <a:ext cx="6597310" cy="535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355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52088" y="0"/>
            <a:ext cx="5791200" cy="1325563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667074" y="662780"/>
            <a:ext cx="4439582" cy="537226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Faits Marquants 2024</a:t>
            </a:r>
          </a:p>
          <a:p>
            <a:pPr>
              <a:buFont typeface="Wingdings" panose="05000000000000000000" pitchFamily="2" charset="2"/>
              <a:buChar char="Ø"/>
            </a:pPr>
            <a:endParaRPr lang="fr-FR" sz="1200" dirty="0">
              <a:latin typeface="Arial" charset="0"/>
              <a:ea typeface="Arial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Réalisé 2024 / Etats de Gestion</a:t>
            </a:r>
            <a:endParaRPr lang="fr-FR" sz="1200" dirty="0">
              <a:solidFill>
                <a:srgbClr val="FFC000"/>
              </a:solidFill>
              <a:latin typeface="Arial" charset="0"/>
              <a:ea typeface="Arial" charset="0"/>
              <a:cs typeface="Arial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Chiffres clés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Evolution des Ressources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Evolution des Charges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La contribution</a:t>
            </a:r>
          </a:p>
          <a:p>
            <a:pPr marL="0" indent="0">
              <a:buNone/>
            </a:pPr>
            <a:endParaRPr lang="fr-FR" sz="1200" dirty="0">
              <a:latin typeface="Arial" charset="0"/>
              <a:ea typeface="Arial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Réalisé 2024 / Les états comptables</a:t>
            </a:r>
            <a:endParaRPr lang="fr-FR" sz="1200" dirty="0">
              <a:solidFill>
                <a:srgbClr val="FFC000"/>
              </a:solidFill>
              <a:latin typeface="Arial" charset="0"/>
              <a:ea typeface="Arial" charset="0"/>
              <a:cs typeface="Arial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Compte de Résultat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Compte de Résultat Secteur Fiscalisé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Bilan / Trésorerie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La valorisation extracomptable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Compte Résultat Origine Destination (CROD)</a:t>
            </a:r>
          </a:p>
          <a:p>
            <a:pPr>
              <a:buFont typeface="Wingdings" panose="05000000000000000000" pitchFamily="2" charset="2"/>
              <a:buChar char="Ø"/>
            </a:pPr>
            <a:endParaRPr lang="fr-FR" sz="1200" dirty="0">
              <a:latin typeface="Arial" charset="0"/>
              <a:ea typeface="Arial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r-FR" sz="1200" dirty="0">
                <a:latin typeface="Arial" charset="0"/>
                <a:ea typeface="Arial" charset="0"/>
                <a:cs typeface="Arial" charset="0"/>
              </a:rPr>
              <a:t>Les Résolutions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fr-FR" sz="11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fr-FR" sz="11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13" y="5171840"/>
            <a:ext cx="1695687" cy="168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63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012345" y="138803"/>
            <a:ext cx="7064572" cy="1342127"/>
          </a:xfrm>
        </p:spPr>
        <p:txBody>
          <a:bodyPr/>
          <a:lstStyle/>
          <a:p>
            <a:r>
              <a:rPr lang="fr-FR" dirty="0"/>
              <a:t>REALISE 2024</a:t>
            </a:r>
            <a:br>
              <a:rPr lang="fr-FR" dirty="0"/>
            </a:br>
            <a:r>
              <a:rPr lang="fr-FR" dirty="0"/>
              <a:t>ETATS COMPTABLES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311900"/>
            <a:ext cx="2743200" cy="365125"/>
          </a:xfrm>
        </p:spPr>
        <p:txBody>
          <a:bodyPr/>
          <a:lstStyle/>
          <a:p>
            <a:fld id="{DE70B750-5465-49C4-A71E-4BA2CDFAD255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2903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87918"/>
            <a:ext cx="10549466" cy="741781"/>
          </a:xfrm>
        </p:spPr>
        <p:txBody>
          <a:bodyPr>
            <a:normAutofit/>
          </a:bodyPr>
          <a:lstStyle/>
          <a:p>
            <a:r>
              <a:rPr lang="fr-FR" dirty="0"/>
              <a:t>2024 : ETATS COMPTABLES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23335" y="5117930"/>
            <a:ext cx="152157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charset="0"/>
              </a:rPr>
              <a:t>© UNICEF/UN0293583/Keïta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/>
          </p:nvPr>
        </p:nvSpPr>
        <p:spPr>
          <a:xfrm>
            <a:off x="4718304" y="1307592"/>
            <a:ext cx="7473696" cy="4809744"/>
          </a:xfrm>
        </p:spPr>
        <p:txBody>
          <a:bodyPr>
            <a:normAutofit fontScale="85000" lnSpcReduction="20000"/>
          </a:bodyPr>
          <a:lstStyle/>
          <a:p>
            <a:pPr marL="457200" lvl="1" indent="0">
              <a:buNone/>
            </a:pPr>
            <a:endParaRPr lang="fr-FR" sz="2133" dirty="0"/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/>
              <a:t>COMPTE DE RESULTAT COMPTABLE</a:t>
            </a:r>
          </a:p>
          <a:p>
            <a:pPr marL="380990" indent="-380990">
              <a:buFont typeface="Wingdings" panose="05000000000000000000" pitchFamily="2" charset="2"/>
              <a:buChar char="q"/>
            </a:pPr>
            <a:endParaRPr lang="fr-FR" sz="2133" dirty="0"/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/>
              <a:t>COMPTE DE RESULTAT – SECTEUR FISCALISE</a:t>
            </a:r>
          </a:p>
          <a:p>
            <a:pPr marL="380990" indent="-380990">
              <a:buFont typeface="Wingdings" panose="05000000000000000000" pitchFamily="2" charset="2"/>
              <a:buChar char="q"/>
            </a:pPr>
            <a:endParaRPr lang="fr-FR" sz="2133" dirty="0"/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/>
              <a:t>BILAN ET TRESORERIE</a:t>
            </a:r>
          </a:p>
          <a:p>
            <a:pPr marL="380990" indent="-380990">
              <a:buFont typeface="Wingdings" panose="05000000000000000000" pitchFamily="2" charset="2"/>
              <a:buChar char="q"/>
            </a:pPr>
            <a:endParaRPr lang="fr-FR" sz="2133" dirty="0"/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/>
              <a:t>PROJETS ASSOCIATIFS</a:t>
            </a:r>
          </a:p>
          <a:p>
            <a:pPr marL="380990" indent="-380990">
              <a:buFont typeface="Wingdings" panose="05000000000000000000" pitchFamily="2" charset="2"/>
              <a:buChar char="q"/>
            </a:pPr>
            <a:endParaRPr lang="fr-FR" sz="2133" dirty="0"/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/>
              <a:t>LA VALORISATION DES CONTRIBUTIONS EN NATURE</a:t>
            </a:r>
          </a:p>
          <a:p>
            <a:pPr marL="380990" indent="-380990">
              <a:buFont typeface="Wingdings" panose="05000000000000000000" pitchFamily="2" charset="2"/>
              <a:buChar char="q"/>
            </a:pPr>
            <a:endParaRPr lang="fr-FR" sz="2133" dirty="0"/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/>
              <a:t>COMPTE DE RESULTAT PAR ORIGINE &amp; DESTINATION (CROD)</a:t>
            </a:r>
          </a:p>
          <a:p>
            <a:pPr marL="0" indent="0">
              <a:buNone/>
            </a:pPr>
            <a:endParaRPr lang="fr-FR" sz="2133" dirty="0"/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/>
              <a:t>LES RESOLUTIONS</a:t>
            </a:r>
            <a:endParaRPr lang="fr-FR" sz="3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08"/>
          <a:stretch/>
        </p:blipFill>
        <p:spPr>
          <a:xfrm>
            <a:off x="423335" y="2306997"/>
            <a:ext cx="4069122" cy="281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7770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86480"/>
            <a:ext cx="8293099" cy="741781"/>
          </a:xfrm>
        </p:spPr>
        <p:txBody>
          <a:bodyPr>
            <a:normAutofit/>
          </a:bodyPr>
          <a:lstStyle/>
          <a:p>
            <a:r>
              <a:rPr lang="fr-FR" dirty="0"/>
              <a:t>COMPTE DE RESULTAT</a:t>
            </a:r>
            <a:endParaRPr lang="fr-FR" sz="2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22</a:t>
            </a:fld>
            <a:endParaRPr lang="fr-FR" dirty="0"/>
          </a:p>
        </p:txBody>
      </p:sp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149091"/>
              </p:ext>
            </p:extLst>
          </p:nvPr>
        </p:nvGraphicFramePr>
        <p:xfrm>
          <a:off x="524933" y="1138884"/>
          <a:ext cx="10845800" cy="51529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49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5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6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7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52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09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0837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milliers d'Euros</a:t>
                      </a:r>
                      <a:endParaRPr lang="fr-FR" sz="11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7954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FR" sz="24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6000" marR="96000" marT="96000" marB="96000" anchor="ctr"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fr-FR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FR" sz="24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6000" marR="96000" marT="96000" marB="96000" anchor="ctr"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fr-FR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d’Exploitation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106 499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105 291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fr-FR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DES PRODUITS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108 264</a:t>
                      </a:r>
                    </a:p>
                  </a:txBody>
                  <a:tcPr marL="96000" marR="96000" marT="48000" marB="48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106 263</a:t>
                      </a:r>
                    </a:p>
                  </a:txBody>
                  <a:tcPr marL="96000" marR="96000" marT="48000" marB="48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Charges d’Exploitation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107 404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105 953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fr-FR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DES CHARGES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108 045</a:t>
                      </a:r>
                    </a:p>
                  </a:txBody>
                  <a:tcPr marL="96000" marR="96000" marT="48000" marB="48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106 265</a:t>
                      </a:r>
                    </a:p>
                  </a:txBody>
                  <a:tcPr marL="96000" marR="96000" marT="48000" marB="48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Résultat Exploitation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fontAlgn="b">
                        <a:buFontTx/>
                        <a:buNone/>
                      </a:pPr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- 905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fontAlgn="b">
                        <a:buFontTx/>
                        <a:buNone/>
                      </a:pPr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- 661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RESULTAT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219</a:t>
                      </a:r>
                    </a:p>
                  </a:txBody>
                  <a:tcPr marL="96000" marR="96000" marT="48000" marB="4800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- 2</a:t>
                      </a:r>
                    </a:p>
                  </a:txBody>
                  <a:tcPr marL="96000" marR="96000" marT="48000" marB="4800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7508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Financiers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1 743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964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Contributions</a:t>
                      </a:r>
                      <a:r>
                        <a:rPr lang="fr-FR" sz="14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volontaires en nature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3 040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3 077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5015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Charges Financières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319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96000" marR="96000" marT="48000" marB="4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8290">
                <a:tc>
                  <a:txBody>
                    <a:bodyPr/>
                    <a:lstStyle/>
                    <a:p>
                      <a:pPr marL="0" algn="l" defTabSz="685800" rtl="0" eaLnBrk="1" fontAlgn="b" latinLnBrk="0" hangingPunct="1"/>
                      <a:r>
                        <a:rPr lang="fr-FR" sz="140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Résultat Financier 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1 424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929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8290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3903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Exceptionnels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96000" marR="96000" marT="48000" marB="4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Charges</a:t>
                      </a:r>
                      <a:r>
                        <a:rPr lang="fr-FR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Exceptionnelles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Résultat Exceptionnel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- 44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9648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73152"/>
            <a:ext cx="10016067" cy="953543"/>
          </a:xfrm>
        </p:spPr>
        <p:txBody>
          <a:bodyPr>
            <a:normAutofit fontScale="90000"/>
          </a:bodyPr>
          <a:lstStyle/>
          <a:p>
            <a:r>
              <a:rPr lang="fr-FR" dirty="0"/>
              <a:t>CONTRIBUTIONS VOLONTAIRES EN NATURE :</a:t>
            </a:r>
            <a:br>
              <a:rPr lang="fr-FR" dirty="0"/>
            </a:br>
            <a:r>
              <a:rPr lang="fr-FR" dirty="0"/>
              <a:t>3 040 064€</a:t>
            </a:r>
            <a:endParaRPr lang="fr-FR" sz="2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354225" y="1562587"/>
            <a:ext cx="10182363" cy="5077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1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Valorisation du bénévolat : 			</a:t>
            </a:r>
            <a:r>
              <a:rPr lang="fr-FR" sz="2133" dirty="0">
                <a:solidFill>
                  <a:srgbClr val="FF0000"/>
                </a:solidFill>
              </a:rPr>
              <a:t>      </a:t>
            </a:r>
            <a:r>
              <a:rPr lang="fr-FR" sz="2133" b="1" dirty="0">
                <a:solidFill>
                  <a:schemeClr val="bg1">
                    <a:lumMod val="50000"/>
                  </a:schemeClr>
                </a:solidFill>
              </a:rPr>
              <a:t>1 436 k€</a:t>
            </a:r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2133" dirty="0">
                <a:solidFill>
                  <a:schemeClr val="bg1">
                    <a:lumMod val="50000"/>
                  </a:schemeClr>
                </a:solidFill>
              </a:rPr>
              <a:t>Services civiques, 529 mois valorisés : 		         </a:t>
            </a:r>
            <a:r>
              <a:rPr lang="fr-FR" sz="2133" b="1" dirty="0">
                <a:solidFill>
                  <a:schemeClr val="bg1">
                    <a:lumMod val="50000"/>
                  </a:schemeClr>
                </a:solidFill>
              </a:rPr>
              <a:t>370 k€</a:t>
            </a:r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2133" dirty="0">
                <a:solidFill>
                  <a:schemeClr val="bg1">
                    <a:lumMod val="50000"/>
                  </a:schemeClr>
                </a:solidFill>
              </a:rPr>
              <a:t>Locaux gracieusement mis à disposition :  	         </a:t>
            </a:r>
            <a:r>
              <a:rPr lang="fr-FR" sz="2133" b="1" dirty="0">
                <a:solidFill>
                  <a:schemeClr val="bg1">
                    <a:lumMod val="50000"/>
                  </a:schemeClr>
                </a:solidFill>
              </a:rPr>
              <a:t>179 k€</a:t>
            </a:r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2133" dirty="0">
                <a:solidFill>
                  <a:schemeClr val="bg1">
                    <a:lumMod val="50000"/>
                  </a:schemeClr>
                </a:solidFill>
              </a:rPr>
              <a:t>Mécénat de compétences : 			         </a:t>
            </a:r>
            <a:r>
              <a:rPr lang="fr-FR" sz="2133" b="1" dirty="0">
                <a:solidFill>
                  <a:schemeClr val="bg1">
                    <a:lumMod val="50000"/>
                  </a:schemeClr>
                </a:solidFill>
              </a:rPr>
              <a:t>675 k€</a:t>
            </a:r>
          </a:p>
          <a:p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2133" dirty="0">
                <a:solidFill>
                  <a:schemeClr val="bg1">
                    <a:lumMod val="50000"/>
                  </a:schemeClr>
                </a:solidFill>
              </a:rPr>
              <a:t>Espaces de publicité gracieux : 			         </a:t>
            </a:r>
            <a:r>
              <a:rPr lang="fr-FR" sz="2133" b="1" dirty="0">
                <a:solidFill>
                  <a:schemeClr val="bg1">
                    <a:lumMod val="50000"/>
                  </a:schemeClr>
                </a:solidFill>
              </a:rPr>
              <a:t>339 k€</a:t>
            </a:r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endParaRPr lang="fr-FR" sz="2133" i="1" u="sng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2133" dirty="0">
                <a:solidFill>
                  <a:schemeClr val="bg1">
                    <a:lumMod val="50000"/>
                  </a:schemeClr>
                </a:solidFill>
              </a:rPr>
              <a:t>Dons en nature : 				         </a:t>
            </a:r>
            <a:r>
              <a:rPr lang="fr-FR" sz="2133" b="1" dirty="0">
                <a:solidFill>
                  <a:schemeClr val="bg1">
                    <a:lumMod val="50000"/>
                  </a:schemeClr>
                </a:solidFill>
              </a:rPr>
              <a:t>  41 k€</a:t>
            </a:r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endParaRPr lang="fr-FR" sz="2133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2400" dirty="0">
                <a:solidFill>
                  <a:schemeClr val="bg1">
                    <a:lumMod val="50000"/>
                  </a:schemeClr>
                </a:solidFill>
              </a:rPr>
              <a:t>		L’ensemble de ces contributions représente	</a:t>
            </a:r>
            <a:r>
              <a:rPr lang="fr-FR" sz="2400" b="1" dirty="0">
                <a:solidFill>
                  <a:schemeClr val="bg1">
                    <a:lumMod val="50000"/>
                  </a:schemeClr>
                </a:solidFill>
              </a:rPr>
              <a:t>3 040 k€</a:t>
            </a:r>
          </a:p>
          <a:p>
            <a:endParaRPr lang="fr-FR" sz="2400" b="1" dirty="0">
              <a:solidFill>
                <a:srgbClr val="00B0F0"/>
              </a:solidFill>
            </a:endParaRPr>
          </a:p>
          <a:p>
            <a:pPr algn="ctr"/>
            <a:r>
              <a:rPr lang="fr-FR" sz="2000" b="1" i="1" dirty="0">
                <a:solidFill>
                  <a:srgbClr val="00B050"/>
                </a:solidFill>
              </a:rPr>
              <a:t>dont 1 436 k€ pour la valorisation du bénévolat</a:t>
            </a:r>
          </a:p>
        </p:txBody>
      </p:sp>
    </p:spTree>
    <p:extLst>
      <p:ext uri="{BB962C8B-B14F-4D97-AF65-F5344CB8AC3E}">
        <p14:creationId xmlns:p14="http://schemas.microsoft.com/office/powerpoint/2010/main" val="1911106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73248"/>
            <a:ext cx="8293099" cy="741781"/>
          </a:xfrm>
        </p:spPr>
        <p:txBody>
          <a:bodyPr>
            <a:normAutofit/>
          </a:bodyPr>
          <a:lstStyle/>
          <a:p>
            <a:r>
              <a:rPr lang="fr-FR" dirty="0"/>
              <a:t>SECTEUR FISCAL</a:t>
            </a:r>
            <a:endParaRPr lang="fr-FR" sz="2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24</a:t>
            </a:fld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304220"/>
              </p:ext>
            </p:extLst>
          </p:nvPr>
        </p:nvGraphicFramePr>
        <p:xfrm>
          <a:off x="1473570" y="1026522"/>
          <a:ext cx="7831297" cy="54679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00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6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23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fr-FR" sz="9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milliers d'Euros</a:t>
                      </a:r>
                      <a:endParaRPr lang="fr-FR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6000" marR="96000" marT="48000" marB="48000" anchor="ctr"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6000" marR="96000" marT="48000" marB="4800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177">
                <a:tc rowSpan="3"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d'exploitation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0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Ventes de marchandises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753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1 101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177">
                <a:tc vMerge="1">
                  <a:txBody>
                    <a:bodyPr/>
                    <a:lstStyle/>
                    <a:p>
                      <a:pPr algn="l" fontAlgn="b"/>
                      <a:endParaRPr lang="fr-FR" sz="10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Ventes en licence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502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891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177">
                <a:tc vMerge="1">
                  <a:txBody>
                    <a:bodyPr/>
                    <a:lstStyle/>
                    <a:p>
                      <a:pPr algn="l" fontAlgn="b"/>
                      <a:endParaRPr lang="fr-FR" sz="10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Montant net du chiffre d'affaires</a:t>
                      </a:r>
                      <a:endParaRPr lang="fr-FR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1 255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1 992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362"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0000" marR="9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177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Charges d'exploitation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0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Achats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299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434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177">
                <a:tc vMerge="1">
                  <a:txBody>
                    <a:bodyPr/>
                    <a:lstStyle/>
                    <a:p>
                      <a:pPr algn="l" fontAlgn="b"/>
                      <a:endParaRPr lang="fr-FR" sz="10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Variation de stocks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fontAlgn="b">
                        <a:buFontTx/>
                        <a:buNone/>
                      </a:pPr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fontAlgn="b">
                        <a:buFontTx/>
                        <a:buNone/>
                      </a:pPr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307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2177">
                <a:tc vMerge="1">
                  <a:txBody>
                    <a:bodyPr/>
                    <a:lstStyle/>
                    <a:p>
                      <a:pPr algn="l" fontAlgn="b"/>
                      <a:endParaRPr lang="fr-FR" sz="10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Coûts logistique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277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2177">
                <a:tc vMerge="1">
                  <a:txBody>
                    <a:bodyPr/>
                    <a:lstStyle/>
                    <a:p>
                      <a:pPr algn="l" fontAlgn="b"/>
                      <a:endParaRPr lang="fr-FR" sz="10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Montant des charges directes</a:t>
                      </a:r>
                      <a:endParaRPr lang="fr-FR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656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1 019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177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Résultat Brut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0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599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973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4362">
                <a:tc>
                  <a:txBody>
                    <a:bodyPr/>
                    <a:lstStyle/>
                    <a:p>
                      <a:pPr algn="l" fontAlgn="b"/>
                      <a:endParaRPr lang="fr-FR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0000" marR="9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177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Autres charges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0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Contribution à l'UNICEF International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433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634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177">
                <a:tc vMerge="1">
                  <a:txBody>
                    <a:bodyPr/>
                    <a:lstStyle/>
                    <a:p>
                      <a:pPr algn="l" fontAlgn="b"/>
                      <a:endParaRPr lang="fr-FR" sz="10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Salaires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366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406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2177">
                <a:tc vMerge="1">
                  <a:txBody>
                    <a:bodyPr/>
                    <a:lstStyle/>
                    <a:p>
                      <a:pPr algn="l" fontAlgn="b"/>
                      <a:endParaRPr lang="fr-FR" sz="10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Autres charges</a:t>
                      </a:r>
                      <a:endParaRPr lang="fr-FR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2177">
                <a:tc vMerge="1">
                  <a:txBody>
                    <a:bodyPr/>
                    <a:lstStyle/>
                    <a:p>
                      <a:pPr algn="l" fontAlgn="b"/>
                      <a:endParaRPr lang="fr-FR" sz="10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des autres charges</a:t>
                      </a:r>
                      <a:endParaRPr lang="fr-FR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898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1 165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2177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Résultat Net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0000" marR="96000" marT="48000" marB="4800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fontAlgn="b">
                        <a:buFontTx/>
                        <a:buNone/>
                      </a:pPr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- 298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fontAlgn="b">
                        <a:buFontTx/>
                        <a:buNone/>
                      </a:pPr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- 192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7790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02026"/>
            <a:ext cx="8293099" cy="741781"/>
          </a:xfrm>
        </p:spPr>
        <p:txBody>
          <a:bodyPr>
            <a:normAutofit/>
          </a:bodyPr>
          <a:lstStyle/>
          <a:p>
            <a:r>
              <a:rPr lang="fr-FR" dirty="0"/>
              <a:t>BILAN ET TRESORERIE</a:t>
            </a:r>
            <a:endParaRPr lang="fr-FR" sz="2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25</a:t>
            </a:fld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288012"/>
              </p:ext>
            </p:extLst>
          </p:nvPr>
        </p:nvGraphicFramePr>
        <p:xfrm>
          <a:off x="6189132" y="1343340"/>
          <a:ext cx="5222579" cy="3661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13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4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4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981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Passif</a:t>
                      </a:r>
                      <a:endParaRPr lang="fr-FR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FR" sz="24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6000" marR="96000" marT="96000" marB="96000" anchor="ctr"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fr-FR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517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Fonds associatifs</a:t>
                      </a:r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12 365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12 146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897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Fonds reportés et fonds</a:t>
                      </a:r>
                      <a:r>
                        <a:rPr lang="fr-FR" sz="120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dédiés</a:t>
                      </a:r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20 271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12 523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7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Provisions pour risques et charges</a:t>
                      </a:r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"/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1 011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1 355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852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Dettes</a:t>
                      </a:r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53 489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42 470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0680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passif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87 136</a:t>
                      </a:r>
                    </a:p>
                  </a:txBody>
                  <a:tcPr marL="72000" marR="72000" marT="36000" marB="3600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68 493</a:t>
                      </a:r>
                    </a:p>
                  </a:txBody>
                  <a:tcPr marL="72000" marR="72000" marT="36000" marB="3600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498181"/>
              </p:ext>
            </p:extLst>
          </p:nvPr>
        </p:nvGraphicFramePr>
        <p:xfrm>
          <a:off x="765254" y="1343342"/>
          <a:ext cx="4766865" cy="3661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5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5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56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47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Actif</a:t>
                      </a:r>
                      <a:endParaRPr lang="fr-FR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fr-FR" sz="24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6000" marR="96000" marT="96000" marB="96000" anchor="ctr"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fr-FR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1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Immobilisations nettes</a:t>
                      </a:r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16 290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14 111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1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Stocks nets</a:t>
                      </a:r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430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604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1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Créances nettes</a:t>
                      </a:r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17 008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10 768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1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Trésorerie</a:t>
                      </a:r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53 158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42 777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1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Charges</a:t>
                      </a:r>
                      <a:r>
                        <a:rPr lang="fr-FR" sz="120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Constatées d’Avance</a:t>
                      </a:r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232</a:t>
                      </a:r>
                    </a:p>
                  </a:txBody>
                  <a:tcPr marL="72000" marR="72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1150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actif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36000" marB="3600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87 136</a:t>
                      </a:r>
                    </a:p>
                  </a:txBody>
                  <a:tcPr marL="72000" marR="72000" marT="36000" marB="3600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68 493</a:t>
                      </a:r>
                    </a:p>
                  </a:txBody>
                  <a:tcPr marL="72000" marR="72000" marT="36000" marB="3600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189132" y="5440152"/>
            <a:ext cx="5731935" cy="65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fr-FR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RESERVES  : </a:t>
            </a:r>
          </a:p>
          <a:p>
            <a:pPr algn="just">
              <a:lnSpc>
                <a:spcPct val="150000"/>
              </a:lnSpc>
            </a:pP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12,3 m€ soit près de 5 mois de la totalité des charges (idem 2023)</a:t>
            </a:r>
          </a:p>
          <a:p>
            <a:endParaRPr lang="fr-FR" sz="1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765254" y="5398903"/>
            <a:ext cx="4801563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REFORME COMPTABLE (2020) : </a:t>
            </a:r>
          </a:p>
          <a:p>
            <a:pPr algn="just">
              <a:lnSpc>
                <a:spcPct val="150000"/>
              </a:lnSpc>
            </a:pP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Enregistrement legs à l’actif à acceptation CA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C91536F-375F-4A51-6726-4EFAB17077E2}"/>
              </a:ext>
            </a:extLst>
          </p:cNvPr>
          <p:cNvSpPr txBox="1"/>
          <p:nvPr/>
        </p:nvSpPr>
        <p:spPr>
          <a:xfrm>
            <a:off x="702733" y="1122327"/>
            <a:ext cx="195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milliers d'Euros</a:t>
            </a:r>
            <a:endParaRPr lang="fr-FR" sz="900" b="1" i="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0921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73247"/>
            <a:ext cx="12079225" cy="741781"/>
          </a:xfrm>
        </p:spPr>
        <p:txBody>
          <a:bodyPr>
            <a:normAutofit fontScale="90000"/>
          </a:bodyPr>
          <a:lstStyle/>
          <a:p>
            <a:r>
              <a:rPr lang="fr-FR" sz="2800" dirty="0"/>
              <a:t>CROD : COMPTE RESULTAT ORIGINE &amp; DESTINATION – ANC 2018-06 (Extrait)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26</a:t>
            </a:fld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672163"/>
              </p:ext>
            </p:extLst>
          </p:nvPr>
        </p:nvGraphicFramePr>
        <p:xfrm>
          <a:off x="237743" y="1160609"/>
          <a:ext cx="11513988" cy="2273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0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1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95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831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34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par origine et destination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2024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Dont</a:t>
                      </a:r>
                      <a:r>
                        <a:rPr lang="fr-FR" sz="12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Générosité du Public</a:t>
                      </a:r>
                      <a:endParaRPr lang="fr-FR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2023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Dont</a:t>
                      </a:r>
                      <a:r>
                        <a:rPr lang="fr-FR" sz="12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Générosité du Public</a:t>
                      </a:r>
                      <a:endParaRPr lang="fr-FR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561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</a:t>
                      </a:r>
                      <a:r>
                        <a:rPr lang="fr-FR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liés à la générosité du Public (cotisations, dons, legs, mécénat, autres)</a:t>
                      </a:r>
                      <a:endParaRPr lang="fr-FR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100 578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100 578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98 387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98 387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99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non liés à la générosité du Public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6 751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7 096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561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Subventions</a:t>
                      </a:r>
                      <a:r>
                        <a:rPr lang="fr-FR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publiques, reprises sur provisions, fonds dédiés</a:t>
                      </a:r>
                      <a:endParaRPr lang="fr-FR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935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415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780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293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99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PRODUITS</a:t>
                      </a:r>
                      <a:r>
                        <a:rPr lang="fr-FR" sz="12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 ORIGINE</a:t>
                      </a:r>
                      <a:endParaRPr lang="fr-FR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108 264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100 993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106 263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98 680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144028"/>
              </p:ext>
            </p:extLst>
          </p:nvPr>
        </p:nvGraphicFramePr>
        <p:xfrm>
          <a:off x="237743" y="3530601"/>
          <a:ext cx="11513989" cy="3062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0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1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20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66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17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28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04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Charges par origine et destination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2024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Dont</a:t>
                      </a:r>
                      <a:r>
                        <a:rPr lang="fr-FR" sz="12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Générosité du Public</a:t>
                      </a:r>
                      <a:endParaRPr lang="fr-FR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2023</a:t>
                      </a: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Dont</a:t>
                      </a:r>
                      <a:r>
                        <a:rPr lang="fr-FR" sz="12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Générosité du Public</a:t>
                      </a:r>
                      <a:endParaRPr lang="fr-FR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73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</a:t>
                      </a:r>
                      <a:r>
                        <a:rPr lang="fr-FR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SOCIALES</a:t>
                      </a:r>
                      <a:endParaRPr lang="fr-FR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80 158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74,2%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79 433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79,2%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78 187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77 261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Réalisées</a:t>
                      </a:r>
                      <a:r>
                        <a:rPr lang="fr-FR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 France</a:t>
                      </a:r>
                      <a:endParaRPr lang="fr-FR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6 444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6,0%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6 345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6,3%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6 096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5 988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736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Réalisées</a:t>
                      </a:r>
                      <a:r>
                        <a:rPr lang="fr-FR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à l’étranger</a:t>
                      </a:r>
                      <a:endParaRPr lang="fr-FR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73 714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68,2%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73 088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72,9%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72 091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71 274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87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FRAIS DE RECHERCHE DE FONDS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22 684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21,0%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16 223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16,2%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23 022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16 811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87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FRAIS DE FONCTIONNEMENT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4 549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4 231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4 621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4 312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83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Dotations</a:t>
                      </a:r>
                      <a:r>
                        <a:rPr lang="fr-FR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aux provisions, impôts, report en fonds dédiés</a:t>
                      </a:r>
                      <a:endParaRPr lang="fr-FR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654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402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0,4%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435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</a:t>
                      </a:r>
                    </a:p>
                  </a:txBody>
                  <a:tcPr marL="144000" marR="144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87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CHARGES </a:t>
                      </a:r>
                      <a:r>
                        <a:rPr lang="fr-FR" sz="12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 ORIGINE</a:t>
                      </a:r>
                      <a:endParaRPr lang="fr-FR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108 045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100 289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78 187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98 556</a:t>
                      </a:r>
                    </a:p>
                  </a:txBody>
                  <a:tcPr marL="144000" marR="144000" marT="48000" marB="480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8158F630-78A3-FB07-0A44-A5D2970E77B0}"/>
              </a:ext>
            </a:extLst>
          </p:cNvPr>
          <p:cNvSpPr txBox="1"/>
          <p:nvPr/>
        </p:nvSpPr>
        <p:spPr>
          <a:xfrm>
            <a:off x="237743" y="947386"/>
            <a:ext cx="195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milliers d'Euros</a:t>
            </a:r>
            <a:endParaRPr lang="fr-FR" sz="900" b="1" i="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193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ECB67D95-8233-52A7-1CB7-FC73C6AE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9667" y="1455862"/>
            <a:ext cx="6738706" cy="442394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84667"/>
            <a:ext cx="11006667" cy="899695"/>
          </a:xfrm>
        </p:spPr>
        <p:txBody>
          <a:bodyPr>
            <a:normAutofit fontScale="90000"/>
          </a:bodyPr>
          <a:lstStyle/>
          <a:p>
            <a:r>
              <a:rPr lang="fr-FR" dirty="0"/>
              <a:t>CROD : COMPTE RESULTAT ORIGINE &amp; DESTINATION</a:t>
            </a:r>
            <a:br>
              <a:rPr lang="fr-FR" dirty="0"/>
            </a:br>
            <a:r>
              <a:rPr lang="fr-FR" dirty="0"/>
              <a:t>GENEROSITE DU PUBLIC</a:t>
            </a:r>
            <a:endParaRPr lang="fr-FR" sz="2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787400" y="5731359"/>
            <a:ext cx="1056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Quand un donateur donne 100 euros, 79,20 euros vont sur les missions sociales </a:t>
            </a:r>
          </a:p>
          <a:p>
            <a:pPr algn="ctr"/>
            <a:r>
              <a:rPr lang="fr-FR" b="1" dirty="0">
                <a:solidFill>
                  <a:srgbClr val="00B050"/>
                </a:solidFill>
              </a:rPr>
              <a:t>Pour la contribution des programmes UNICEF à l’international et pour les actions de plaidoyer en France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2F2B134-1A97-27DA-0130-C33A7458A695}"/>
              </a:ext>
            </a:extLst>
          </p:cNvPr>
          <p:cNvSpPr txBox="1"/>
          <p:nvPr/>
        </p:nvSpPr>
        <p:spPr>
          <a:xfrm>
            <a:off x="107656" y="4888445"/>
            <a:ext cx="329869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Y inclus frais de personnel des équipes Plaidoyer Communication et 75% des équipes DET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7949791-3335-14EB-C2F9-38E0D3E96062}"/>
              </a:ext>
            </a:extLst>
          </p:cNvPr>
          <p:cNvSpPr txBox="1"/>
          <p:nvPr/>
        </p:nvSpPr>
        <p:spPr>
          <a:xfrm>
            <a:off x="8490203" y="4936948"/>
            <a:ext cx="329869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Y inclus impôts et dotations aux provisions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5EC0067-30C5-8891-868C-F044C7C6F890}"/>
              </a:ext>
            </a:extLst>
          </p:cNvPr>
          <p:cNvSpPr txBox="1"/>
          <p:nvPr/>
        </p:nvSpPr>
        <p:spPr>
          <a:xfrm>
            <a:off x="8778070" y="3487687"/>
            <a:ext cx="272296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Y inclus les frais de personnel des équipes DMD et 25% des équipes DET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2353" y="2068067"/>
            <a:ext cx="2649305" cy="28392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Taux de missions sociales </a:t>
            </a:r>
          </a:p>
          <a:p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Sur les fonds de la générosité du public</a:t>
            </a:r>
          </a:p>
          <a:p>
            <a:endParaRPr lang="fr-FR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fr-FR" sz="4800" b="1" dirty="0"/>
              <a:t>79,2 %</a:t>
            </a:r>
          </a:p>
        </p:txBody>
      </p:sp>
    </p:spTree>
    <p:extLst>
      <p:ext uri="{BB962C8B-B14F-4D97-AF65-F5344CB8AC3E}">
        <p14:creationId xmlns:p14="http://schemas.microsoft.com/office/powerpoint/2010/main" val="819740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2C218-EE5D-F399-720A-38C93D38C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673385B8-34C4-4A7D-70D9-E4B34E872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533" y="1551255"/>
            <a:ext cx="6270156" cy="41801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7E9F7B4-3F86-F200-2853-1C4D529DA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4667"/>
            <a:ext cx="11006667" cy="899695"/>
          </a:xfrm>
        </p:spPr>
        <p:txBody>
          <a:bodyPr>
            <a:normAutofit/>
          </a:bodyPr>
          <a:lstStyle/>
          <a:p>
            <a:r>
              <a:rPr lang="fr-FR" dirty="0"/>
              <a:t>CROD : RAPPEL 2023</a:t>
            </a:r>
            <a:endParaRPr lang="fr-FR" sz="20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1B5CD7E-A919-4519-69F4-A744239D2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28</a:t>
            </a:fld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92E6B6B-7DEB-8F77-BC35-6DA8F5880939}"/>
              </a:ext>
            </a:extLst>
          </p:cNvPr>
          <p:cNvSpPr txBox="1"/>
          <p:nvPr/>
        </p:nvSpPr>
        <p:spPr>
          <a:xfrm>
            <a:off x="787400" y="5731359"/>
            <a:ext cx="1056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Quand un donateur donne 100 euros, 78,40 euros vont sur les missions sociales </a:t>
            </a:r>
          </a:p>
          <a:p>
            <a:pPr algn="ctr"/>
            <a:r>
              <a:rPr lang="fr-FR" b="1" dirty="0">
                <a:solidFill>
                  <a:srgbClr val="00B050"/>
                </a:solidFill>
              </a:rPr>
              <a:t>Pour la contribution des programmes UNICEF à l’international et pour les actions de plaidoyer en France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B1526A9-6A9B-BAAF-90AF-4B8704C468DA}"/>
              </a:ext>
            </a:extLst>
          </p:cNvPr>
          <p:cNvSpPr txBox="1"/>
          <p:nvPr/>
        </p:nvSpPr>
        <p:spPr>
          <a:xfrm>
            <a:off x="733975" y="2108681"/>
            <a:ext cx="2649305" cy="28392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Taux de missions sociales </a:t>
            </a:r>
          </a:p>
          <a:p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Sur les fonds de la générosité du public</a:t>
            </a:r>
          </a:p>
          <a:p>
            <a:endParaRPr lang="fr-FR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fr-FR" sz="4800" b="1" dirty="0"/>
              <a:t>78,4 %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C8D5996-2558-2963-B524-931307F8D0E8}"/>
              </a:ext>
            </a:extLst>
          </p:cNvPr>
          <p:cNvSpPr txBox="1"/>
          <p:nvPr/>
        </p:nvSpPr>
        <p:spPr>
          <a:xfrm>
            <a:off x="409278" y="4941648"/>
            <a:ext cx="329869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Y inclus frais de personnel des équipes Plaidoyer Communication et 75% des équipes DET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BA83370-55BC-FD7A-BE50-2A674E8DAA84}"/>
              </a:ext>
            </a:extLst>
          </p:cNvPr>
          <p:cNvSpPr txBox="1"/>
          <p:nvPr/>
        </p:nvSpPr>
        <p:spPr>
          <a:xfrm>
            <a:off x="7862781" y="3210420"/>
            <a:ext cx="272296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Y inclus les frais de personnel des équipes DMD et 25% des équipes DET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68035A0-1DBE-FF94-3E79-CFCF88F45854}"/>
              </a:ext>
            </a:extLst>
          </p:cNvPr>
          <p:cNvSpPr txBox="1"/>
          <p:nvPr/>
        </p:nvSpPr>
        <p:spPr>
          <a:xfrm>
            <a:off x="7478945" y="4726204"/>
            <a:ext cx="329869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Y inclus impôts et dotations </a:t>
            </a:r>
            <a:r>
              <a:rPr lang="fr-FR" sz="1100" b="0" i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aux provisions</a:t>
            </a:r>
            <a:endParaRPr lang="fr-FR" sz="11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5664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04429"/>
            <a:ext cx="11006667" cy="741781"/>
          </a:xfrm>
        </p:spPr>
        <p:txBody>
          <a:bodyPr>
            <a:noAutofit/>
          </a:bodyPr>
          <a:lstStyle/>
          <a:p>
            <a:r>
              <a:rPr lang="fr-FR" sz="2800" dirty="0"/>
              <a:t>ARRETE DES COMPTES PAR LE CONSEIL D’ADMINISTRATION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29</a:t>
            </a:fld>
            <a:endParaRPr lang="fr-FR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681330" y="2295939"/>
            <a:ext cx="7366737" cy="440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2767" tIns="61384" rIns="122767" bIns="61384"/>
          <a:lstStyle/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1. Arrêté des Comptes</a:t>
            </a:r>
          </a:p>
          <a:p>
            <a:pPr marL="380990" indent="-380990">
              <a:buFont typeface="Wingdings" panose="05000000000000000000" pitchFamily="2" charset="2"/>
              <a:buChar char="q"/>
            </a:pPr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2. Arrêté du Résultat comptable: + 219 207,43</a:t>
            </a:r>
            <a:r>
              <a:rPr lang="fr-FR" sz="21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</a:p>
          <a:p>
            <a:pPr marL="380990" indent="-380990">
              <a:buFont typeface="Wingdings" panose="05000000000000000000" pitchFamily="2" charset="2"/>
              <a:buChar char="q"/>
            </a:pPr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b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133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32" y="2167466"/>
            <a:ext cx="4258735" cy="2607734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5532" y="4775200"/>
            <a:ext cx="152157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charset="0"/>
              </a:rPr>
              <a:t>© UNICEF/UN0293583/Keïta</a:t>
            </a:r>
          </a:p>
        </p:txBody>
      </p:sp>
    </p:spTree>
    <p:extLst>
      <p:ext uri="{BB962C8B-B14F-4D97-AF65-F5344CB8AC3E}">
        <p14:creationId xmlns:p14="http://schemas.microsoft.com/office/powerpoint/2010/main" val="62911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bg1"/>
                </a:solidFill>
              </a:rPr>
              <a:t>ANNEE 2024 </a:t>
            </a:r>
            <a:br>
              <a:rPr lang="fr-FR" b="1" dirty="0">
                <a:solidFill>
                  <a:schemeClr val="bg1"/>
                </a:solidFill>
              </a:rPr>
            </a:br>
            <a:r>
              <a:rPr lang="fr-FR" b="1" dirty="0">
                <a:solidFill>
                  <a:schemeClr val="bg1"/>
                </a:solidFill>
              </a:rPr>
              <a:t>Les ressources régulières à un niveau historique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95" y="5257577"/>
            <a:ext cx="1609950" cy="160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948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19100" y="622246"/>
            <a:ext cx="9144000" cy="1309296"/>
          </a:xfrm>
        </p:spPr>
        <p:txBody>
          <a:bodyPr>
            <a:normAutofit/>
          </a:bodyPr>
          <a:lstStyle/>
          <a:p>
            <a:r>
              <a:rPr lang="fr-FR" dirty="0"/>
              <a:t>Suivi des projets de l’entité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9100" y="1931542"/>
            <a:ext cx="3497066" cy="2506109"/>
          </a:xfrm>
        </p:spPr>
        <p:txBody>
          <a:bodyPr>
            <a:normAutofit/>
          </a:bodyPr>
          <a:lstStyle/>
          <a:p>
            <a:r>
              <a:rPr lang="fr-FR" dirty="0"/>
              <a:t>Affectation des dépenses 2025</a:t>
            </a:r>
          </a:p>
          <a:p>
            <a:r>
              <a:rPr lang="fr-FR" dirty="0"/>
              <a:t>Dotations 2025</a:t>
            </a:r>
          </a:p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5453947" y="11204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48277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04429"/>
            <a:ext cx="11006667" cy="741781"/>
          </a:xfrm>
        </p:spPr>
        <p:txBody>
          <a:bodyPr>
            <a:noAutofit/>
          </a:bodyPr>
          <a:lstStyle/>
          <a:p>
            <a:r>
              <a:rPr lang="fr-FR" sz="2700" dirty="0"/>
              <a:t>AFFECTATION DES DEPENSES 2024 AUX PROJETS DE L’ENTITE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31</a:t>
            </a:fld>
            <a:endParaRPr lang="fr-FR" dirty="0"/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5E17C228-E27A-F8A5-EB08-F76B46574B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651465"/>
              </p:ext>
            </p:extLst>
          </p:nvPr>
        </p:nvGraphicFramePr>
        <p:xfrm>
          <a:off x="1236134" y="1825476"/>
          <a:ext cx="9397998" cy="2775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83821">
                  <a:extLst>
                    <a:ext uri="{9D8B030D-6E8A-4147-A177-3AD203B41FA5}">
                      <a16:colId xmlns:a16="http://schemas.microsoft.com/office/drawing/2014/main" val="3647760187"/>
                    </a:ext>
                  </a:extLst>
                </a:gridCol>
                <a:gridCol w="1778813">
                  <a:extLst>
                    <a:ext uri="{9D8B030D-6E8A-4147-A177-3AD203B41FA5}">
                      <a16:colId xmlns:a16="http://schemas.microsoft.com/office/drawing/2014/main" val="2922275848"/>
                    </a:ext>
                  </a:extLst>
                </a:gridCol>
                <a:gridCol w="1867682">
                  <a:extLst>
                    <a:ext uri="{9D8B030D-6E8A-4147-A177-3AD203B41FA5}">
                      <a16:colId xmlns:a16="http://schemas.microsoft.com/office/drawing/2014/main" val="1744805325"/>
                    </a:ext>
                  </a:extLst>
                </a:gridCol>
                <a:gridCol w="1867682">
                  <a:extLst>
                    <a:ext uri="{9D8B030D-6E8A-4147-A177-3AD203B41FA5}">
                      <a16:colId xmlns:a16="http://schemas.microsoft.com/office/drawing/2014/main" val="852199878"/>
                    </a:ext>
                  </a:extLst>
                </a:gridCol>
              </a:tblGrid>
              <a:tr h="787954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24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Dépenses 2024</a:t>
                      </a:r>
                    </a:p>
                  </a:txBody>
                  <a:tcPr marL="96000" marR="96000" marT="96000" marB="96000" anchor="ctr"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restant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 31/12/2023</a:t>
                      </a:r>
                      <a:endParaRPr lang="fr-FR" sz="1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</a:t>
                      </a:r>
                    </a:p>
                    <a:p>
                      <a:pPr algn="ctr" fontAlgn="b"/>
                      <a:r>
                        <a:rPr lang="fr-FR" sz="2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Projet</a:t>
                      </a:r>
                      <a:endParaRPr lang="fr-FR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96000" marB="9600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67927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Modernisation de l’Infrastructure informatique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55 000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55 000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55 000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6295254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Investissements immobiliers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1 195 055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1 200 000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986685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Changement CRM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126</a:t>
                      </a:r>
                      <a:r>
                        <a:rPr lang="fr-FR" sz="16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69</a:t>
                      </a:r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279 008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330 000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7013036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Renforcement de l’influence (Forum)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450 018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454 930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685800" rtl="0" eaLnBrk="1" fontAlgn="b" latinLnBrk="0" hangingPunct="1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485 000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1183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96000" marT="48000" marB="4800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fontAlgn="b">
                        <a:buFontTx/>
                        <a:buNone/>
                      </a:pPr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631 712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1 983 993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2 000 000</a:t>
                      </a:r>
                    </a:p>
                  </a:txBody>
                  <a:tcPr marL="96000" marR="96000" marT="48000" marB="4800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441701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EE9074BC-7770-F9CB-6C1B-10EE8BDFA80B}"/>
              </a:ext>
            </a:extLst>
          </p:cNvPr>
          <p:cNvSpPr txBox="1"/>
          <p:nvPr/>
        </p:nvSpPr>
        <p:spPr>
          <a:xfrm>
            <a:off x="3454400" y="4894182"/>
            <a:ext cx="4801563" cy="13855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SUR LES RESERVES : </a:t>
            </a:r>
          </a:p>
          <a:p>
            <a:pPr algn="just">
              <a:lnSpc>
                <a:spcPct val="150000"/>
              </a:lnSpc>
            </a:pP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Résultat comptable 2024	              + 219 207,43€</a:t>
            </a:r>
          </a:p>
          <a:p>
            <a:pPr algn="just">
              <a:lnSpc>
                <a:spcPct val="150000"/>
              </a:lnSpc>
            </a:pP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Dépenses projets de l’entité 2024             + 631 712,30€</a:t>
            </a:r>
          </a:p>
          <a:p>
            <a:pPr algn="just">
              <a:lnSpc>
                <a:spcPct val="150000"/>
              </a:lnSpc>
            </a:pPr>
            <a:r>
              <a:rPr lang="fr-FR" sz="1600" b="1" dirty="0">
                <a:solidFill>
                  <a:srgbClr val="00AE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total		         + 850 919,73€	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BBD25ED-2D9B-3BE8-9F35-D96A2EA5397B}"/>
              </a:ext>
            </a:extLst>
          </p:cNvPr>
          <p:cNvSpPr txBox="1"/>
          <p:nvPr/>
        </p:nvSpPr>
        <p:spPr>
          <a:xfrm>
            <a:off x="1236134" y="1594644"/>
            <a:ext cx="195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Euros</a:t>
            </a:r>
            <a:endParaRPr lang="fr-FR" sz="900" b="1" i="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5468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04429"/>
            <a:ext cx="11006667" cy="741781"/>
          </a:xfrm>
        </p:spPr>
        <p:txBody>
          <a:bodyPr>
            <a:noAutofit/>
          </a:bodyPr>
          <a:lstStyle/>
          <a:p>
            <a:r>
              <a:rPr lang="fr-FR" sz="2700" dirty="0"/>
              <a:t>AFFECTATION DES DEPENSES 2024 AUX PROJETS DE L’ENTITE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32</a:t>
            </a:fld>
            <a:endParaRPr lang="fr-FR" dirty="0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CFB4CE2E-F2BC-12D6-6638-8C9B1B3D0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7667" y="2497667"/>
            <a:ext cx="6375400" cy="280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2767" tIns="61384" rIns="122767" bIns="61384"/>
          <a:lstStyle/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3. Approbation de l’affectation des 631 712,30€ de dépenses 2024 à la réserve pour projets de l’entité</a:t>
            </a: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4. Proposition d’affectations du solde aux réserves 850 919,73€ :</a:t>
            </a:r>
          </a:p>
          <a:p>
            <a:pPr marL="838190" lvl="1" indent="-380990">
              <a:buFont typeface="Wingdings" panose="05000000000000000000" pitchFamily="2" charset="2"/>
              <a:buChar char="q"/>
            </a:pPr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10% à la réserve statutaire : 85 091,97 €</a:t>
            </a:r>
          </a:p>
          <a:p>
            <a:pPr marL="838190" lvl="1" indent="-380990">
              <a:buFont typeface="Wingdings" panose="05000000000000000000" pitchFamily="2" charset="2"/>
              <a:buChar char="q"/>
            </a:pPr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90% aux autres réserves :  765 827,76 €</a:t>
            </a:r>
          </a:p>
          <a:p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133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849B6B0-3EE0-FE6E-9E63-67BF20B83A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32" y="2167466"/>
            <a:ext cx="4258735" cy="260773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9AB8D6-82F0-2CE1-5B52-08CB3871A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532" y="4775200"/>
            <a:ext cx="152157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charset="0"/>
              </a:rPr>
              <a:t>© UNICEF/UN0293583/Keïta</a:t>
            </a:r>
          </a:p>
        </p:txBody>
      </p:sp>
    </p:spTree>
    <p:extLst>
      <p:ext uri="{BB962C8B-B14F-4D97-AF65-F5344CB8AC3E}">
        <p14:creationId xmlns:p14="http://schemas.microsoft.com/office/powerpoint/2010/main" val="37833150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193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81714"/>
            <a:ext cx="7283116" cy="741781"/>
          </a:xfrm>
        </p:spPr>
        <p:txBody>
          <a:bodyPr/>
          <a:lstStyle/>
          <a:p>
            <a:r>
              <a:rPr lang="fr-FR" dirty="0"/>
              <a:t>2024 – FAITS MARQUANTS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478593" y="1289304"/>
            <a:ext cx="7077474" cy="5387721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</a:pPr>
            <a:r>
              <a:rPr lang="fr-FR" b="1" dirty="0"/>
              <a:t>Evolution de la Collecte par rapport à 2023 </a:t>
            </a:r>
          </a:p>
          <a:p>
            <a:pPr marL="742950" lvl="1" indent="-285750">
              <a:spcAft>
                <a:spcPts val="600"/>
              </a:spcAft>
            </a:pPr>
            <a:r>
              <a:rPr lang="fr-FR" dirty="0"/>
              <a:t>Collecte totale en hausse de 1,3%</a:t>
            </a:r>
          </a:p>
          <a:p>
            <a:pPr marL="742950" lvl="1" indent="-285750">
              <a:spcAft>
                <a:spcPts val="600"/>
              </a:spcAft>
            </a:pPr>
            <a:r>
              <a:rPr lang="fr-FR" dirty="0"/>
              <a:t>Collecte Urgence en baisse de 7,7M€</a:t>
            </a:r>
            <a:endParaRPr lang="fr-FR" dirty="0">
              <a:solidFill>
                <a:srgbClr val="FF0000"/>
              </a:solidFill>
            </a:endParaRPr>
          </a:p>
          <a:p>
            <a:pPr marL="285750" indent="-285750">
              <a:spcAft>
                <a:spcPts val="600"/>
              </a:spcAft>
            </a:pPr>
            <a:r>
              <a:rPr lang="fr-FR" b="1" dirty="0"/>
              <a:t>Une Contribution RR à l’UNICEF record</a:t>
            </a:r>
          </a:p>
          <a:p>
            <a:pPr marL="742950" lvl="1" indent="-285750">
              <a:spcAft>
                <a:spcPts val="600"/>
              </a:spcAft>
            </a:pPr>
            <a:r>
              <a:rPr lang="fr-FR" dirty="0"/>
              <a:t>73,7 M€ total dont 58,9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/>
              <a:t>M€ de RR</a:t>
            </a:r>
          </a:p>
          <a:p>
            <a:pPr marL="742950" lvl="1" indent="-285750">
              <a:spcAft>
                <a:spcPts val="600"/>
              </a:spcAft>
            </a:pPr>
            <a:r>
              <a:rPr lang="fr-FR" dirty="0"/>
              <a:t>Taux de 73,6%</a:t>
            </a:r>
          </a:p>
          <a:p>
            <a:pPr marL="285750" indent="-285750">
              <a:spcAft>
                <a:spcPts val="600"/>
              </a:spcAft>
            </a:pPr>
            <a:r>
              <a:rPr lang="fr-FR" b="1" dirty="0"/>
              <a:t>Mobilisation relative pour les urgences 4 953K€ dont :</a:t>
            </a:r>
          </a:p>
          <a:p>
            <a:pPr marL="742950" lvl="1" indent="-285750">
              <a:spcAft>
                <a:spcPts val="600"/>
              </a:spcAft>
            </a:pPr>
            <a:r>
              <a:rPr lang="fr-FR" dirty="0"/>
              <a:t>Gaza et Moyen Orient		1 800K€</a:t>
            </a:r>
          </a:p>
          <a:p>
            <a:pPr marL="742950" lvl="1" indent="-285750">
              <a:spcAft>
                <a:spcPts val="600"/>
              </a:spcAft>
            </a:pPr>
            <a:r>
              <a:rPr lang="fr-FR" dirty="0"/>
              <a:t>Soudan				   680K€</a:t>
            </a:r>
          </a:p>
          <a:p>
            <a:pPr marL="742950" lvl="1" indent="-285750">
              <a:spcAft>
                <a:spcPts val="600"/>
              </a:spcAft>
            </a:pPr>
            <a:r>
              <a:rPr lang="fr-FR" dirty="0"/>
              <a:t>Toutes urgences			   469K€</a:t>
            </a:r>
          </a:p>
          <a:p>
            <a:pPr marL="457200" lvl="1" indent="0">
              <a:spcAft>
                <a:spcPts val="600"/>
              </a:spcAft>
              <a:buNone/>
            </a:pPr>
            <a:endParaRPr lang="fr-FR" dirty="0"/>
          </a:p>
          <a:p>
            <a:pPr marL="285750" indent="-285750">
              <a:spcAft>
                <a:spcPts val="600"/>
              </a:spcAft>
            </a:pPr>
            <a:r>
              <a:rPr lang="fr-FR" dirty="0"/>
              <a:t>Les </a:t>
            </a:r>
            <a:r>
              <a:rPr lang="fr-FR" b="1" dirty="0"/>
              <a:t>produits financiers </a:t>
            </a:r>
            <a:r>
              <a:rPr lang="fr-FR" dirty="0"/>
              <a:t>en forte croissance +116%</a:t>
            </a:r>
          </a:p>
          <a:p>
            <a:pPr marL="0" indent="0">
              <a:buNone/>
            </a:pPr>
            <a:endParaRPr lang="fr-FR" sz="2100" b="1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4</a:t>
            </a:fld>
            <a:endParaRPr lang="fr-FR" dirty="0"/>
          </a:p>
        </p:txBody>
      </p:sp>
      <p:pic>
        <p:nvPicPr>
          <p:cNvPr id="9" name="Picture 14">
            <a:extLst>
              <a:ext uri="{FF2B5EF4-FFF2-40B4-BE49-F238E27FC236}">
                <a16:creationId xmlns:a16="http://schemas.microsoft.com/office/drawing/2014/main" id="{29634435-49DB-AF40-81C3-A8391FE1AB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386"/>
          <a:stretch/>
        </p:blipFill>
        <p:spPr>
          <a:xfrm>
            <a:off x="99391" y="1686441"/>
            <a:ext cx="4831636" cy="3965713"/>
          </a:xfrm>
          <a:prstGeom prst="rect">
            <a:avLst/>
          </a:prstGeom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id="{A3510D27-79F9-0345-8BD6-C8DC3EAF33B5}"/>
              </a:ext>
            </a:extLst>
          </p:cNvPr>
          <p:cNvSpPr txBox="1"/>
          <p:nvPr/>
        </p:nvSpPr>
        <p:spPr>
          <a:xfrm rot="16200000">
            <a:off x="-737693" y="4584238"/>
            <a:ext cx="1905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alpha val="40000"/>
                  </a:schemeClr>
                </a:solidFill>
              </a:rPr>
              <a:t>© UNICEF/UNI328273/Viet Hung</a:t>
            </a:r>
          </a:p>
        </p:txBody>
      </p:sp>
    </p:spTree>
    <p:extLst>
      <p:ext uri="{BB962C8B-B14F-4D97-AF65-F5344CB8AC3E}">
        <p14:creationId xmlns:p14="http://schemas.microsoft.com/office/powerpoint/2010/main" val="1093606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38200" y="5553703"/>
            <a:ext cx="9144000" cy="1123322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bg1"/>
                </a:solidFill>
              </a:rPr>
              <a:t>REALISE 2024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ETATS DE GESTION</a:t>
            </a:r>
            <a:br>
              <a:rPr lang="fr-FR" b="0" dirty="0">
                <a:solidFill>
                  <a:schemeClr val="bg1"/>
                </a:solidFill>
              </a:rPr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0" y="6311900"/>
            <a:ext cx="2743200" cy="365125"/>
          </a:xfrm>
        </p:spPr>
        <p:txBody>
          <a:bodyPr/>
          <a:lstStyle/>
          <a:p>
            <a:fld id="{DE70B750-5465-49C4-A71E-4BA2CDFAD255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4560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90180"/>
            <a:ext cx="10780775" cy="741781"/>
          </a:xfrm>
        </p:spPr>
        <p:txBody>
          <a:bodyPr>
            <a:normAutofit/>
          </a:bodyPr>
          <a:lstStyle/>
          <a:p>
            <a:r>
              <a:rPr lang="fr-FR" dirty="0"/>
              <a:t>2024 : CHIFFRES CLES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6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587824"/>
              </p:ext>
            </p:extLst>
          </p:nvPr>
        </p:nvGraphicFramePr>
        <p:xfrm>
          <a:off x="485556" y="1681088"/>
          <a:ext cx="9276511" cy="43996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681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9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9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4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milliers d'Euros</a:t>
                      </a:r>
                      <a:endParaRPr lang="fr-FR" sz="9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</a:t>
                      </a:r>
                      <a:r>
                        <a:rPr lang="fr-FR" sz="16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2024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rgbClr val="2FC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u="none" strike="noStrike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</a:t>
                      </a:r>
                      <a:r>
                        <a:rPr lang="fr-FR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rgbClr val="00A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561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DES PRODUITS</a:t>
                      </a:r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104 063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105 944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106 699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561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DES CHARGES</a:t>
                      </a:r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31 974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34 589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32 766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561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CONTRIBUTION UNICEF</a:t>
                      </a:r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72 091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71 665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73 715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893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RESULTAT</a:t>
                      </a:r>
                      <a:endParaRPr lang="fr-FR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2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lang="fr-FR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fontAlgn="b">
                        <a:buFontTx/>
                        <a:buChar char="-"/>
                      </a:pPr>
                      <a:r>
                        <a:rPr lang="fr-FR" sz="2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309</a:t>
                      </a:r>
                      <a:endParaRPr lang="fr-FR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+ 219</a:t>
                      </a:r>
                    </a:p>
                  </a:txBody>
                  <a:tcPr marL="85323" marR="85323" marT="85323" marB="8532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Ellipse 5"/>
          <p:cNvSpPr/>
          <p:nvPr/>
        </p:nvSpPr>
        <p:spPr>
          <a:xfrm>
            <a:off x="11211863" y="2425905"/>
            <a:ext cx="825097" cy="787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1168431" y="2615246"/>
            <a:ext cx="911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</a:rPr>
              <a:t>+3%</a:t>
            </a:r>
          </a:p>
        </p:txBody>
      </p:sp>
      <p:sp>
        <p:nvSpPr>
          <p:cNvPr id="9" name="Ellipse 8"/>
          <p:cNvSpPr/>
          <p:nvPr/>
        </p:nvSpPr>
        <p:spPr>
          <a:xfrm>
            <a:off x="11205965" y="3402124"/>
            <a:ext cx="825097" cy="787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1168431" y="3586665"/>
            <a:ext cx="911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FF0000"/>
                </a:solidFill>
              </a:rPr>
              <a:t>+2%</a:t>
            </a:r>
          </a:p>
        </p:txBody>
      </p:sp>
      <p:sp>
        <p:nvSpPr>
          <p:cNvPr id="11" name="Ellipse 10"/>
          <p:cNvSpPr/>
          <p:nvPr/>
        </p:nvSpPr>
        <p:spPr>
          <a:xfrm>
            <a:off x="11228033" y="4374065"/>
            <a:ext cx="825097" cy="787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11168431" y="4562884"/>
            <a:ext cx="911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</a:rPr>
              <a:t>+2%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1141171" y="1661195"/>
            <a:ext cx="911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AEEF"/>
                </a:solidFill>
              </a:rPr>
              <a:t>Vs 2023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301BD2BA-121E-E094-632B-89901104ECD5}"/>
              </a:ext>
            </a:extLst>
          </p:cNvPr>
          <p:cNvSpPr/>
          <p:nvPr/>
        </p:nvSpPr>
        <p:spPr>
          <a:xfrm>
            <a:off x="10096132" y="2445798"/>
            <a:ext cx="825097" cy="787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4491F3E-5DF0-628B-2DC9-F4CD5959B004}"/>
              </a:ext>
            </a:extLst>
          </p:cNvPr>
          <p:cNvSpPr txBox="1"/>
          <p:nvPr/>
        </p:nvSpPr>
        <p:spPr>
          <a:xfrm>
            <a:off x="10052700" y="2635139"/>
            <a:ext cx="911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</a:rPr>
              <a:t>+1%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E8636B60-3838-7089-3319-C54643C9F2D0}"/>
              </a:ext>
            </a:extLst>
          </p:cNvPr>
          <p:cNvSpPr/>
          <p:nvPr/>
        </p:nvSpPr>
        <p:spPr>
          <a:xfrm>
            <a:off x="10090234" y="3422017"/>
            <a:ext cx="825097" cy="787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787C61E-BBB1-E58F-DDE1-DA7B9E3A6482}"/>
              </a:ext>
            </a:extLst>
          </p:cNvPr>
          <p:cNvSpPr txBox="1"/>
          <p:nvPr/>
        </p:nvSpPr>
        <p:spPr>
          <a:xfrm>
            <a:off x="10052700" y="3606558"/>
            <a:ext cx="911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</a:rPr>
              <a:t>-5%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D7D42DC9-A603-38BC-9F3A-D2DB324F1990}"/>
              </a:ext>
            </a:extLst>
          </p:cNvPr>
          <p:cNvSpPr/>
          <p:nvPr/>
        </p:nvSpPr>
        <p:spPr>
          <a:xfrm>
            <a:off x="10112302" y="4393958"/>
            <a:ext cx="825097" cy="787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B86CAA3-FDB0-A93B-CE94-C40FCBC16BB1}"/>
              </a:ext>
            </a:extLst>
          </p:cNvPr>
          <p:cNvSpPr txBox="1"/>
          <p:nvPr/>
        </p:nvSpPr>
        <p:spPr>
          <a:xfrm>
            <a:off x="10052700" y="4582777"/>
            <a:ext cx="911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</a:rPr>
              <a:t>+3%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FE085D7-811F-B4D3-2B88-5E2B88520D98}"/>
              </a:ext>
            </a:extLst>
          </p:cNvPr>
          <p:cNvSpPr txBox="1"/>
          <p:nvPr/>
        </p:nvSpPr>
        <p:spPr>
          <a:xfrm>
            <a:off x="9848928" y="1681088"/>
            <a:ext cx="1183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AEEF"/>
                </a:solidFill>
              </a:rPr>
              <a:t>Vs Budget</a:t>
            </a:r>
          </a:p>
        </p:txBody>
      </p:sp>
    </p:spTree>
    <p:extLst>
      <p:ext uri="{BB962C8B-B14F-4D97-AF65-F5344CB8AC3E}">
        <p14:creationId xmlns:p14="http://schemas.microsoft.com/office/powerpoint/2010/main" val="154655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0" dirty="0">
                <a:solidFill>
                  <a:schemeClr val="bg1"/>
                </a:solidFill>
              </a:rPr>
              <a:t>EVOLUTION DES RESSOURCES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345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llipse 21">
            <a:extLst>
              <a:ext uri="{FF2B5EF4-FFF2-40B4-BE49-F238E27FC236}">
                <a16:creationId xmlns:a16="http://schemas.microsoft.com/office/drawing/2014/main" id="{5A436020-D0AB-BD57-5F1F-E2A72146A355}"/>
              </a:ext>
            </a:extLst>
          </p:cNvPr>
          <p:cNvSpPr/>
          <p:nvPr/>
        </p:nvSpPr>
        <p:spPr>
          <a:xfrm>
            <a:off x="10289475" y="2846985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76191"/>
            <a:ext cx="10257183" cy="987295"/>
          </a:xfrm>
        </p:spPr>
        <p:txBody>
          <a:bodyPr>
            <a:normAutofit fontScale="90000"/>
          </a:bodyPr>
          <a:lstStyle/>
          <a:p>
            <a:r>
              <a:rPr lang="fr-FR" dirty="0"/>
              <a:t>REALISE 2024: LES PRIORITES STRATEGIQUES</a:t>
            </a:r>
            <a:br>
              <a:rPr lang="fr-FR" dirty="0"/>
            </a:br>
            <a:r>
              <a:rPr lang="fr-FR" sz="2000" dirty="0"/>
              <a:t>+4,4% vs 2023 +3,6M€  80% des ressources</a:t>
            </a: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8</a:t>
            </a:fld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411531"/>
              </p:ext>
            </p:extLst>
          </p:nvPr>
        </p:nvGraphicFramePr>
        <p:xfrm>
          <a:off x="606390" y="1231979"/>
          <a:ext cx="9274210" cy="4824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8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1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2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0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milliers d'Euros</a:t>
                      </a:r>
                      <a:endParaRPr lang="fr-FR" sz="9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 2023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DD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2024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C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 2024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Collecte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96 092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96 665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98 071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973">
                <a:tc>
                  <a:txBody>
                    <a:bodyPr/>
                    <a:lstStyle/>
                    <a:p>
                      <a:pPr algn="r"/>
                      <a:r>
                        <a:rPr lang="fr-FR" sz="19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Prélèvements Réguliers</a:t>
                      </a:r>
                      <a:endParaRPr lang="fr-FR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45 663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47 240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47 239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Legs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13 779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16 000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17 098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Partenariats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10 502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10 070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10 353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Digital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11 410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9 007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10 219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09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Soumis à contribution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98 142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98 847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100 156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Investissements UNICEF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4 796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5 480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5 454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non soumis à contribution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1 126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1 617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1 090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2851">
                <a:tc>
                  <a:txBody>
                    <a:bodyPr/>
                    <a:lstStyle/>
                    <a:p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104 064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102 258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106 699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1559F46A-A5C7-0412-91F3-638843E6BECB}"/>
              </a:ext>
            </a:extLst>
          </p:cNvPr>
          <p:cNvSpPr/>
          <p:nvPr/>
        </p:nvSpPr>
        <p:spPr>
          <a:xfrm>
            <a:off x="11173061" y="2160807"/>
            <a:ext cx="748005" cy="71383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26BDA21-2C17-F650-4611-4B0DCAC7294D}"/>
              </a:ext>
            </a:extLst>
          </p:cNvPr>
          <p:cNvSpPr txBox="1"/>
          <p:nvPr/>
        </p:nvSpPr>
        <p:spPr>
          <a:xfrm>
            <a:off x="11133938" y="2312955"/>
            <a:ext cx="826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</a:rPr>
              <a:t>+3,4%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A71BA54A-15D9-E267-0391-A6853286714A}"/>
              </a:ext>
            </a:extLst>
          </p:cNvPr>
          <p:cNvSpPr/>
          <p:nvPr/>
        </p:nvSpPr>
        <p:spPr>
          <a:xfrm>
            <a:off x="11322795" y="2807064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16B671E-2C67-8D26-FD03-4A7EDCC64662}"/>
              </a:ext>
            </a:extLst>
          </p:cNvPr>
          <p:cNvSpPr txBox="1"/>
          <p:nvPr/>
        </p:nvSpPr>
        <p:spPr>
          <a:xfrm>
            <a:off x="11294036" y="2913873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+24%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FBA3093E-D63A-A5DF-1082-A611F05A4F80}"/>
              </a:ext>
            </a:extLst>
          </p:cNvPr>
          <p:cNvSpPr/>
          <p:nvPr/>
        </p:nvSpPr>
        <p:spPr>
          <a:xfrm>
            <a:off x="11322795" y="3221650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7C7E664-D758-67B8-2FB4-A2E44AEAEA76}"/>
              </a:ext>
            </a:extLst>
          </p:cNvPr>
          <p:cNvSpPr txBox="1"/>
          <p:nvPr/>
        </p:nvSpPr>
        <p:spPr>
          <a:xfrm>
            <a:off x="11294036" y="3328459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-1%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1E776007-0D4C-C058-D4CA-B78FAB348D85}"/>
              </a:ext>
            </a:extLst>
          </p:cNvPr>
          <p:cNvSpPr/>
          <p:nvPr/>
        </p:nvSpPr>
        <p:spPr>
          <a:xfrm>
            <a:off x="11336677" y="3676092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CED996F-63B0-9E34-EA5C-2D0EAC10F68D}"/>
              </a:ext>
            </a:extLst>
          </p:cNvPr>
          <p:cNvSpPr txBox="1"/>
          <p:nvPr/>
        </p:nvSpPr>
        <p:spPr>
          <a:xfrm>
            <a:off x="11307918" y="3782901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-10%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6086100-3AE6-A616-1E48-AEAA75FF53A1}"/>
              </a:ext>
            </a:extLst>
          </p:cNvPr>
          <p:cNvSpPr txBox="1"/>
          <p:nvPr/>
        </p:nvSpPr>
        <p:spPr>
          <a:xfrm>
            <a:off x="11091083" y="1145146"/>
            <a:ext cx="911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AEEF"/>
                </a:solidFill>
              </a:rPr>
              <a:t>Vs 2023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B396CA8-D4A0-4AEC-E45E-6A2BA5D3F85B}"/>
              </a:ext>
            </a:extLst>
          </p:cNvPr>
          <p:cNvSpPr/>
          <p:nvPr/>
        </p:nvSpPr>
        <p:spPr>
          <a:xfrm>
            <a:off x="10152829" y="2160807"/>
            <a:ext cx="748005" cy="71383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2BB4958-BC5F-E193-B456-D15FA4EF7AF7}"/>
              </a:ext>
            </a:extLst>
          </p:cNvPr>
          <p:cNvSpPr txBox="1"/>
          <p:nvPr/>
        </p:nvSpPr>
        <p:spPr>
          <a:xfrm>
            <a:off x="10113706" y="2312955"/>
            <a:ext cx="826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</a:rPr>
              <a:t>=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FC4573C-C20E-DF26-BA73-CD79331F92E9}"/>
              </a:ext>
            </a:extLst>
          </p:cNvPr>
          <p:cNvSpPr txBox="1"/>
          <p:nvPr/>
        </p:nvSpPr>
        <p:spPr>
          <a:xfrm>
            <a:off x="10273804" y="2913873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+7%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2BB60D62-1E3D-761E-228F-F5AB2D29362E}"/>
              </a:ext>
            </a:extLst>
          </p:cNvPr>
          <p:cNvSpPr/>
          <p:nvPr/>
        </p:nvSpPr>
        <p:spPr>
          <a:xfrm>
            <a:off x="10302563" y="3221650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BC834E7-6FC1-4E35-984C-869CDB15C24E}"/>
              </a:ext>
            </a:extLst>
          </p:cNvPr>
          <p:cNvSpPr txBox="1"/>
          <p:nvPr/>
        </p:nvSpPr>
        <p:spPr>
          <a:xfrm>
            <a:off x="10273804" y="3328459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+3%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9706CAC-8D5A-A98C-2BEE-ED691A37A04A}"/>
              </a:ext>
            </a:extLst>
          </p:cNvPr>
          <p:cNvSpPr/>
          <p:nvPr/>
        </p:nvSpPr>
        <p:spPr>
          <a:xfrm>
            <a:off x="10316445" y="3676092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91EE80E-2A45-F7AF-7BFE-739BF4250219}"/>
              </a:ext>
            </a:extLst>
          </p:cNvPr>
          <p:cNvSpPr txBox="1"/>
          <p:nvPr/>
        </p:nvSpPr>
        <p:spPr>
          <a:xfrm>
            <a:off x="10287686" y="3782901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+13%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AF6261F-610A-D1B5-33A3-E9B41C70D0A9}"/>
              </a:ext>
            </a:extLst>
          </p:cNvPr>
          <p:cNvSpPr txBox="1"/>
          <p:nvPr/>
        </p:nvSpPr>
        <p:spPr>
          <a:xfrm>
            <a:off x="10033001" y="1145146"/>
            <a:ext cx="1018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AEEF"/>
                </a:solidFill>
              </a:rPr>
              <a:t>Vs Budget</a:t>
            </a:r>
          </a:p>
        </p:txBody>
      </p:sp>
    </p:spTree>
    <p:extLst>
      <p:ext uri="{BB962C8B-B14F-4D97-AF65-F5344CB8AC3E}">
        <p14:creationId xmlns:p14="http://schemas.microsoft.com/office/powerpoint/2010/main" val="3385216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llipse 40">
            <a:extLst>
              <a:ext uri="{FF2B5EF4-FFF2-40B4-BE49-F238E27FC236}">
                <a16:creationId xmlns:a16="http://schemas.microsoft.com/office/drawing/2014/main" id="{B7977164-F62B-1096-7E59-B04004AE1AF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1013491" y="5719476"/>
            <a:ext cx="748005" cy="71383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E09205AB-4945-C466-103A-481087A5CDBE}"/>
              </a:ext>
            </a:extLst>
          </p:cNvPr>
          <p:cNvSpPr/>
          <p:nvPr/>
        </p:nvSpPr>
        <p:spPr>
          <a:xfrm>
            <a:off x="9741031" y="5719476"/>
            <a:ext cx="748005" cy="71383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46732F6C-7BCE-6CF8-31B7-10A5CF16AAAF}"/>
              </a:ext>
            </a:extLst>
          </p:cNvPr>
          <p:cNvSpPr/>
          <p:nvPr/>
        </p:nvSpPr>
        <p:spPr>
          <a:xfrm>
            <a:off x="11084888" y="5025763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C1D1A955-6FAD-F8B0-55E5-D7930827CBA4}"/>
              </a:ext>
            </a:extLst>
          </p:cNvPr>
          <p:cNvSpPr/>
          <p:nvPr/>
        </p:nvSpPr>
        <p:spPr>
          <a:xfrm>
            <a:off x="9831286" y="5440350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" y="67733"/>
            <a:ext cx="10253134" cy="936533"/>
          </a:xfrm>
        </p:spPr>
        <p:txBody>
          <a:bodyPr>
            <a:normAutofit/>
          </a:bodyPr>
          <a:lstStyle/>
          <a:p>
            <a:r>
              <a:rPr lang="fr-FR" dirty="0"/>
              <a:t>REALISE  2024 : LES AUTRES CANAUX</a:t>
            </a:r>
            <a:br>
              <a:rPr lang="fr-FR" dirty="0"/>
            </a:br>
            <a:r>
              <a:rPr lang="fr-FR" sz="2000" dirty="0"/>
              <a:t>-9,3% vs 2023 -1,6M€  20% des ressources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0B750-5465-49C4-A71E-4BA2CDFAD255}" type="slidenum">
              <a:rPr lang="fr-FR" smtClean="0"/>
              <a:pPr/>
              <a:t>9</a:t>
            </a:fld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744204"/>
              </p:ext>
            </p:extLst>
          </p:nvPr>
        </p:nvGraphicFramePr>
        <p:xfrm>
          <a:off x="402417" y="1299054"/>
          <a:ext cx="8924366" cy="4920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8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8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72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0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900" b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milliers d'Euros</a:t>
                      </a:r>
                      <a:endParaRPr lang="fr-FR" sz="9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2023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DD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2024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C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2024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Collecte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96 092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96 665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98 071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97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9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Publipostages</a:t>
                      </a:r>
                      <a:endParaRPr lang="fr-FR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12 115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11 438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11 094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 </a:t>
                      </a:r>
                      <a:r>
                        <a:rPr lang="fr-FR" sz="19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Cerfa</a:t>
                      </a:r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» et Comités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435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Grands</a:t>
                      </a:r>
                      <a:r>
                        <a:rPr lang="fr-FR" sz="19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Donateurs</a:t>
                      </a:r>
                      <a:endParaRPr lang="fr-FR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1 478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1 800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1 355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Evénements</a:t>
                      </a:r>
                      <a:r>
                        <a:rPr lang="fr-FR" sz="1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&amp; Manifestations</a:t>
                      </a:r>
                      <a:endParaRPr lang="fr-FR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277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Cartes et produits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1 372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1 433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621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Achats/Ventes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Licences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pPr algn="r"/>
                      <a:r>
                        <a:rPr lang="fr-FR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Dons (Happy Box)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479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2093">
                <a:tc>
                  <a:txBody>
                    <a:bodyPr/>
                    <a:lstStyle/>
                    <a:p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financiers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678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9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1 464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Ellipse 2">
            <a:extLst>
              <a:ext uri="{FF2B5EF4-FFF2-40B4-BE49-F238E27FC236}">
                <a16:creationId xmlns:a16="http://schemas.microsoft.com/office/drawing/2014/main" id="{A048AB62-7B16-8E10-A87F-7907C016A814}"/>
              </a:ext>
            </a:extLst>
          </p:cNvPr>
          <p:cNvSpPr/>
          <p:nvPr/>
        </p:nvSpPr>
        <p:spPr>
          <a:xfrm>
            <a:off x="9785458" y="2890825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89083604-CABE-6C19-F2E1-4CDFF91B781E}"/>
              </a:ext>
            </a:extLst>
          </p:cNvPr>
          <p:cNvSpPr/>
          <p:nvPr/>
        </p:nvSpPr>
        <p:spPr>
          <a:xfrm>
            <a:off x="9648812" y="2204647"/>
            <a:ext cx="748005" cy="71383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69E906-3CD9-7781-B07D-A7A94EDBCDBF}"/>
              </a:ext>
            </a:extLst>
          </p:cNvPr>
          <p:cNvSpPr txBox="1"/>
          <p:nvPr/>
        </p:nvSpPr>
        <p:spPr>
          <a:xfrm>
            <a:off x="9609689" y="2356795"/>
            <a:ext cx="826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FF0000"/>
                </a:solidFill>
              </a:rPr>
              <a:t>-3%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C45C40D-F724-26D5-C8E9-4C7CF7F2368B}"/>
              </a:ext>
            </a:extLst>
          </p:cNvPr>
          <p:cNvSpPr txBox="1"/>
          <p:nvPr/>
        </p:nvSpPr>
        <p:spPr>
          <a:xfrm>
            <a:off x="9769787" y="2957713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-59%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05B104EE-AF70-9E14-9BD5-A2410CECF315}"/>
              </a:ext>
            </a:extLst>
          </p:cNvPr>
          <p:cNvSpPr/>
          <p:nvPr/>
        </p:nvSpPr>
        <p:spPr>
          <a:xfrm>
            <a:off x="9798546" y="3265490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4792B5E-4316-F830-55AD-6C152EB193F9}"/>
              </a:ext>
            </a:extLst>
          </p:cNvPr>
          <p:cNvSpPr txBox="1"/>
          <p:nvPr/>
        </p:nvSpPr>
        <p:spPr>
          <a:xfrm>
            <a:off x="9769787" y="3372299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-24%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EC77F46F-156D-F27D-59E6-5B7D389DA005}"/>
              </a:ext>
            </a:extLst>
          </p:cNvPr>
          <p:cNvSpPr/>
          <p:nvPr/>
        </p:nvSpPr>
        <p:spPr>
          <a:xfrm>
            <a:off x="9812428" y="3719932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EC71754-450E-0BC6-5A3E-C2B45E86750E}"/>
              </a:ext>
            </a:extLst>
          </p:cNvPr>
          <p:cNvSpPr txBox="1"/>
          <p:nvPr/>
        </p:nvSpPr>
        <p:spPr>
          <a:xfrm>
            <a:off x="9783669" y="3826741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-31%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AE62D8D-F145-771E-4226-C611B54A0FE0}"/>
              </a:ext>
            </a:extLst>
          </p:cNvPr>
          <p:cNvSpPr txBox="1"/>
          <p:nvPr/>
        </p:nvSpPr>
        <p:spPr>
          <a:xfrm>
            <a:off x="9528984" y="1188986"/>
            <a:ext cx="1018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AEEF"/>
                </a:solidFill>
              </a:rPr>
              <a:t>Vs Budget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F608C52-A6DB-E6AB-CDD9-5558F7DBA7B8}"/>
              </a:ext>
            </a:extLst>
          </p:cNvPr>
          <p:cNvSpPr/>
          <p:nvPr/>
        </p:nvSpPr>
        <p:spPr>
          <a:xfrm>
            <a:off x="11057918" y="2890825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131322-0D64-0E85-FC72-8D6CD834F6D9}"/>
              </a:ext>
            </a:extLst>
          </p:cNvPr>
          <p:cNvSpPr/>
          <p:nvPr/>
        </p:nvSpPr>
        <p:spPr>
          <a:xfrm>
            <a:off x="10921272" y="2204647"/>
            <a:ext cx="748005" cy="71383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B54958C-191E-3B96-97C7-247B07A9E665}"/>
              </a:ext>
            </a:extLst>
          </p:cNvPr>
          <p:cNvSpPr txBox="1"/>
          <p:nvPr/>
        </p:nvSpPr>
        <p:spPr>
          <a:xfrm>
            <a:off x="10882149" y="2356795"/>
            <a:ext cx="826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FF0000"/>
                </a:solidFill>
              </a:rPr>
              <a:t>-8%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ED5DA40-2AC0-A275-5309-13E02D759C02}"/>
              </a:ext>
            </a:extLst>
          </p:cNvPr>
          <p:cNvSpPr txBox="1"/>
          <p:nvPr/>
        </p:nvSpPr>
        <p:spPr>
          <a:xfrm>
            <a:off x="11042247" y="2957713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-45%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DC755D61-C128-711E-445D-B9F2C6256F3C}"/>
              </a:ext>
            </a:extLst>
          </p:cNvPr>
          <p:cNvSpPr/>
          <p:nvPr/>
        </p:nvSpPr>
        <p:spPr>
          <a:xfrm>
            <a:off x="11071006" y="3265490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73EA8F0-7EC2-5D2C-9671-621C0627CE66}"/>
              </a:ext>
            </a:extLst>
          </p:cNvPr>
          <p:cNvSpPr txBox="1"/>
          <p:nvPr/>
        </p:nvSpPr>
        <p:spPr>
          <a:xfrm>
            <a:off x="11042247" y="3372299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-8%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E2990C38-C7F9-813B-1CB1-152F6745F725}"/>
              </a:ext>
            </a:extLst>
          </p:cNvPr>
          <p:cNvSpPr/>
          <p:nvPr/>
        </p:nvSpPr>
        <p:spPr>
          <a:xfrm>
            <a:off x="11084888" y="3719932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E03506A-189F-47B7-0245-6B01A2F625EE}"/>
              </a:ext>
            </a:extLst>
          </p:cNvPr>
          <p:cNvSpPr txBox="1"/>
          <p:nvPr/>
        </p:nvSpPr>
        <p:spPr>
          <a:xfrm>
            <a:off x="11056129" y="3826741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-21%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20EAB86-6436-6473-C554-8A0A6BF48785}"/>
              </a:ext>
            </a:extLst>
          </p:cNvPr>
          <p:cNvSpPr txBox="1"/>
          <p:nvPr/>
        </p:nvSpPr>
        <p:spPr>
          <a:xfrm>
            <a:off x="10882148" y="1188986"/>
            <a:ext cx="907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AEEF"/>
                </a:solidFill>
              </a:rPr>
              <a:t>Vs 2023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9657DAFA-EF13-AF1E-C1AE-963612CD52F3}"/>
              </a:ext>
            </a:extLst>
          </p:cNvPr>
          <p:cNvSpPr/>
          <p:nvPr/>
        </p:nvSpPr>
        <p:spPr>
          <a:xfrm>
            <a:off x="9726035" y="4031078"/>
            <a:ext cx="748005" cy="71383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F36B8D3-B65E-522B-56E1-4057EDB5439E}"/>
              </a:ext>
            </a:extLst>
          </p:cNvPr>
          <p:cNvSpPr txBox="1"/>
          <p:nvPr/>
        </p:nvSpPr>
        <p:spPr>
          <a:xfrm>
            <a:off x="9686912" y="4183226"/>
            <a:ext cx="826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FF0000"/>
                </a:solidFill>
              </a:rPr>
              <a:t>-57%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9B4F611-4B1D-A331-817E-16273F7E23CA}"/>
              </a:ext>
            </a:extLst>
          </p:cNvPr>
          <p:cNvSpPr/>
          <p:nvPr/>
        </p:nvSpPr>
        <p:spPr>
          <a:xfrm>
            <a:off x="10998495" y="4031078"/>
            <a:ext cx="748005" cy="71383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DBCF54B-738F-A4C1-BB97-4B03F2F3546D}"/>
              </a:ext>
            </a:extLst>
          </p:cNvPr>
          <p:cNvSpPr txBox="1"/>
          <p:nvPr/>
        </p:nvSpPr>
        <p:spPr>
          <a:xfrm>
            <a:off x="10959372" y="4183226"/>
            <a:ext cx="826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FF0000"/>
                </a:solidFill>
              </a:rPr>
              <a:t>-54%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083F899B-FF3D-4F41-36F8-A452A6CD864E}"/>
              </a:ext>
            </a:extLst>
          </p:cNvPr>
          <p:cNvSpPr/>
          <p:nvPr/>
        </p:nvSpPr>
        <p:spPr>
          <a:xfrm>
            <a:off x="9810043" y="4651099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84191D4-4BF6-3B5F-E250-A774B1C2079B}"/>
              </a:ext>
            </a:extLst>
          </p:cNvPr>
          <p:cNvSpPr txBox="1"/>
          <p:nvPr/>
        </p:nvSpPr>
        <p:spPr>
          <a:xfrm>
            <a:off x="9794372" y="4717987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-86%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F718DA42-CA7F-1F83-2CF7-F0881E9AF206}"/>
              </a:ext>
            </a:extLst>
          </p:cNvPr>
          <p:cNvSpPr/>
          <p:nvPr/>
        </p:nvSpPr>
        <p:spPr>
          <a:xfrm>
            <a:off x="9823131" y="5025764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4EECA7-B31F-06C2-84B6-791F12F5C92E}"/>
              </a:ext>
            </a:extLst>
          </p:cNvPr>
          <p:cNvSpPr txBox="1"/>
          <p:nvPr/>
        </p:nvSpPr>
        <p:spPr>
          <a:xfrm>
            <a:off x="9794372" y="5132573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-7%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60978AF-C477-C393-8387-5EAB3E6BC2DB}"/>
              </a:ext>
            </a:extLst>
          </p:cNvPr>
          <p:cNvSpPr txBox="1"/>
          <p:nvPr/>
        </p:nvSpPr>
        <p:spPr>
          <a:xfrm>
            <a:off x="9810043" y="5549732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-97%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F1278E06-A51C-0EA3-FB77-D6E6810F45AE}"/>
              </a:ext>
            </a:extLst>
          </p:cNvPr>
          <p:cNvSpPr/>
          <p:nvPr/>
        </p:nvSpPr>
        <p:spPr>
          <a:xfrm>
            <a:off x="11121802" y="5440350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65B4572E-118A-868B-8039-416438C5133C}"/>
              </a:ext>
            </a:extLst>
          </p:cNvPr>
          <p:cNvSpPr/>
          <p:nvPr/>
        </p:nvSpPr>
        <p:spPr>
          <a:xfrm>
            <a:off x="11100559" y="4651099"/>
            <a:ext cx="546358" cy="52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2E1C43A-3B28-3FEF-C0BD-67C2EFD45F4E}"/>
              </a:ext>
            </a:extLst>
          </p:cNvPr>
          <p:cNvSpPr txBox="1"/>
          <p:nvPr/>
        </p:nvSpPr>
        <p:spPr>
          <a:xfrm>
            <a:off x="11084888" y="4717987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B050"/>
                </a:solidFill>
              </a:rPr>
              <a:t>+55%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C0E8F6D9-0298-5039-C16F-5BAF5494A999}"/>
              </a:ext>
            </a:extLst>
          </p:cNvPr>
          <p:cNvSpPr txBox="1"/>
          <p:nvPr/>
        </p:nvSpPr>
        <p:spPr>
          <a:xfrm>
            <a:off x="11084888" y="5132573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-40%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C79B8223-ADC7-B29B-0A7C-F5577A1AA85F}"/>
              </a:ext>
            </a:extLst>
          </p:cNvPr>
          <p:cNvSpPr txBox="1"/>
          <p:nvPr/>
        </p:nvSpPr>
        <p:spPr>
          <a:xfrm>
            <a:off x="11100559" y="5549732"/>
            <a:ext cx="6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-95%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A8A052F2-8CBF-FD7A-4FCE-8E74DA547255}"/>
              </a:ext>
            </a:extLst>
          </p:cNvPr>
          <p:cNvSpPr txBox="1"/>
          <p:nvPr/>
        </p:nvSpPr>
        <p:spPr>
          <a:xfrm>
            <a:off x="9609690" y="5871624"/>
            <a:ext cx="1018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</a:rPr>
              <a:t>+95%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DF13614-E551-D7AF-A376-7F5ACB71A43C}"/>
              </a:ext>
            </a:extLst>
          </p:cNvPr>
          <p:cNvSpPr txBox="1"/>
          <p:nvPr/>
        </p:nvSpPr>
        <p:spPr>
          <a:xfrm>
            <a:off x="10911057" y="5871624"/>
            <a:ext cx="907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</a:rPr>
              <a:t>+116%</a:t>
            </a:r>
          </a:p>
        </p:txBody>
      </p:sp>
    </p:spTree>
    <p:extLst>
      <p:ext uri="{BB962C8B-B14F-4D97-AF65-F5344CB8AC3E}">
        <p14:creationId xmlns:p14="http://schemas.microsoft.com/office/powerpoint/2010/main" val="426839952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8E35737C4EF44D83D0A5FE16814412" ma:contentTypeVersion="15" ma:contentTypeDescription="Crée un document." ma:contentTypeScope="" ma:versionID="11236f01d302a594bebd20d9dcff3931">
  <xsd:schema xmlns:xsd="http://www.w3.org/2001/XMLSchema" xmlns:xs="http://www.w3.org/2001/XMLSchema" xmlns:p="http://schemas.microsoft.com/office/2006/metadata/properties" xmlns:ns2="e037dc9a-ff39-477c-b373-20492524b9bf" xmlns:ns3="bdcce594-ab5c-45b1-b517-4d531060cf17" targetNamespace="http://schemas.microsoft.com/office/2006/metadata/properties" ma:root="true" ma:fieldsID="229089e4b6a95063037f4fd05e60f840" ns2:_="" ns3:_="">
    <xsd:import namespace="e037dc9a-ff39-477c-b373-20492524b9bf"/>
    <xsd:import namespace="bdcce594-ab5c-45b1-b517-4d531060cf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Flow_SignoffStatu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37dc9a-ff39-477c-b373-20492524b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a62bde5d-5f38-4b8c-8bbe-34d2e9ee91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État de validation" ma:internalName="_x00c9_tat_x0020_de_x0020_validation">
      <xsd:simpleType>
        <xsd:restriction base="dms:Text"/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cce594-ab5c-45b1-b517-4d531060cf17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85486e25-3c95-41e4-939d-469d0f1f9757}" ma:internalName="TaxCatchAll" ma:showField="CatchAllData" ma:web="bdcce594-ab5c-45b1-b517-4d531060cf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037dc9a-ff39-477c-b373-20492524b9bf">
      <Terms xmlns="http://schemas.microsoft.com/office/infopath/2007/PartnerControls"/>
    </lcf76f155ced4ddcb4097134ff3c332f>
    <TaxCatchAll xmlns="bdcce594-ab5c-45b1-b517-4d531060cf17" xsi:nil="true"/>
    <_Flow_SignoffStatus xmlns="e037dc9a-ff39-477c-b373-20492524b9bf" xsi:nil="true"/>
  </documentManagement>
</p:properties>
</file>

<file path=customXml/itemProps1.xml><?xml version="1.0" encoding="utf-8"?>
<ds:datastoreItem xmlns:ds="http://schemas.openxmlformats.org/officeDocument/2006/customXml" ds:itemID="{BE639CBE-5290-4BBD-99D3-ED6117350F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5CB498-6806-48F5-8A5B-976B8BB80A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37dc9a-ff39-477c-b373-20492524b9bf"/>
    <ds:schemaRef ds:uri="bdcce594-ab5c-45b1-b517-4d531060cf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A40DEA4-C58B-4C15-84D6-0ABDB0826228}">
  <ds:schemaRefs>
    <ds:schemaRef ds:uri="http://purl.org/dc/terms/"/>
    <ds:schemaRef ds:uri="http://www.w3.org/XML/1998/namespace"/>
    <ds:schemaRef ds:uri="http://purl.org/dc/elements/1.1/"/>
    <ds:schemaRef ds:uri="e037dc9a-ff39-477c-b373-20492524b9bf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bdcce594-ab5c-45b1-b517-4d531060cf1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7307</TotalTime>
  <Words>1991</Words>
  <Application>Microsoft Office PowerPoint</Application>
  <PresentationFormat>Grand écran</PresentationFormat>
  <Paragraphs>676</Paragraphs>
  <Slides>33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Calibri Light</vt:lpstr>
      <vt:lpstr>Segoe UI</vt:lpstr>
      <vt:lpstr>Wingdings</vt:lpstr>
      <vt:lpstr>Thème Office</vt:lpstr>
      <vt:lpstr>Rapport Financier 2024</vt:lpstr>
      <vt:lpstr>Sommaire</vt:lpstr>
      <vt:lpstr>ANNEE 2024  Les ressources régulières à un niveau historique</vt:lpstr>
      <vt:lpstr>2024 – FAITS MARQUANTS</vt:lpstr>
      <vt:lpstr>REALISE 2024 ETATS DE GESTION </vt:lpstr>
      <vt:lpstr>2024 : CHIFFRES CLES</vt:lpstr>
      <vt:lpstr>EVOLUTION DES RESSOURCES</vt:lpstr>
      <vt:lpstr>REALISE 2024: LES PRIORITES STRATEGIQUES +4,4% vs 2023 +3,6M€  80% des ressources</vt:lpstr>
      <vt:lpstr>REALISE  2024 : LES AUTRES CANAUX -9,3% vs 2023 -1,6M€  20% des ressources</vt:lpstr>
      <vt:lpstr>EVOLUTION DES PRIORITES STRATEGIQUES :  +4,4% vs 2023 +3,6M€  80% des ressources </vt:lpstr>
      <vt:lpstr>EVOLUTION DES PRIORITES STRATEGIQUES :  +4,4% vs 2023 +3,6M€  80% des ressources</vt:lpstr>
      <vt:lpstr>REALISE  2024 : PRODUITS HORS CONTRIBUTION +10% vs 2023 + 622k€</vt:lpstr>
      <vt:lpstr>LES PRODUITS</vt:lpstr>
      <vt:lpstr>EVOLUTION DES CHARGES</vt:lpstr>
      <vt:lpstr>REALISE 2024 : LES CHARGES + 2,5% vs 2023 ; - 5% vs budget 2024</vt:lpstr>
      <vt:lpstr>REALISE 2024 : EQUILIBRE CHARGES PRODUITS HORS URGENCE </vt:lpstr>
      <vt:lpstr> LA CONTRIBUTION</vt:lpstr>
      <vt:lpstr>CONTRIBUTION 2024 – REPARTITION RR OR ORE: Taux global de 73,6%  / Valeur + 2% vs 2023</vt:lpstr>
      <vt:lpstr>CONTRIBUTION 2024 – EVOLUTION : Taux global de 73, 6%  / Valeur + 2% vs 2023</vt:lpstr>
      <vt:lpstr>REALISE 2024 ETATS COMPTABLES</vt:lpstr>
      <vt:lpstr>2024 : ETATS COMPTABLES</vt:lpstr>
      <vt:lpstr>COMPTE DE RESULTAT</vt:lpstr>
      <vt:lpstr>CONTRIBUTIONS VOLONTAIRES EN NATURE : 3 040 064€</vt:lpstr>
      <vt:lpstr>SECTEUR FISCAL</vt:lpstr>
      <vt:lpstr>BILAN ET TRESORERIE</vt:lpstr>
      <vt:lpstr>CROD : COMPTE RESULTAT ORIGINE &amp; DESTINATION – ANC 2018-06 (Extrait)</vt:lpstr>
      <vt:lpstr>CROD : COMPTE RESULTAT ORIGINE &amp; DESTINATION GENEROSITE DU PUBLIC</vt:lpstr>
      <vt:lpstr>CROD : RAPPEL 2023</vt:lpstr>
      <vt:lpstr>ARRETE DES COMPTES PAR LE CONSEIL D’ADMINISTRATION</vt:lpstr>
      <vt:lpstr>Suivi des projets de l’entité</vt:lpstr>
      <vt:lpstr>AFFECTATION DES DEPENSES 2024 AUX PROJETS DE L’ENTITE</vt:lpstr>
      <vt:lpstr>AFFECTATION DES DEPENSES 2024 AUX PROJETS DE L’ENTITE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LAMBERT-MUYARD Louise</dc:creator>
  <cp:lastModifiedBy>Jean-François Le Page</cp:lastModifiedBy>
  <cp:revision>331</cp:revision>
  <cp:lastPrinted>2024-05-07T14:50:52Z</cp:lastPrinted>
  <dcterms:created xsi:type="dcterms:W3CDTF">2020-11-16T16:33:32Z</dcterms:created>
  <dcterms:modified xsi:type="dcterms:W3CDTF">2025-05-24T09:15:03Z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0x010100A38E35737C4EF44D83D0A5FE16814412</vt:lpwstr>
  </property>
  <property fmtid="{D5CDD505-2E9C-101B-9397-08002B2CF9AE}" pid="3" name="Order">
    <vt:r8>100</vt:r8>
  </property>
  <property fmtid="{D5CDD505-2E9C-101B-9397-08002B2CF9AE}" pid="4" name="MediaServiceImageTags">
    <vt:lpwstr/>
  </property>
</Properties>
</file>