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85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0CA018-9760-42F5-A2FA-83A9815B315F}" v="1" dt="2024-09-17T08:46:58.9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138" y="2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366B4F-39A6-4EDF-AA57-78DDCD9D7457}" type="datetimeFigureOut">
              <a:rPr lang="fr-FR" smtClean="0"/>
              <a:t>22/05/2025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6C55FB-DD99-43D5-AF95-E20F9111BC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5365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B4662F-3E00-8F3D-AAA7-DEF88EF7DC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F6FEE34-A9F7-E1BF-205E-335D0F2B19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5F723E0-0759-7405-193F-EE61737EC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3E5E3-BBD0-4F7F-B417-5E8D7A3A8864}" type="datetimeFigureOut">
              <a:rPr lang="fr-FR" smtClean="0"/>
              <a:t>22/05/2025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B91414-09D8-2122-5369-C8921EC86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84371E4-B32A-1270-FD03-9C120DE10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D4297-A84D-4262-9470-D0CE1DCAB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785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988A98-1848-18AA-7B1F-66657450C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F441343-4D9E-C8EB-63EE-1BCCE58B10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1190A55-8FE2-0669-DA0C-18107483C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3E5E3-BBD0-4F7F-B417-5E8D7A3A8864}" type="datetimeFigureOut">
              <a:rPr lang="fr-FR" smtClean="0"/>
              <a:t>22/05/2025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4B1F93F-42A8-D4CE-450D-1BCEF4168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4B58E4-5E73-CBB7-8974-12738D698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D4297-A84D-4262-9470-D0CE1DCAB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389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E078349-7FD1-A421-BB9B-CA75B0FD3C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FACB55D-5949-F54D-1B98-B6ACDCCD4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6B9D52-3ED6-215F-884E-9FF08E7A2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3E5E3-BBD0-4F7F-B417-5E8D7A3A8864}" type="datetimeFigureOut">
              <a:rPr lang="fr-FR" smtClean="0"/>
              <a:t>22/05/2025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85D30E-A664-7C0B-2CA1-37363393E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6A12C2-1FFB-D542-582A-B7C2532DB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D4297-A84D-4262-9470-D0CE1DCAB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61683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e_titre lo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84914"/>
            <a:ext cx="12192000" cy="741781"/>
          </a:xfrm>
          <a:solidFill>
            <a:srgbClr val="00B0F0"/>
          </a:solidFill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8749275" y="6330817"/>
            <a:ext cx="3116494" cy="2738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r" defTabSz="914400" rtl="0" eaLnBrk="1" latinLnBrk="0" hangingPunct="1">
              <a:defRPr sz="9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UNICEF</a:t>
            </a:r>
            <a:r>
              <a:rPr lang="fr-FR" sz="1200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 pour chaque enfant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8200" y="6311900"/>
            <a:ext cx="2743200" cy="365125"/>
          </a:xfrm>
        </p:spPr>
        <p:txBody>
          <a:bodyPr/>
          <a:lstStyle>
            <a:lvl1pPr algn="l">
              <a:defRPr>
                <a:solidFill>
                  <a:srgbClr val="00B0F0"/>
                </a:solidFill>
              </a:defRPr>
            </a:lvl1pPr>
          </a:lstStyle>
          <a:p>
            <a:fld id="{DE70B750-5465-49C4-A71E-4BA2CDFAD25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665204"/>
            <a:ext cx="10535653" cy="4351338"/>
          </a:xfrm>
        </p:spPr>
        <p:txBody>
          <a:bodyPr>
            <a:normAutofit/>
          </a:bodyPr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516720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435354-5884-3382-826A-B3DEE53F6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8BA63B3-C70F-E506-28AD-ED6EEFA990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D29DA1-57E8-00AF-1CC0-95C14FE43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3E5E3-BBD0-4F7F-B417-5E8D7A3A8864}" type="datetimeFigureOut">
              <a:rPr lang="fr-FR" smtClean="0"/>
              <a:t>22/05/2025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91BE27D-A8E5-19CD-C2AF-03738FAE5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72F600A-8866-3F92-6AA6-7BEA5EFB6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D4297-A84D-4262-9470-D0CE1DCAB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6114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3DCF57-C745-4104-0866-A9365B8B4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1659B51-AA83-38B8-3348-5FC39DECA7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A39A174-2047-A3FC-8552-320F15926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3E5E3-BBD0-4F7F-B417-5E8D7A3A8864}" type="datetimeFigureOut">
              <a:rPr lang="fr-FR" smtClean="0"/>
              <a:t>22/05/2025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B05DBDC-86F1-C593-19F0-4F85FC735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5F72B9-7678-31C3-BB6C-BB07EE336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D4297-A84D-4262-9470-D0CE1DCAB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2292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0D904E-E0C3-46E0-1FF7-51D113D5B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EA7353-FAAB-8F23-AC65-75E2C9C20B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08839DC-7DB1-2377-935B-E4A5673D57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5482BDC-D9E9-6389-66AC-C4B7283AC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3E5E3-BBD0-4F7F-B417-5E8D7A3A8864}" type="datetimeFigureOut">
              <a:rPr lang="fr-FR" smtClean="0"/>
              <a:t>22/05/2025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0BDF695-DDD7-F5E3-60EA-2334DC723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97C525-6AB2-BB76-3D86-62827F5B0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D4297-A84D-4262-9470-D0CE1DCAB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4091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196683-AC96-848C-7564-0E105A242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269E712-1142-4FBC-F826-D42B32C189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968E865-E124-9576-D425-A3C7CF6249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2770BCD-1AA0-C250-2D13-067DC8CF79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43F231D-F6BB-F74D-32B1-1017D52313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43AA5E6-9703-3661-D1ED-A63FAFD34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3E5E3-BBD0-4F7F-B417-5E8D7A3A8864}" type="datetimeFigureOut">
              <a:rPr lang="fr-FR" smtClean="0"/>
              <a:t>22/05/2025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F84DEF5-5CA5-5905-ECFF-924D264F7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32255DF-FF66-B0A0-5E9A-E34853ED1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D4297-A84D-4262-9470-D0CE1DCAB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617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5C8401-562D-84C8-60B7-02F7F73F3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E904A2C-8000-E1BC-1223-EB3D88AA8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3E5E3-BBD0-4F7F-B417-5E8D7A3A8864}" type="datetimeFigureOut">
              <a:rPr lang="fr-FR" smtClean="0"/>
              <a:t>22/05/2025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1B76DE1-0830-A245-D09F-32A673DB9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5DED7D3-F3FF-DF6F-86FA-35939390A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D4297-A84D-4262-9470-D0CE1DCAB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5290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9816D37-73EC-C4C9-B555-689898C61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3E5E3-BBD0-4F7F-B417-5E8D7A3A8864}" type="datetimeFigureOut">
              <a:rPr lang="fr-FR" smtClean="0"/>
              <a:t>22/05/2025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013467A-95E5-8E62-DFCB-B40956FB0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CAFD717-4861-8A0A-BE15-2BD8114FE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D4297-A84D-4262-9470-D0CE1DCAB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6673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DB39B7-D430-ECA6-6308-A5FB30797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E981726-5CC4-2301-6309-7FA9DDC01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744D080-8AFE-9899-2442-0D2C680C6E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20CB2C8-1547-9C08-4E80-6A82D4D64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3E5E3-BBD0-4F7F-B417-5E8D7A3A8864}" type="datetimeFigureOut">
              <a:rPr lang="fr-FR" smtClean="0"/>
              <a:t>22/05/2025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D67AD8B-34F7-6B38-3021-02C8139FF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A0DBD25-5223-18C4-51A7-C3ED4BDD6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D4297-A84D-4262-9470-D0CE1DCAB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4828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28E3A9-E78A-CBE1-4449-86F3E5A7B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11DAB02-8BA7-70B8-D591-0680C9B874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1AC7A90-AF79-C81A-0BC4-CDBA049F73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8475949-254E-CD16-4761-97F7329A2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3E5E3-BBD0-4F7F-B417-5E8D7A3A8864}" type="datetimeFigureOut">
              <a:rPr lang="fr-FR" smtClean="0"/>
              <a:t>22/05/2025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89EA934-E453-D259-E524-BF63F0120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725F6F2-D100-BB7C-C26F-F11F53668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D4297-A84D-4262-9470-D0CE1DCAB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9900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14C13DA-CB7E-EB72-8723-FD639E9F3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682CB5-F0D5-C476-D5F0-1E49A67883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55C002-CFBD-EC9E-430E-CB5F1F3957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3E5E3-BBD0-4F7F-B417-5E8D7A3A8864}" type="datetimeFigureOut">
              <a:rPr lang="fr-FR" smtClean="0"/>
              <a:t>22/05/2025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C61C3F8-D2F6-CD5D-8B24-1C158B280A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FF6D1A-27D3-23CE-2CDF-BD36AEB6A6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D4297-A84D-4262-9470-D0CE1DCAB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519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5DBD9E-1EFD-929A-B398-7E6116A2E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Indicateurs clés DET (1</a:t>
            </a:r>
            <a:r>
              <a:rPr lang="fr-FR" baseline="30000" dirty="0"/>
              <a:t>er</a:t>
            </a:r>
            <a:r>
              <a:rPr lang="fr-FR" dirty="0"/>
              <a:t> trimestre)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AD71CC0-66A3-164C-39A6-8D61C5002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B750-5465-49C4-A71E-4BA2CDFAD255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2094ADA-72A8-2D2B-85C4-47D84579AE0D}"/>
              </a:ext>
            </a:extLst>
          </p:cNvPr>
          <p:cNvSpPr txBox="1"/>
          <p:nvPr/>
        </p:nvSpPr>
        <p:spPr>
          <a:xfrm>
            <a:off x="318257" y="1205192"/>
            <a:ext cx="622541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Adhésions (total saison 2023-2024) :</a:t>
            </a:r>
          </a:p>
          <a:p>
            <a:r>
              <a:rPr lang="fr-FR" b="1" dirty="0">
                <a:solidFill>
                  <a:srgbClr val="00AEEF"/>
                </a:solidFill>
              </a:rPr>
              <a:t>5 044 </a:t>
            </a:r>
            <a:r>
              <a:rPr lang="fr-FR" dirty="0"/>
              <a:t>adhérents </a:t>
            </a:r>
          </a:p>
          <a:p>
            <a:r>
              <a:rPr lang="fr-FR" b="1" dirty="0">
                <a:solidFill>
                  <a:srgbClr val="00AEEF"/>
                </a:solidFill>
              </a:rPr>
              <a:t>3 117 </a:t>
            </a:r>
            <a:r>
              <a:rPr lang="fr-FR" dirty="0"/>
              <a:t>JA (=</a:t>
            </a:r>
            <a:r>
              <a:rPr lang="fr-FR" b="1" dirty="0">
                <a:solidFill>
                  <a:srgbClr val="00AEEF"/>
                </a:solidFill>
              </a:rPr>
              <a:t>62%</a:t>
            </a:r>
            <a:r>
              <a:rPr lang="fr-FR" dirty="0"/>
              <a:t>)</a:t>
            </a:r>
          </a:p>
          <a:p>
            <a:r>
              <a:rPr lang="fr-FR" sz="1600" i="1" dirty="0" err="1"/>
              <a:t>Rq</a:t>
            </a:r>
            <a:r>
              <a:rPr lang="fr-FR" sz="1600" i="1" dirty="0"/>
              <a:t> : la saison d’adhésions 2024-2025 ouvre le 1</a:t>
            </a:r>
            <a:r>
              <a:rPr lang="fr-FR" sz="1600" i="1" baseline="30000" dirty="0"/>
              <a:t>er</a:t>
            </a:r>
            <a:r>
              <a:rPr lang="fr-FR" sz="1600" i="1" dirty="0"/>
              <a:t> septembre 2024 </a:t>
            </a:r>
          </a:p>
          <a:p>
            <a:endParaRPr lang="fr-FR" dirty="0"/>
          </a:p>
          <a:p>
            <a:r>
              <a:rPr lang="fr-FR" b="1" u="sng" dirty="0"/>
              <a:t>Sensibilisations (1</a:t>
            </a:r>
            <a:r>
              <a:rPr lang="fr-FR" b="1" u="sng" baseline="30000" dirty="0"/>
              <a:t>er</a:t>
            </a:r>
            <a:r>
              <a:rPr lang="fr-FR" b="1" u="sng" dirty="0"/>
              <a:t> trimestre 2024) :</a:t>
            </a:r>
          </a:p>
          <a:p>
            <a:r>
              <a:rPr lang="fr-FR" b="1" dirty="0">
                <a:solidFill>
                  <a:srgbClr val="00AEEF"/>
                </a:solidFill>
              </a:rPr>
              <a:t>1 293</a:t>
            </a:r>
            <a:r>
              <a:rPr lang="fr-FR" dirty="0"/>
              <a:t> actions de sensibilisation (+7%</a:t>
            </a:r>
            <a:r>
              <a:rPr lang="fr-FR" sz="1400" dirty="0"/>
              <a:t>*</a:t>
            </a:r>
            <a:r>
              <a:rPr lang="fr-FR" dirty="0"/>
              <a:t>)</a:t>
            </a:r>
          </a:p>
          <a:p>
            <a:r>
              <a:rPr lang="fr-FR" b="1" dirty="0">
                <a:solidFill>
                  <a:srgbClr val="00AEEF"/>
                </a:solidFill>
              </a:rPr>
              <a:t>36 281 </a:t>
            </a:r>
            <a:r>
              <a:rPr lang="fr-FR" dirty="0"/>
              <a:t>enfants et jeunes sensibilisés (-1%</a:t>
            </a:r>
            <a:r>
              <a:rPr lang="fr-FR" sz="1400" dirty="0"/>
              <a:t>*</a:t>
            </a:r>
            <a:r>
              <a:rPr lang="fr-FR" dirty="0"/>
              <a:t>)</a:t>
            </a:r>
          </a:p>
          <a:p>
            <a:r>
              <a:rPr lang="fr-FR" b="1" dirty="0">
                <a:solidFill>
                  <a:srgbClr val="00AEEF"/>
                </a:solidFill>
              </a:rPr>
              <a:t>427</a:t>
            </a:r>
            <a:r>
              <a:rPr lang="fr-FR" dirty="0"/>
              <a:t> structures scolaires et extrascolaires associées (+12%</a:t>
            </a:r>
            <a:r>
              <a:rPr lang="fr-FR" sz="1400" dirty="0"/>
              <a:t>*</a:t>
            </a:r>
            <a:r>
              <a:rPr lang="fr-FR" dirty="0"/>
              <a:t>)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2320828-7001-B156-395B-85BF9C8D1615}"/>
              </a:ext>
            </a:extLst>
          </p:cNvPr>
          <p:cNvSpPr txBox="1"/>
          <p:nvPr/>
        </p:nvSpPr>
        <p:spPr>
          <a:xfrm>
            <a:off x="318257" y="4036736"/>
            <a:ext cx="50720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Formations et habilitations (1</a:t>
            </a:r>
            <a:r>
              <a:rPr lang="fr-FR" b="1" u="sng" baseline="30000" dirty="0"/>
              <a:t>er</a:t>
            </a:r>
            <a:r>
              <a:rPr lang="fr-FR" b="1" u="sng" dirty="0"/>
              <a:t> trimestre 2024) :</a:t>
            </a:r>
          </a:p>
          <a:p>
            <a:r>
              <a:rPr lang="fr-FR" b="1" dirty="0">
                <a:solidFill>
                  <a:srgbClr val="00AEEF"/>
                </a:solidFill>
              </a:rPr>
              <a:t>170</a:t>
            </a:r>
            <a:r>
              <a:rPr lang="fr-FR" dirty="0"/>
              <a:t> nouveaux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/>
              <a:t>bénévoles formés </a:t>
            </a:r>
          </a:p>
          <a:p>
            <a:r>
              <a:rPr lang="fr-FR" b="1" dirty="0">
                <a:solidFill>
                  <a:srgbClr val="00AEEF"/>
                </a:solidFill>
              </a:rPr>
              <a:t>45</a:t>
            </a:r>
            <a:r>
              <a:rPr lang="fr-FR" dirty="0"/>
              <a:t> sessions organisées </a:t>
            </a:r>
          </a:p>
          <a:p>
            <a:r>
              <a:rPr lang="fr-FR" b="1" dirty="0">
                <a:solidFill>
                  <a:srgbClr val="00AEEF"/>
                </a:solidFill>
              </a:rPr>
              <a:t>37</a:t>
            </a:r>
            <a:r>
              <a:rPr lang="fr-FR" dirty="0"/>
              <a:t> nouveaux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/>
              <a:t>bénévoles habilités </a:t>
            </a:r>
          </a:p>
          <a:p>
            <a:r>
              <a:rPr lang="fr-FR" dirty="0"/>
              <a:t>(total cumulé depuis 3 ans : </a:t>
            </a:r>
            <a:r>
              <a:rPr lang="fr-FR" b="1" dirty="0">
                <a:solidFill>
                  <a:srgbClr val="00AEEF"/>
                </a:solidFill>
              </a:rPr>
              <a:t>560</a:t>
            </a:r>
            <a:r>
              <a:rPr lang="fr-FR" dirty="0"/>
              <a:t> habilités)</a:t>
            </a:r>
          </a:p>
        </p:txBody>
      </p:sp>
      <p:sp>
        <p:nvSpPr>
          <p:cNvPr id="4" name="ZoneTexte 5">
            <a:extLst>
              <a:ext uri="{FF2B5EF4-FFF2-40B4-BE49-F238E27FC236}">
                <a16:creationId xmlns:a16="http://schemas.microsoft.com/office/drawing/2014/main" id="{812EBF78-385F-C3AC-6D5D-C3689B0CBF71}"/>
              </a:ext>
            </a:extLst>
          </p:cNvPr>
          <p:cNvSpPr txBox="1"/>
          <p:nvPr/>
        </p:nvSpPr>
        <p:spPr>
          <a:xfrm>
            <a:off x="6390861" y="1205192"/>
            <a:ext cx="58011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2 Rencontres lilloises en juin 2024 :</a:t>
            </a:r>
          </a:p>
          <a:p>
            <a:r>
              <a:rPr lang="fr-FR" b="1" dirty="0">
                <a:solidFill>
                  <a:srgbClr val="00AEEF"/>
                </a:solidFill>
              </a:rPr>
              <a:t>300</a:t>
            </a:r>
            <a:r>
              <a:rPr lang="fr-FR" b="1" dirty="0"/>
              <a:t> </a:t>
            </a:r>
            <a:r>
              <a:rPr lang="fr-FR" dirty="0"/>
              <a:t>participants à la Rencontre nationale VAE</a:t>
            </a:r>
          </a:p>
          <a:p>
            <a:r>
              <a:rPr lang="fr-FR" b="1" dirty="0">
                <a:solidFill>
                  <a:srgbClr val="00AEEF"/>
                </a:solidFill>
              </a:rPr>
              <a:t>400</a:t>
            </a:r>
            <a:r>
              <a:rPr lang="fr-FR" b="1" dirty="0"/>
              <a:t> </a:t>
            </a:r>
            <a:r>
              <a:rPr lang="fr-FR" dirty="0"/>
              <a:t>participants à l’Assemblée générale</a:t>
            </a:r>
          </a:p>
          <a:p>
            <a:endParaRPr lang="fr-FR" b="1" dirty="0"/>
          </a:p>
          <a:p>
            <a:endParaRPr lang="fr-FR" b="1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4971B1D-BF21-7EEE-99AE-C0C6CB3D145F}"/>
              </a:ext>
            </a:extLst>
          </p:cNvPr>
          <p:cNvSpPr txBox="1"/>
          <p:nvPr/>
        </p:nvSpPr>
        <p:spPr>
          <a:xfrm>
            <a:off x="6390861" y="2513487"/>
            <a:ext cx="580113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Evènements (1</a:t>
            </a:r>
            <a:r>
              <a:rPr lang="fr-FR" b="1" u="sng" baseline="30000" dirty="0"/>
              <a:t>er</a:t>
            </a:r>
            <a:r>
              <a:rPr lang="fr-FR" b="1" u="sng" dirty="0"/>
              <a:t> trimestre 2024) :</a:t>
            </a:r>
          </a:p>
          <a:p>
            <a:r>
              <a:rPr lang="fr-FR" b="1" dirty="0">
                <a:solidFill>
                  <a:srgbClr val="00AEEF"/>
                </a:solidFill>
              </a:rPr>
              <a:t>82</a:t>
            </a:r>
            <a:r>
              <a:rPr lang="fr-FR" dirty="0"/>
              <a:t> événements locaux organisés </a:t>
            </a:r>
          </a:p>
          <a:p>
            <a:r>
              <a:rPr lang="fr-FR" b="1" dirty="0">
                <a:solidFill>
                  <a:srgbClr val="00AEEF"/>
                </a:solidFill>
              </a:rPr>
              <a:t>27 696 </a:t>
            </a:r>
            <a:r>
              <a:rPr lang="fr-FR" dirty="0"/>
              <a:t>participants à ces évènements </a:t>
            </a:r>
          </a:p>
          <a:p>
            <a:endParaRPr lang="fr-FR" dirty="0"/>
          </a:p>
          <a:p>
            <a:r>
              <a:rPr lang="fr-FR" sz="1600" i="1" dirty="0" err="1"/>
              <a:t>Rq</a:t>
            </a:r>
            <a:r>
              <a:rPr lang="fr-FR" sz="1600" i="1" dirty="0"/>
              <a:t> : les chiffres du second trimestre seront renseignés par les Comités durant l’été ; notons cependant déjà les records :</a:t>
            </a:r>
          </a:p>
          <a:p>
            <a:pPr marL="285750" indent="-285750">
              <a:buFontTx/>
              <a:buChar char="-"/>
            </a:pPr>
            <a:r>
              <a:rPr lang="fr-FR" sz="1600" i="1" dirty="0"/>
              <a:t>De </a:t>
            </a:r>
            <a:r>
              <a:rPr lang="fr-FR" sz="1600" b="1" i="1" dirty="0">
                <a:solidFill>
                  <a:srgbClr val="00AEEF"/>
                </a:solidFill>
              </a:rPr>
              <a:t>130 497 </a:t>
            </a:r>
            <a:r>
              <a:rPr lang="fr-FR" sz="1600" i="1" dirty="0"/>
              <a:t>participants à UNIDAY en mai 2024</a:t>
            </a:r>
          </a:p>
          <a:p>
            <a:pPr marL="285750" indent="-285750">
              <a:buFontTx/>
              <a:buChar char="-"/>
            </a:pPr>
            <a:r>
              <a:rPr lang="fr-FR" sz="1600" i="1" dirty="0"/>
              <a:t>de </a:t>
            </a:r>
            <a:r>
              <a:rPr lang="fr-FR" sz="1600" b="1" i="1" dirty="0">
                <a:solidFill>
                  <a:srgbClr val="00AEEF"/>
                </a:solidFill>
              </a:rPr>
              <a:t>22 262</a:t>
            </a:r>
            <a:r>
              <a:rPr lang="fr-FR" sz="1600" i="1" dirty="0"/>
              <a:t> enfants votants au Prix de Littérature Jeunesse</a:t>
            </a:r>
          </a:p>
          <a:p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4508FBC-C840-E92F-3F31-5D84644569D7}"/>
              </a:ext>
            </a:extLst>
          </p:cNvPr>
          <p:cNvSpPr txBox="1"/>
          <p:nvPr/>
        </p:nvSpPr>
        <p:spPr>
          <a:xfrm>
            <a:off x="1340528" y="6340573"/>
            <a:ext cx="3808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/>
              <a:t>* Comparaison avec le 1</a:t>
            </a:r>
            <a:r>
              <a:rPr lang="fr-FR" sz="1400" i="1" baseline="30000" dirty="0"/>
              <a:t>er</a:t>
            </a:r>
            <a:r>
              <a:rPr lang="fr-FR" sz="1400" i="1" dirty="0"/>
              <a:t> trimestre 2023</a:t>
            </a:r>
          </a:p>
        </p:txBody>
      </p:sp>
    </p:spTree>
    <p:extLst>
      <p:ext uri="{BB962C8B-B14F-4D97-AF65-F5344CB8AC3E}">
        <p14:creationId xmlns:p14="http://schemas.microsoft.com/office/powerpoint/2010/main" val="8239474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88a61e5-aee3-4c27-9d64-3af507526e85" xsi:nil="true"/>
    <lcf76f155ced4ddcb4097134ff3c332f xmlns="635f9051-9a6e-475a-b09e-21d7240a7212">
      <Terms xmlns="http://schemas.microsoft.com/office/infopath/2007/PartnerControls"/>
    </lcf76f155ced4ddcb4097134ff3c332f>
    <SharedWithUsers xmlns="f88a61e5-aee3-4c27-9d64-3af507526e85">
      <UserInfo>
        <DisplayName>MOUNISSENS Emilie</DisplayName>
        <AccountId>25</AccountId>
        <AccountType/>
      </UserInfo>
      <UserInfo>
        <DisplayName>MAIER Etienne</DisplayName>
        <AccountId>14</AccountId>
        <AccountType/>
      </UserInfo>
      <UserInfo>
        <DisplayName>SCHMIDT Claire</DisplayName>
        <AccountId>27</AccountId>
        <AccountType/>
      </UserInfo>
      <UserInfo>
        <DisplayName>AVRIL Ann</DisplayName>
        <AccountId>17</AccountId>
        <AccountType/>
      </UserInfo>
      <UserInfo>
        <DisplayName>BRUN Marie-Charlotte</DisplayName>
        <AccountId>12</AccountId>
        <AccountType/>
      </UserInfo>
      <UserInfo>
        <DisplayName>GROSJEAN Lucile</DisplayName>
        <AccountId>9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6FDE3A9FEA1A54E8951D7C2142A0817" ma:contentTypeVersion="13" ma:contentTypeDescription="Crée un document." ma:contentTypeScope="" ma:versionID="edef1028db34c0f6ab89e40bb9e51ccd">
  <xsd:schema xmlns:xsd="http://www.w3.org/2001/XMLSchema" xmlns:xs="http://www.w3.org/2001/XMLSchema" xmlns:p="http://schemas.microsoft.com/office/2006/metadata/properties" xmlns:ns2="635f9051-9a6e-475a-b09e-21d7240a7212" xmlns:ns3="f88a61e5-aee3-4c27-9d64-3af507526e85" targetNamespace="http://schemas.microsoft.com/office/2006/metadata/properties" ma:root="true" ma:fieldsID="ebd03967beb48d12e8c423a75e365dba" ns2:_="" ns3:_="">
    <xsd:import namespace="635f9051-9a6e-475a-b09e-21d7240a7212"/>
    <xsd:import namespace="f88a61e5-aee3-4c27-9d64-3af507526e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5f9051-9a6e-475a-b09e-21d7240a72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Balises d’images" ma:readOnly="false" ma:fieldId="{5cf76f15-5ced-4ddc-b409-7134ff3c332f}" ma:taxonomyMulti="true" ma:sspId="a62bde5d-5f38-4b8c-8bbe-34d2e9ee910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8a61e5-aee3-4c27-9d64-3af507526e85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e8857f46-8416-4fad-bfe2-51c15b472585}" ma:internalName="TaxCatchAll" ma:showField="CatchAllData" ma:web="f88a61e5-aee3-4c27-9d64-3af507526e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21F1D36-B18B-49BD-9661-8BF4B06E00D6}">
  <ds:schemaRefs>
    <ds:schemaRef ds:uri="f88a61e5-aee3-4c27-9d64-3af507526e85"/>
    <ds:schemaRef ds:uri="http://www.w3.org/XML/1998/namespace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635f9051-9a6e-475a-b09e-21d7240a7212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761381A4-98C2-4365-B8A4-37504579695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3992DF-F4C4-4A03-B1CF-433E993895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5f9051-9a6e-475a-b09e-21d7240a7212"/>
    <ds:schemaRef ds:uri="f88a61e5-aee3-4c27-9d64-3af507526e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181</Words>
  <Application>Microsoft Office PowerPoint</Application>
  <PresentationFormat>Grand écran</PresentationFormat>
  <Paragraphs>27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Thème Office</vt:lpstr>
      <vt:lpstr>Indicateurs clés DET (1er trimestre)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MOUNISSENS Emilie</dc:creator>
  <cp:lastModifiedBy>Jean-François Le Page</cp:lastModifiedBy>
  <cp:revision>45</cp:revision>
  <dcterms:created xsi:type="dcterms:W3CDTF">2024-04-08T13:55:46Z</dcterms:created>
  <dcterms:modified xsi:type="dcterms:W3CDTF">2025-05-22T13:41:50Z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0x010100C6FDE3A9FEA1A54E8951D7C2142A0817</vt:lpwstr>
  </property>
  <property fmtid="{D5CDD505-2E9C-101B-9397-08002B2CF9AE}" pid="3" name="MediaServiceImageTags">
    <vt:lpwstr/>
  </property>
</Properties>
</file>