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97" r:id="rId2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255E"/>
    <a:srgbClr val="186583"/>
    <a:srgbClr val="E1C000"/>
    <a:srgbClr val="6FBDB1"/>
    <a:srgbClr val="B7BF46"/>
    <a:srgbClr val="680F37"/>
    <a:srgbClr val="606060"/>
    <a:srgbClr val="000000"/>
    <a:srgbClr val="004178"/>
    <a:srgbClr val="FEF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3867" autoAdjust="0"/>
  </p:normalViewPr>
  <p:slideViewPr>
    <p:cSldViewPr>
      <p:cViewPr varScale="1">
        <p:scale>
          <a:sx n="86" d="100"/>
          <a:sy n="86" d="100"/>
        </p:scale>
        <p:origin x="533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1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96"/>
    </p:cViewPr>
  </p:sorterViewPr>
  <p:notesViewPr>
    <p:cSldViewPr>
      <p:cViewPr varScale="1">
        <p:scale>
          <a:sx n="49" d="100"/>
          <a:sy n="49" d="100"/>
        </p:scale>
        <p:origin x="1812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9F486BE-2887-480F-9747-E0EFDE0F78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80E6893-D978-41F9-A240-108A6CFE2D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2CF6F-7129-497C-945B-955E4AE30580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6EE8517-FB77-4CD3-AD5F-58E91532FE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D0433DF-4837-4824-9593-79898B4DAA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AAD3-CF89-4B05-832D-606CA53D32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634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9ACA4-6476-4562-8FB3-53BF52F0559B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66850-833F-44F6-AB8D-83C422882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67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98021-C8C5-40E1-8B72-A912CF0D4EB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112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D12-DEB0-45DA-848B-E0E8F3D45A87}" type="datetime1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96B0-9035-4F1D-A12D-3B009F6C5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356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D953-8C50-44D3-90CC-23CDDA4DDF9E}" type="datetime1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96B0-9035-4F1D-A12D-3B009F6C5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2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D583-5BB6-4147-BED0-0018DA2AC068}" type="datetime1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96B0-9035-4F1D-A12D-3B009F6C5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58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B5A2-4712-49A3-A929-27429DC3F1C7}" type="datetime1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96B0-9035-4F1D-A12D-3B009F6C5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64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02D1-8A01-41A3-BF86-D750CBD1B37B}" type="datetime1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96B0-9035-4F1D-A12D-3B009F6C5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71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1DC-CCB1-4049-821E-C9A0C54A16CD}" type="datetime1">
              <a:rPr lang="fr-FR" smtClean="0"/>
              <a:t>20/01/2021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96B0-9035-4F1D-A12D-3B009F6C5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50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F28F-07BE-4385-86CE-481B04F5AE7B}" type="datetime1">
              <a:rPr lang="fr-FR" smtClean="0"/>
              <a:t>20/01/2021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96B0-9035-4F1D-A12D-3B009F6C5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06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0EDC-7CCA-4005-AA1F-E079505A65AC}" type="datetime1">
              <a:rPr lang="fr-FR" smtClean="0"/>
              <a:t>20/01/2021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96B0-9035-4F1D-A12D-3B009F6C5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57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5813-6B91-4C59-9E16-7218A141F58C}" type="datetime1">
              <a:rPr lang="fr-FR" smtClean="0"/>
              <a:t>20/01/2021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96B0-9035-4F1D-A12D-3B009F6C56F9}" type="slidenum">
              <a:rPr lang="fr-FR" smtClean="0"/>
              <a:t>‹N°›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5893128-A58D-4938-A5B2-74B8B324D2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96" y="173395"/>
            <a:ext cx="868608" cy="81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60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15BE-5829-44AE-8BDE-8D6AB79FBDF9}" type="datetime1">
              <a:rPr lang="fr-FR" smtClean="0"/>
              <a:t>20/01/2021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96B0-9035-4F1D-A12D-3B009F6C5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3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AE25-0253-4D77-A3F3-6BDCAD424A35}" type="datetime1">
              <a:rPr lang="fr-FR" smtClean="0"/>
              <a:t>20/01/2021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96B0-9035-4F1D-A12D-3B009F6C5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21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9AF23-8EBA-43F2-9C90-E5AE1AB97621}" type="datetime1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A96B0-9035-4F1D-A12D-3B009F6C5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12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fr-B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8" name="Tableau 19">
            <a:extLst>
              <a:ext uri="{FF2B5EF4-FFF2-40B4-BE49-F238E27FC236}">
                <a16:creationId xmlns:a16="http://schemas.microsoft.com/office/drawing/2014/main" id="{865F1C5F-4241-4EFB-810A-DD874BFA0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89663"/>
              </p:ext>
            </p:extLst>
          </p:nvPr>
        </p:nvGraphicFramePr>
        <p:xfrm>
          <a:off x="1082041" y="318572"/>
          <a:ext cx="10129520" cy="43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9520">
                  <a:extLst>
                    <a:ext uri="{9D8B030D-6E8A-4147-A177-3AD203B41FA5}">
                      <a16:colId xmlns:a16="http://schemas.microsoft.com/office/drawing/2014/main" val="3653767163"/>
                    </a:ext>
                  </a:extLst>
                </a:gridCol>
              </a:tblGrid>
              <a:tr h="432862">
                <a:tc>
                  <a:txBody>
                    <a:bodyPr/>
                    <a:lstStyle/>
                    <a:p>
                      <a:r>
                        <a:rPr lang="fr-FR" altLang="fr-FR" sz="1800" b="0" dirty="0">
                          <a:solidFill>
                            <a:schemeClr val="bg1"/>
                          </a:solidFill>
                        </a:rPr>
                        <a:t>G1: Fondamentaux associatifs ---- BP03 Une cartographie des parties prenantes</a:t>
                      </a:r>
                      <a:endParaRPr lang="fr-FR" dirty="0"/>
                    </a:p>
                  </a:txBody>
                  <a:tcPr>
                    <a:solidFill>
                      <a:srgbClr val="6FBD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26185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7ABA2BD4-D198-4587-A200-B032779AB423}"/>
              </a:ext>
            </a:extLst>
          </p:cNvPr>
          <p:cNvSpPr txBox="1"/>
          <p:nvPr/>
        </p:nvSpPr>
        <p:spPr>
          <a:xfrm>
            <a:off x="525452" y="1916832"/>
            <a:ext cx="3252525" cy="4031873"/>
          </a:xfrm>
          <a:prstGeom prst="rect">
            <a:avLst/>
          </a:prstGeom>
          <a:noFill/>
          <a:ln w="28575">
            <a:solidFill>
              <a:srgbClr val="6FBDB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fr-FR" sz="1600" dirty="0"/>
              <a:t>4 grandes catégories :</a:t>
            </a:r>
          </a:p>
          <a:p>
            <a:pPr marL="92075" lvl="0" indent="-92075"/>
            <a:endParaRPr lang="fr-FR" sz="800" b="1" dirty="0"/>
          </a:p>
          <a:p>
            <a:pPr marL="92075" lvl="0" indent="-92075"/>
            <a:r>
              <a:rPr lang="fr-FR" sz="1600" b="1" dirty="0"/>
              <a:t>- internes à l’organisme </a:t>
            </a:r>
            <a:r>
              <a:rPr lang="fr-FR" sz="1600" dirty="0"/>
              <a:t>:                     </a:t>
            </a:r>
            <a:r>
              <a:rPr lang="fr-FR" sz="1600" dirty="0">
                <a:solidFill>
                  <a:srgbClr val="0070C0"/>
                </a:solidFill>
              </a:rPr>
              <a:t>dirigeants, salariés, bénévoles, volontaires, syndicats…</a:t>
            </a:r>
          </a:p>
          <a:p>
            <a:pPr marL="92075" lvl="0" indent="-92075"/>
            <a:endParaRPr lang="fr-FR" sz="800" dirty="0"/>
          </a:p>
          <a:p>
            <a:pPr marL="92075" indent="-92075"/>
            <a:r>
              <a:rPr lang="fr-FR" sz="1600" dirty="0"/>
              <a:t>- </a:t>
            </a:r>
            <a:r>
              <a:rPr lang="fr-FR" sz="1600" b="1" dirty="0"/>
              <a:t>externes à l’organisme :                        </a:t>
            </a:r>
            <a:r>
              <a:rPr lang="fr-FR" sz="1600" b="1" dirty="0">
                <a:solidFill>
                  <a:srgbClr val="0070C0"/>
                </a:solidFill>
              </a:rPr>
              <a:t>économiques :</a:t>
            </a:r>
            <a:r>
              <a:rPr lang="fr-FR" sz="1600" dirty="0">
                <a:solidFill>
                  <a:srgbClr val="0070C0"/>
                </a:solidFill>
              </a:rPr>
              <a:t> donateurs et prospects, bénéficiaires, financeurs, fournisseurs, concurrents, actionnaires, banques… </a:t>
            </a:r>
          </a:p>
          <a:p>
            <a:pPr marL="92075" indent="-92075"/>
            <a:endParaRPr lang="fr-FR" sz="800" dirty="0"/>
          </a:p>
          <a:p>
            <a:pPr marL="92075" indent="-92075"/>
            <a:r>
              <a:rPr lang="fr-FR" sz="1600" b="1" dirty="0">
                <a:solidFill>
                  <a:srgbClr val="0070C0"/>
                </a:solidFill>
              </a:rPr>
              <a:t>  politico-légales </a:t>
            </a:r>
            <a:r>
              <a:rPr lang="fr-FR" sz="1600" b="1" dirty="0"/>
              <a:t>:                             </a:t>
            </a:r>
            <a:r>
              <a:rPr lang="fr-FR" sz="1600" dirty="0">
                <a:solidFill>
                  <a:srgbClr val="0070C0"/>
                </a:solidFill>
              </a:rPr>
              <a:t>pouvoirs publics, autorité               de régulation, groupes politiques…</a:t>
            </a:r>
          </a:p>
          <a:p>
            <a:pPr marL="92075" indent="-92075"/>
            <a:endParaRPr lang="fr-FR" sz="800" dirty="0">
              <a:solidFill>
                <a:srgbClr val="0070C0"/>
              </a:solidFill>
            </a:endParaRPr>
          </a:p>
          <a:p>
            <a:pPr marL="92075" indent="-92075"/>
            <a:r>
              <a:rPr lang="fr-FR" sz="1600" b="1" dirty="0">
                <a:solidFill>
                  <a:srgbClr val="0070C0"/>
                </a:solidFill>
              </a:rPr>
              <a:t>  sociétales </a:t>
            </a:r>
            <a:r>
              <a:rPr lang="fr-FR" sz="1600" dirty="0">
                <a:solidFill>
                  <a:srgbClr val="0070C0"/>
                </a:solidFill>
              </a:rPr>
              <a:t>: bénéficiaires, citoyens, ONGT, lobbyistes, médias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ACA4D0-8445-4920-8046-69D6106AFB70}"/>
              </a:ext>
            </a:extLst>
          </p:cNvPr>
          <p:cNvSpPr/>
          <p:nvPr/>
        </p:nvSpPr>
        <p:spPr>
          <a:xfrm>
            <a:off x="497840" y="1217092"/>
            <a:ext cx="2956560" cy="593495"/>
          </a:xfrm>
          <a:prstGeom prst="rect">
            <a:avLst/>
          </a:prstGeom>
          <a:gradFill flip="none" rotWithShape="1">
            <a:gsLst>
              <a:gs pos="0">
                <a:srgbClr val="6FBDB1">
                  <a:tint val="66000"/>
                  <a:satMod val="160000"/>
                </a:srgbClr>
              </a:gs>
              <a:gs pos="50000">
                <a:srgbClr val="6FBDB1">
                  <a:tint val="44500"/>
                  <a:satMod val="160000"/>
                </a:srgbClr>
              </a:gs>
              <a:gs pos="100000">
                <a:srgbClr val="6FBDB1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Qui sont les Parties Prenantes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3897792-B3AD-4186-86E9-68874CABF6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808" y="945426"/>
            <a:ext cx="5152015" cy="403550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1DBEF97-4C72-4812-A3A3-A5EDEE43ECF2}"/>
              </a:ext>
            </a:extLst>
          </p:cNvPr>
          <p:cNvSpPr/>
          <p:nvPr/>
        </p:nvSpPr>
        <p:spPr>
          <a:xfrm>
            <a:off x="7323094" y="5149168"/>
            <a:ext cx="4821578" cy="144818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Stratégie d’actions :</a:t>
            </a: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Implication de la partie prenante pour certaines décisions</a:t>
            </a: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Stratégie de communication / échanges</a:t>
            </a:r>
          </a:p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Sécurisation des données personnelles (RGPD)</a:t>
            </a:r>
          </a:p>
        </p:txBody>
      </p:sp>
      <p:sp>
        <p:nvSpPr>
          <p:cNvPr id="7" name="Flèche : angle droit 6">
            <a:extLst>
              <a:ext uri="{FF2B5EF4-FFF2-40B4-BE49-F238E27FC236}">
                <a16:creationId xmlns:a16="http://schemas.microsoft.com/office/drawing/2014/main" id="{F8D6DF88-0E30-4B35-95ED-D409BE1CD9BF}"/>
              </a:ext>
            </a:extLst>
          </p:cNvPr>
          <p:cNvSpPr/>
          <p:nvPr/>
        </p:nvSpPr>
        <p:spPr>
          <a:xfrm rot="5400000">
            <a:off x="6693024" y="5282504"/>
            <a:ext cx="684076" cy="57606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2649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3393</TotalTime>
  <Words>109</Words>
  <Application>Microsoft Office PowerPoint</Application>
  <PresentationFormat>Grand écran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ORANGE FT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d’impact du nouveau guide des bonnes pratiques</dc:title>
  <dc:creator>DELOM Marie-Bernard DRH/DFDCG</dc:creator>
  <cp:lastModifiedBy>jflp</cp:lastModifiedBy>
  <cp:revision>322</cp:revision>
  <cp:lastPrinted>2020-09-30T09:45:26Z</cp:lastPrinted>
  <dcterms:created xsi:type="dcterms:W3CDTF">2018-10-12T09:50:50Z</dcterms:created>
  <dcterms:modified xsi:type="dcterms:W3CDTF">2021-01-20T14:40:17Z</dcterms:modified>
</cp:coreProperties>
</file>