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37" r:id="rId2"/>
    <p:sldId id="442" r:id="rId3"/>
    <p:sldId id="441" r:id="rId4"/>
    <p:sldId id="449" r:id="rId5"/>
    <p:sldId id="446" r:id="rId6"/>
    <p:sldId id="451" r:id="rId7"/>
    <p:sldId id="447" r:id="rId8"/>
    <p:sldId id="450" r:id="rId9"/>
    <p:sldId id="448" r:id="rId10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A37"/>
    <a:srgbClr val="1E214E"/>
    <a:srgbClr val="680F37"/>
    <a:srgbClr val="690F37"/>
    <a:srgbClr val="6D2553"/>
    <a:srgbClr val="FF3300"/>
    <a:srgbClr val="EAEAEA"/>
    <a:srgbClr val="B2A29C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22" tIns="47410" rIns="94822" bIns="4741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22" tIns="47410" rIns="94822" bIns="474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D2CCBBD-6BE4-468A-BCA3-579CBD43B8FE}" type="datetimeFigureOut">
              <a:rPr lang="fr-FR"/>
              <a:pPr>
                <a:defRPr/>
              </a:pPr>
              <a:t>20/06/2023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22" tIns="47410" rIns="94822" bIns="4741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22" tIns="47410" rIns="94822" bIns="474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Arial" panose="020B0604020202020204" pitchFamily="34" charset="0"/>
              </a:defRPr>
            </a:lvl1pPr>
          </a:lstStyle>
          <a:p>
            <a:fld id="{E17C88C4-04B0-454A-8A5E-7E2A648E872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42149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741" tIns="44870" rIns="89741" bIns="4487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741" tIns="44870" rIns="89741" bIns="4487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6ED8076-465B-4215-BE16-527BD9DB86C0}" type="datetimeFigureOut">
              <a:rPr lang="fr-FR"/>
              <a:pPr>
                <a:defRPr/>
              </a:pPr>
              <a:t>20/06/2023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48" tIns="44874" rIns="89748" bIns="4487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741" tIns="44870" rIns="89741" bIns="448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741" tIns="44870" rIns="89741" bIns="4487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741" tIns="44870" rIns="89741" bIns="4487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3F6DBC3E-7A75-4AB1-AB6D-A4CB85AED3F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69602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57BBE22-A1A3-4132-8F6F-594BCD94D10B}" type="slidenum">
              <a:rPr lang="fr-FR" altLang="fr-FR"/>
              <a:pPr/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24766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1505BFB-473C-460C-91CD-38994C69824E}" type="slidenum">
              <a:rPr lang="fr-FR" altLang="fr-FR"/>
              <a:pPr/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98401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1505BFB-473C-460C-91CD-38994C69824E}" type="slidenum">
              <a:rPr lang="fr-FR" altLang="fr-FR"/>
              <a:pPr/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9378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8C194C5-952C-497A-B5D8-03B0A6A2E627}" type="slidenum">
              <a:rPr lang="fr-FR" altLang="fr-FR"/>
              <a:pPr/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618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8C194C5-952C-497A-B5D8-03B0A6A2E627}" type="slidenum">
              <a:rPr lang="fr-FR" altLang="fr-FR"/>
              <a:pPr/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288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7224" y="3357562"/>
            <a:ext cx="7772400" cy="1143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6509C-C633-483B-8167-8D617D21AFB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0070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/>
          </a:extLst>
        </p:spPr>
        <p:txBody>
          <a:bodyPr lIns="85837" tIns="44634" rIns="85837" bIns="44634" anchor="ctr"/>
          <a:lstStyle>
            <a:lvl1pPr defTabSz="428625" eaLnBrk="0" hangingPunct="0"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28625" eaLnBrk="0" hangingPunct="0"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28625" eaLnBrk="0" hangingPunct="0"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28625" eaLnBrk="0" hangingPunct="0"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28625" eaLnBrk="0" hangingPunct="0"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286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286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286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286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96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GB" sz="2200">
              <a:solidFill>
                <a:schemeClr val="bg1"/>
              </a:solidFill>
              <a:latin typeface="Tw Cen MT" charset="0"/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>
          <a:xfrm>
            <a:off x="35719" y="167481"/>
            <a:ext cx="9144000" cy="7858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buNone/>
              <a:defRPr b="1">
                <a:solidFill>
                  <a:srgbClr val="680F3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2"/>
          </p:nvPr>
        </p:nvSpPr>
        <p:spPr>
          <a:xfrm>
            <a:off x="500063" y="1285875"/>
            <a:ext cx="8215312" cy="4643438"/>
          </a:xfrm>
          <a:prstGeom prst="rect">
            <a:avLst/>
          </a:prstGeom>
        </p:spPr>
        <p:txBody>
          <a:bodyPr/>
          <a:lstStyle>
            <a:lvl1pPr>
              <a:buClr>
                <a:srgbClr val="1E214E"/>
              </a:buClr>
              <a:defRPr>
                <a:latin typeface="Arial" pitchFamily="34" charset="0"/>
                <a:cs typeface="Arial" pitchFamily="34" charset="0"/>
              </a:defRPr>
            </a:lvl1pPr>
            <a:lvl2pPr>
              <a:buClr>
                <a:srgbClr val="6D2553"/>
              </a:buCl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buClr>
                <a:srgbClr val="B2A29C"/>
              </a:buClr>
              <a:defRPr>
                <a:latin typeface="Arial" pitchFamily="34" charset="0"/>
                <a:cs typeface="Arial" pitchFamily="34" charset="0"/>
              </a:defRPr>
            </a:lvl4pPr>
            <a:lvl5pPr>
              <a:buClr>
                <a:srgbClr val="BBE0E3"/>
              </a:buCl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25B1B5A1-71B5-4D6F-9B34-493E1FAE5AEA}" type="slidenum">
              <a:rPr lang="fr-FR" altLang="fr-FR"/>
              <a:pPr/>
              <a:t>‹N°›</a:t>
            </a:fld>
            <a:endParaRPr lang="fr-FR" altLang="fr-FR"/>
          </a:p>
        </p:txBody>
      </p:sp>
      <p:cxnSp>
        <p:nvCxnSpPr>
          <p:cNvPr id="10" name="直接连接符 13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C90FD6D8-4242-C54D-AA55-F51EFF63ADD6}"/>
              </a:ext>
            </a:extLst>
          </p:cNvPr>
          <p:cNvCxnSpPr/>
          <p:nvPr userDrawn="1"/>
        </p:nvCxnSpPr>
        <p:spPr>
          <a:xfrm rot="16200000" flipH="1">
            <a:off x="683568" y="476712"/>
            <a:ext cx="0" cy="720000"/>
          </a:xfrm>
          <a:prstGeom prst="line">
            <a:avLst/>
          </a:prstGeom>
          <a:ln w="28575" cap="rnd">
            <a:solidFill>
              <a:srgbClr val="D027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66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20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857250" y="3143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  <a:endParaRPr lang="en-US" altLang="fr-F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453188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panose="020B0604020202020204" pitchFamily="34" charset="0"/>
              </a:defRPr>
            </a:lvl1pPr>
          </a:lstStyle>
          <a:p>
            <a:fld id="{DD4B9F14-9065-437F-B9C7-F3D1EE888EB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2C1D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9BBB59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9BBB59"/>
        </a:buClr>
        <a:buChar char="o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71573" y="2276872"/>
            <a:ext cx="7627888" cy="1296144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fr-FR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ja-JP" sz="32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fr-FR" altLang="ja-JP" sz="36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fr-FR" altLang="ja-JP" sz="3600" i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Mettre le LOGO et utiliser la charte graphique de l’organisme candidat</a:t>
            </a:r>
            <a:endParaRPr lang="fr-FR" altLang="fr-FR" sz="3600" i="1" dirty="0">
              <a:solidFill>
                <a:srgbClr val="1E214E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2051455" cy="19300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96441" y="4077072"/>
            <a:ext cx="69781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3200" b="1" dirty="0">
                <a:solidFill>
                  <a:srgbClr val="1E214E"/>
                </a:solidFill>
                <a:cs typeface="Arial" panose="020B0604020202020204" pitchFamily="34" charset="0"/>
              </a:rPr>
              <a:t>Présentation de l</a:t>
            </a:r>
            <a:r>
              <a:rPr lang="ja-JP" altLang="fr-FR" sz="3200" b="1" dirty="0">
                <a:solidFill>
                  <a:srgbClr val="1E214E"/>
                </a:solidFill>
                <a:cs typeface="Arial" panose="020B0604020202020204" pitchFamily="34" charset="0"/>
              </a:rPr>
              <a:t>’</a:t>
            </a:r>
            <a:r>
              <a:rPr lang="fr-FR" altLang="ja-JP" sz="3200" b="1" dirty="0">
                <a:solidFill>
                  <a:srgbClr val="1E214E"/>
                </a:solidFill>
                <a:cs typeface="Arial" panose="020B0604020202020204" pitchFamily="34" charset="0"/>
              </a:rPr>
              <a:t>Organisme</a:t>
            </a:r>
            <a:br>
              <a:rPr lang="fr-FR" altLang="ja-JP" sz="3200" b="1" dirty="0">
                <a:solidFill>
                  <a:srgbClr val="1E214E"/>
                </a:solidFill>
                <a:cs typeface="Arial" panose="020B0604020202020204" pitchFamily="34" charset="0"/>
              </a:rPr>
            </a:br>
            <a:r>
              <a:rPr lang="fr-FR" altLang="ja-JP" sz="3200" b="1" dirty="0">
                <a:solidFill>
                  <a:srgbClr val="1E214E"/>
                </a:solidFill>
                <a:cs typeface="Arial" panose="020B0604020202020204" pitchFamily="34" charset="0"/>
              </a:rPr>
              <a:t>candidat au renouvellement du Label IDEAS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0212" y="952798"/>
            <a:ext cx="8102228" cy="590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Clr>
                <a:srgbClr val="1E214E"/>
              </a:buClr>
              <a:buFont typeface="Wingdings" panose="05000000000000000000" pitchFamily="2" charset="2"/>
              <a:buNone/>
            </a:pPr>
            <a:r>
              <a:rPr lang="fr-FR" altLang="fr-FR" sz="2000" u="sng" dirty="0">
                <a:solidFill>
                  <a:srgbClr val="6D255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Temps estimé : une heure trente minutes par organisation</a:t>
            </a:r>
          </a:p>
          <a:p>
            <a:pPr>
              <a:buClr>
                <a:srgbClr val="1E214E"/>
              </a:buClr>
              <a:buFont typeface="Wingdings" panose="05000000000000000000" pitchFamily="2" charset="2"/>
              <a:buChar char="Ø"/>
            </a:pPr>
            <a:endParaRPr lang="fr-FR" altLang="fr-FR" sz="800" dirty="0">
              <a:solidFill>
                <a:srgbClr val="6D2553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Clr>
                <a:srgbClr val="6D2553"/>
              </a:buClr>
              <a:buFont typeface="Wingdings" panose="05000000000000000000" pitchFamily="2" charset="2"/>
              <a:buChar char="§"/>
            </a:pPr>
            <a:r>
              <a:rPr lang="fr-FR" altLang="fr-FR" sz="18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Introduction par le Président du Comité Label</a:t>
            </a:r>
          </a:p>
          <a:p>
            <a:pPr>
              <a:buClr>
                <a:srgbClr val="6D2553"/>
              </a:buClr>
              <a:buFont typeface="Wingdings" panose="05000000000000000000" pitchFamily="2" charset="2"/>
              <a:buChar char="§"/>
            </a:pPr>
            <a:endParaRPr lang="fr-FR" altLang="fr-FR" sz="800" b="1" dirty="0">
              <a:solidFill>
                <a:srgbClr val="1E214E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Clr>
                <a:srgbClr val="6D2553"/>
              </a:buClr>
              <a:buFont typeface="Wingdings" panose="05000000000000000000" pitchFamily="2" charset="2"/>
              <a:buChar char="§"/>
            </a:pPr>
            <a:r>
              <a:rPr lang="fr-FR" altLang="fr-FR" sz="20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fr-FR" altLang="fr-FR" sz="18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Présentation effectuée par les représentants de l’organisme </a:t>
            </a:r>
            <a:r>
              <a:rPr lang="fr-FR" altLang="fr-FR" sz="1800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(3/4 personnes max)</a:t>
            </a:r>
            <a:r>
              <a:rPr lang="fr-FR" altLang="fr-FR" sz="18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et les Conseillers IDEAS (pour la dernière slide) : </a:t>
            </a:r>
            <a:r>
              <a:rPr lang="fr-FR" altLang="fr-FR" sz="1800" b="1" u="sng" dirty="0">
                <a:solidFill>
                  <a:srgbClr val="6D255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20 minutes maximum </a:t>
            </a:r>
          </a:p>
          <a:p>
            <a:pPr>
              <a:buClr>
                <a:srgbClr val="6D2553"/>
              </a:buClr>
              <a:buFont typeface="Wingdings" panose="05000000000000000000" pitchFamily="2" charset="2"/>
              <a:buNone/>
            </a:pPr>
            <a:r>
              <a:rPr lang="fr-FR" altLang="fr-FR" sz="1800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fr-FR" altLang="fr-FR" sz="1600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 support de la présentation ne doit donc pas dépasser 12-15 diapos</a:t>
            </a:r>
            <a:r>
              <a:rPr lang="fr-FR" altLang="fr-FR" sz="1800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pPr>
              <a:buClr>
                <a:srgbClr val="6D2553"/>
              </a:buClr>
              <a:buFont typeface="Wingdings" panose="05000000000000000000" pitchFamily="2" charset="2"/>
              <a:buNone/>
            </a:pPr>
            <a:endParaRPr lang="fr-FR" altLang="fr-FR" sz="200" b="1" u="sng" dirty="0">
              <a:solidFill>
                <a:srgbClr val="6D2553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Clr>
                <a:srgbClr val="6D2553"/>
              </a:buClr>
              <a:buFont typeface="Wingdings" panose="05000000000000000000" pitchFamily="2" charset="2"/>
              <a:buChar char="§"/>
            </a:pPr>
            <a:r>
              <a:rPr lang="fr-FR" altLang="fr-FR" sz="20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fr-FR" altLang="fr-FR" sz="18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 Président du Comité anime les débats</a:t>
            </a:r>
            <a:endParaRPr lang="fr-FR" altLang="fr-FR" sz="1800" dirty="0">
              <a:solidFill>
                <a:srgbClr val="1E214E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>
              <a:buClr>
                <a:srgbClr val="6D2553"/>
              </a:buClr>
              <a:buSzTx/>
              <a:buFont typeface="Wingdings" panose="05000000000000000000" pitchFamily="2" charset="2"/>
              <a:buChar char="ü"/>
            </a:pPr>
            <a:r>
              <a:rPr lang="fr-FR" altLang="fr-FR" sz="1600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Echanges avec le rapporteur du dossier</a:t>
            </a:r>
          </a:p>
          <a:p>
            <a:pPr lvl="1">
              <a:buClr>
                <a:srgbClr val="6D2553"/>
              </a:buClr>
              <a:buSzTx/>
              <a:buFont typeface="Wingdings" panose="05000000000000000000" pitchFamily="2" charset="2"/>
              <a:buChar char="ü"/>
            </a:pPr>
            <a:r>
              <a:rPr lang="fr-FR" altLang="fr-FR" sz="1600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Echanges avec les autres membres du Comité Label</a:t>
            </a:r>
          </a:p>
          <a:p>
            <a:pPr lvl="1">
              <a:buClr>
                <a:srgbClr val="6D2553"/>
              </a:buClr>
              <a:buSzTx/>
              <a:buFont typeface="Wingdings" panose="05000000000000000000" pitchFamily="2" charset="2"/>
              <a:buChar char="ü"/>
            </a:pPr>
            <a:endParaRPr lang="fr-FR" altLang="fr-FR" sz="800" i="1" dirty="0">
              <a:solidFill>
                <a:srgbClr val="1E214E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fr-FR" altLang="fr-FR" sz="1800" i="1" dirty="0">
                <a:solidFill>
                  <a:srgbClr val="6D255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	Les représentants de l’organisme quittent la salle</a:t>
            </a:r>
          </a:p>
          <a:p>
            <a:pPr>
              <a:buFont typeface="Wingdings 2" panose="05020102010507070707" pitchFamily="18" charset="2"/>
              <a:buNone/>
            </a:pPr>
            <a:endParaRPr lang="fr-FR" altLang="fr-FR" sz="800" i="1" dirty="0">
              <a:solidFill>
                <a:srgbClr val="6D2553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Clr>
                <a:srgbClr val="6D2553"/>
              </a:buClr>
              <a:buSzTx/>
              <a:buFont typeface="Wingdings" panose="05000000000000000000" pitchFamily="2" charset="2"/>
              <a:buChar char="§"/>
            </a:pPr>
            <a:r>
              <a:rPr lang="fr-FR" altLang="fr-FR" sz="18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Synthèse du rapporteur et délibération des membres</a:t>
            </a:r>
          </a:p>
          <a:p>
            <a:pPr>
              <a:buClr>
                <a:srgbClr val="6D2553"/>
              </a:buClr>
              <a:buSzTx/>
              <a:buFont typeface="Wingdings" panose="05000000000000000000" pitchFamily="2" charset="2"/>
              <a:buChar char="§"/>
            </a:pPr>
            <a:endParaRPr lang="fr-FR" altLang="fr-FR" sz="800" b="1" dirty="0">
              <a:solidFill>
                <a:srgbClr val="1E214E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fr-FR" altLang="fr-FR" sz="1800" i="1" dirty="0">
                <a:solidFill>
                  <a:srgbClr val="6D255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	Retour des représentants de l’organisme dans la salle</a:t>
            </a:r>
          </a:p>
          <a:p>
            <a:pPr>
              <a:lnSpc>
                <a:spcPct val="60000"/>
              </a:lnSpc>
              <a:buFont typeface="Wingdings 2" panose="05020102010507070707" pitchFamily="18" charset="2"/>
              <a:buNone/>
            </a:pPr>
            <a:endParaRPr lang="fr-FR" altLang="fr-FR" sz="400" i="1" dirty="0">
              <a:solidFill>
                <a:srgbClr val="6D2553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Clr>
                <a:srgbClr val="6D2553"/>
              </a:buClr>
              <a:buSzTx/>
              <a:buFont typeface="Wingdings" panose="05000000000000000000" pitchFamily="2" charset="2"/>
              <a:buChar char="§"/>
            </a:pPr>
            <a:r>
              <a:rPr lang="fr-FR" altLang="fr-FR" sz="1800" b="1" dirty="0">
                <a:solidFill>
                  <a:srgbClr val="1E214E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Annonce de la décision par le Président du Comité</a:t>
            </a:r>
          </a:p>
          <a:p>
            <a:pPr>
              <a:buFont typeface="Wingdings 2" panose="05020102010507070707" pitchFamily="18" charset="2"/>
              <a:buNone/>
            </a:pPr>
            <a:endParaRPr lang="fr-FR" altLang="fr-FR" sz="2000" dirty="0">
              <a:solidFill>
                <a:srgbClr val="1E214E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195" name="Espace réservé du texte 2"/>
          <p:cNvSpPr>
            <a:spLocks/>
          </p:cNvSpPr>
          <p:nvPr/>
        </p:nvSpPr>
        <p:spPr bwMode="auto">
          <a:xfrm>
            <a:off x="39434" y="144561"/>
            <a:ext cx="8460432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normAutofit lnSpcReduction="10000"/>
          </a:bodyPr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/>
            </a:pPr>
            <a:r>
              <a:rPr lang="fr-FR" altLang="fr-FR" sz="2000" dirty="0">
                <a:solidFill>
                  <a:srgbClr val="1E214E"/>
                </a:solidFill>
              </a:rPr>
              <a:t>    Déroulement du passage devant le Comité Label d’une organisation candidate au renouvellement</a:t>
            </a:r>
            <a:endParaRPr lang="fr-FR" altLang="fr-FR" sz="3600" dirty="0">
              <a:solidFill>
                <a:srgbClr val="1E214E"/>
              </a:solidFill>
              <a:cs typeface="Arial" panose="020B0604020202020204" pitchFamily="34" charset="0"/>
            </a:endParaRPr>
          </a:p>
        </p:txBody>
      </p:sp>
      <p:cxnSp>
        <p:nvCxnSpPr>
          <p:cNvPr id="4" name="直接连接符 13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C90FD6D8-4242-C54D-AA55-F51EFF63ADD6}"/>
              </a:ext>
            </a:extLst>
          </p:cNvPr>
          <p:cNvCxnSpPr/>
          <p:nvPr/>
        </p:nvCxnSpPr>
        <p:spPr>
          <a:xfrm rot="16200000" flipH="1">
            <a:off x="683568" y="476712"/>
            <a:ext cx="0" cy="720000"/>
          </a:xfrm>
          <a:prstGeom prst="line">
            <a:avLst/>
          </a:prstGeom>
          <a:ln w="28575" cap="rnd">
            <a:solidFill>
              <a:srgbClr val="D027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numéro de diapositive 1"/>
          <p:cNvSpPr>
            <a:spLocks noGrp="1"/>
          </p:cNvSpPr>
          <p:nvPr>
            <p:ph type="sldNum" sz="quarter" idx="13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7D4F6F4-55B4-4DC0-BEB0-9B8B2ED3DC05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sz="quarter" idx="11"/>
          </p:nvPr>
        </p:nvSpPr>
        <p:spPr bwMode="auto">
          <a:xfrm>
            <a:off x="107504" y="57262"/>
            <a:ext cx="9036496" cy="620713"/>
          </a:xfrm>
          <a:solidFill>
            <a:schemeClr val="bg1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altLang="fr-FR" sz="3200" b="0" dirty="0">
                <a:solidFill>
                  <a:srgbClr val="1E214E"/>
                </a:solidFill>
                <a:ea typeface="ＭＳ Ｐゴシック" panose="020B0600070205080204" pitchFamily="34" charset="-128"/>
              </a:rPr>
              <a:t>Présentation de l’organisme</a:t>
            </a:r>
          </a:p>
        </p:txBody>
      </p:sp>
      <p:sp>
        <p:nvSpPr>
          <p:cNvPr id="9220" name="Espace réservé du texte 3"/>
          <p:cNvSpPr>
            <a:spLocks noGrp="1"/>
          </p:cNvSpPr>
          <p:nvPr>
            <p:ph type="body" sz="quarter" idx="12"/>
          </p:nvPr>
        </p:nvSpPr>
        <p:spPr bwMode="auto">
          <a:xfrm>
            <a:off x="323528" y="979612"/>
            <a:ext cx="8496300" cy="424958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1" indent="-273050">
              <a:spcBef>
                <a:spcPts val="575"/>
              </a:spcBef>
              <a:buFont typeface="Wingdings" pitchFamily="2" charset="2"/>
              <a:buChar char="§"/>
              <a:defRPr/>
            </a:pPr>
            <a:endParaRPr lang="fr-FR" altLang="fr-FR" sz="2000" b="1" dirty="0">
              <a:solidFill>
                <a:srgbClr val="1E214E"/>
              </a:solidFill>
              <a:latin typeface="Arial" charset="0"/>
              <a:ea typeface="ＭＳ Ｐゴシック" pitchFamily="34" charset="-128"/>
              <a:cs typeface="ＭＳ Ｐゴシック" charset="0"/>
            </a:endParaRPr>
          </a:p>
          <a:p>
            <a:pPr marL="273050" lvl="1" indent="-273050">
              <a:spcBef>
                <a:spcPts val="575"/>
              </a:spcBef>
              <a:buFont typeface="Wingdings" pitchFamily="2" charset="2"/>
              <a:buChar char="§"/>
              <a:defRPr/>
            </a:pPr>
            <a:r>
              <a:rPr lang="fr-FR" altLang="fr-FR" sz="2000" b="1" dirty="0">
                <a:solidFill>
                  <a:srgbClr val="1E214E"/>
                </a:solidFill>
                <a:latin typeface="Arial" charset="0"/>
                <a:ea typeface="ＭＳ Ｐゴシック" pitchFamily="34" charset="-128"/>
                <a:cs typeface="ＭＳ Ｐゴシック" charset="0"/>
              </a:rPr>
              <a:t>Rappel historique</a:t>
            </a:r>
          </a:p>
          <a:p>
            <a:pPr marL="273050" lvl="1" indent="-273050">
              <a:spcBef>
                <a:spcPts val="575"/>
              </a:spcBef>
              <a:buFont typeface="Wingdings" pitchFamily="2" charset="2"/>
              <a:buChar char="§"/>
              <a:defRPr/>
            </a:pPr>
            <a:endParaRPr lang="fr-FR" altLang="fr-FR" sz="2000" b="1" dirty="0">
              <a:solidFill>
                <a:srgbClr val="1E214E"/>
              </a:solidFill>
              <a:latin typeface="Arial" charset="0"/>
              <a:ea typeface="ＭＳ Ｐゴシック" pitchFamily="34" charset="-128"/>
              <a:cs typeface="ＭＳ Ｐゴシック" charset="0"/>
            </a:endParaRPr>
          </a:p>
          <a:p>
            <a:pPr marL="273050" lvl="1" indent="-273050">
              <a:spcBef>
                <a:spcPts val="575"/>
              </a:spcBef>
              <a:buFont typeface="Wingdings" pitchFamily="2" charset="2"/>
              <a:buChar char="§"/>
              <a:defRPr/>
            </a:pPr>
            <a:r>
              <a:rPr lang="fr-FR" altLang="fr-FR" sz="2000" b="1" dirty="0">
                <a:solidFill>
                  <a:srgbClr val="1E214E"/>
                </a:solidFill>
                <a:latin typeface="Arial" charset="0"/>
                <a:ea typeface="ＭＳ Ｐゴシック" pitchFamily="34" charset="-128"/>
                <a:cs typeface="ＭＳ Ｐゴシック" charset="0"/>
              </a:rPr>
              <a:t>Rappel Vision Mission Valeurs</a:t>
            </a:r>
          </a:p>
          <a:p>
            <a:pPr marL="273050" lvl="1" indent="-273050">
              <a:spcBef>
                <a:spcPts val="575"/>
              </a:spcBef>
              <a:buFont typeface="Wingdings" pitchFamily="2" charset="2"/>
              <a:buChar char="§"/>
              <a:defRPr/>
            </a:pPr>
            <a:endParaRPr lang="fr-FR" altLang="fr-FR" sz="2000" b="1" dirty="0">
              <a:solidFill>
                <a:srgbClr val="1E214E"/>
              </a:solidFill>
              <a:latin typeface="Arial" charset="0"/>
              <a:ea typeface="ＭＳ Ｐゴシック" pitchFamily="34" charset="-128"/>
              <a:cs typeface="ＭＳ Ｐゴシック" charset="0"/>
            </a:endParaRPr>
          </a:p>
          <a:p>
            <a:pPr marL="273050" lvl="1" indent="-273050">
              <a:spcBef>
                <a:spcPts val="575"/>
              </a:spcBef>
              <a:buFont typeface="Wingdings" pitchFamily="2" charset="2"/>
              <a:buChar char="§"/>
              <a:defRPr/>
            </a:pPr>
            <a:r>
              <a:rPr lang="fr-FR" altLang="fr-FR" sz="2000" b="1" dirty="0">
                <a:solidFill>
                  <a:srgbClr val="1E214E"/>
                </a:solidFill>
                <a:latin typeface="Arial" charset="0"/>
                <a:ea typeface="ＭＳ Ｐゴシック" pitchFamily="34" charset="-128"/>
                <a:cs typeface="ＭＳ Ｐゴシック" charset="0"/>
              </a:rPr>
              <a:t>Les missions principales</a:t>
            </a:r>
          </a:p>
          <a:p>
            <a:pPr marL="273050" lvl="1" indent="-273050">
              <a:spcBef>
                <a:spcPts val="575"/>
              </a:spcBef>
              <a:buFont typeface="Wingdings" pitchFamily="2" charset="2"/>
              <a:buChar char="§"/>
              <a:defRPr/>
            </a:pPr>
            <a:endParaRPr lang="fr-FR" altLang="fr-FR" sz="2000" b="1" dirty="0">
              <a:solidFill>
                <a:srgbClr val="1E214E"/>
              </a:solidFill>
              <a:latin typeface="Arial" charset="0"/>
              <a:ea typeface="ＭＳ Ｐゴシック" pitchFamily="34" charset="-128"/>
              <a:cs typeface="ＭＳ Ｐゴシック" charset="0"/>
            </a:endParaRPr>
          </a:p>
          <a:p>
            <a:pPr marL="273050" lvl="1" indent="-273050">
              <a:spcBef>
                <a:spcPts val="575"/>
              </a:spcBef>
              <a:buFont typeface="Wingdings" pitchFamily="2" charset="2"/>
              <a:buChar char="§"/>
              <a:defRPr/>
            </a:pPr>
            <a:r>
              <a:rPr lang="fr-FR" altLang="fr-FR" sz="2000" b="1" dirty="0">
                <a:solidFill>
                  <a:srgbClr val="1E214E"/>
                </a:solidFill>
                <a:latin typeface="Arial" charset="0"/>
                <a:ea typeface="ＭＳ Ｐゴシック" pitchFamily="34" charset="-128"/>
                <a:cs typeface="ＭＳ Ｐゴシック" charset="0"/>
              </a:rPr>
              <a:t>Le contexte </a:t>
            </a:r>
            <a:r>
              <a:rPr lang="fr-FR" altLang="fr-FR" sz="2000" dirty="0">
                <a:solidFill>
                  <a:srgbClr val="1E214E"/>
                </a:solidFill>
                <a:latin typeface="Arial" charset="0"/>
                <a:ea typeface="ＭＳ Ｐゴシック" pitchFamily="34" charset="-128"/>
                <a:cs typeface="ＭＳ Ｐゴシック" charset="0"/>
              </a:rPr>
              <a:t>(positionnement de l’organisme dans son écosystème, éléments de différenciation…)</a:t>
            </a:r>
          </a:p>
          <a:p>
            <a:pPr marL="0" lvl="1" indent="0" algn="ctr">
              <a:spcBef>
                <a:spcPts val="575"/>
              </a:spcBef>
              <a:buFont typeface="Wingdings 2" panose="05020102010507070707" pitchFamily="18" charset="2"/>
              <a:buNone/>
              <a:defRPr/>
            </a:pPr>
            <a:endParaRPr lang="fr-FR" altLang="fr-FR" b="1" dirty="0">
              <a:solidFill>
                <a:srgbClr val="6D2553"/>
              </a:solidFill>
              <a:latin typeface="Arial" charset="0"/>
              <a:ea typeface="ＭＳ Ｐゴシック" pitchFamily="34" charset="-128"/>
              <a:cs typeface="ＭＳ Ｐゴシック" charset="0"/>
            </a:endParaRPr>
          </a:p>
          <a:p>
            <a:pPr marL="0" lvl="1" indent="0" algn="ctr">
              <a:spcBef>
                <a:spcPts val="575"/>
              </a:spcBef>
              <a:buFont typeface="Wingdings 2" panose="05020102010507070707" pitchFamily="18" charset="2"/>
              <a:buNone/>
              <a:defRPr/>
            </a:pPr>
            <a:endParaRPr lang="fr-FR" altLang="fr-FR" b="1" dirty="0">
              <a:solidFill>
                <a:srgbClr val="6D2553"/>
              </a:solidFill>
              <a:latin typeface="Arial" charset="0"/>
              <a:ea typeface="ＭＳ Ｐゴシック" pitchFamily="34" charset="-128"/>
              <a:cs typeface="ＭＳ Ｐゴシック" charset="0"/>
            </a:endParaRPr>
          </a:p>
          <a:p>
            <a:pPr marL="1143000" lvl="2">
              <a:defRPr/>
            </a:pPr>
            <a:endParaRPr lang="fr-FR" altLang="fr-FR" dirty="0">
              <a:solidFill>
                <a:srgbClr val="6D2553"/>
              </a:solidFill>
              <a:ea typeface="ＭＳ Ｐゴシック" pitchFamily="34" charset="-128"/>
            </a:endParaRPr>
          </a:p>
          <a:p>
            <a:pPr marL="1143000" lvl="2">
              <a:defRPr/>
            </a:pPr>
            <a:endParaRPr lang="fr-FR" altLang="fr-FR" dirty="0">
              <a:solidFill>
                <a:srgbClr val="6D2553"/>
              </a:solidFill>
              <a:ea typeface="ＭＳ Ｐゴシック" pitchFamily="34" charset="-128"/>
            </a:endParaRPr>
          </a:p>
          <a:p>
            <a:pPr marL="1143000" lvl="2">
              <a:defRPr/>
            </a:pPr>
            <a:endParaRPr lang="fr-FR" altLang="fr-FR" dirty="0">
              <a:solidFill>
                <a:srgbClr val="6D2553"/>
              </a:solidFill>
              <a:ea typeface="ＭＳ Ｐゴシック" pitchFamily="34" charset="-128"/>
            </a:endParaRPr>
          </a:p>
          <a:p>
            <a:pPr marL="1143000" lvl="2">
              <a:defRPr/>
            </a:pPr>
            <a:endParaRPr lang="fr-FR" altLang="fr-FR" sz="1600" dirty="0">
              <a:solidFill>
                <a:srgbClr val="6D2553"/>
              </a:solidFill>
              <a:ea typeface="ＭＳ Ｐゴシック" pitchFamily="34" charset="-128"/>
            </a:endParaRPr>
          </a:p>
          <a:p>
            <a:pPr marL="1143000" lvl="2">
              <a:defRPr/>
            </a:pPr>
            <a:endParaRPr lang="fr-FR" altLang="fr-FR" sz="1600" dirty="0">
              <a:solidFill>
                <a:srgbClr val="6D2553"/>
              </a:solidFill>
              <a:ea typeface="ＭＳ Ｐゴシック" pitchFamily="34" charset="-128"/>
            </a:endParaRPr>
          </a:p>
          <a:p>
            <a:pPr marL="1143000" lvl="2">
              <a:defRPr/>
            </a:pPr>
            <a:endParaRPr lang="fr-FR" altLang="fr-FR" sz="1400" dirty="0">
              <a:solidFill>
                <a:srgbClr val="6D2553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numéro de diapositive 1"/>
          <p:cNvSpPr>
            <a:spLocks noGrp="1"/>
          </p:cNvSpPr>
          <p:nvPr>
            <p:ph type="sldNum" sz="quarter" idx="13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7D4F6F4-55B4-4DC0-BEB0-9B8B2ED3DC05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sz="quarter" idx="11"/>
          </p:nvPr>
        </p:nvSpPr>
        <p:spPr bwMode="auto">
          <a:xfrm>
            <a:off x="144463" y="175986"/>
            <a:ext cx="8964041" cy="620713"/>
          </a:xfrm>
          <a:solidFill>
            <a:schemeClr val="bg1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altLang="fr-FR" sz="3200" b="0" dirty="0">
                <a:solidFill>
                  <a:srgbClr val="1E214E"/>
                </a:solidFill>
                <a:ea typeface="ＭＳ Ｐゴシック" panose="020B0600070205080204" pitchFamily="34" charset="-128"/>
              </a:rPr>
              <a:t>Présentation de l’organisme</a:t>
            </a:r>
          </a:p>
        </p:txBody>
      </p:sp>
      <p:sp>
        <p:nvSpPr>
          <p:cNvPr id="9220" name="Espace réservé du texte 3"/>
          <p:cNvSpPr>
            <a:spLocks noGrp="1"/>
          </p:cNvSpPr>
          <p:nvPr>
            <p:ph type="body" sz="quarter" idx="12"/>
          </p:nvPr>
        </p:nvSpPr>
        <p:spPr bwMode="auto">
          <a:xfrm>
            <a:off x="468313" y="1052736"/>
            <a:ext cx="8496300" cy="4537149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indent="0" algn="ctr">
              <a:spcBef>
                <a:spcPts val="575"/>
              </a:spcBef>
              <a:buFont typeface="Wingdings 2" panose="05020102010507070707" pitchFamily="18" charset="2"/>
              <a:buNone/>
              <a:defRPr/>
            </a:pPr>
            <a:r>
              <a:rPr lang="fr-FR" altLang="fr-FR" b="1" dirty="0">
                <a:solidFill>
                  <a:srgbClr val="6D2553"/>
                </a:solidFill>
                <a:latin typeface="Arial" charset="0"/>
                <a:ea typeface="ＭＳ Ｐゴシック" pitchFamily="34" charset="-128"/>
                <a:cs typeface="ＭＳ Ｐゴシック" charset="0"/>
              </a:rPr>
              <a:t>Changements majeurs intervenus</a:t>
            </a:r>
          </a:p>
          <a:p>
            <a:pPr marL="0" lvl="1" indent="0" algn="ctr">
              <a:spcBef>
                <a:spcPts val="575"/>
              </a:spcBef>
              <a:buFont typeface="Wingdings 2" panose="05020102010507070707" pitchFamily="18" charset="2"/>
              <a:buNone/>
              <a:defRPr/>
            </a:pPr>
            <a:r>
              <a:rPr lang="fr-FR" altLang="fr-FR" b="1" dirty="0">
                <a:solidFill>
                  <a:srgbClr val="6D2553"/>
                </a:solidFill>
                <a:latin typeface="Arial" charset="0"/>
                <a:ea typeface="ＭＳ Ｐゴシック" pitchFamily="34" charset="-128"/>
                <a:cs typeface="ＭＳ Ｐゴシック" charset="0"/>
              </a:rPr>
              <a:t> depuis la délivrance du dernier Label</a:t>
            </a:r>
          </a:p>
          <a:p>
            <a:pPr marL="0" lvl="1" indent="0" algn="ctr">
              <a:spcBef>
                <a:spcPts val="575"/>
              </a:spcBef>
              <a:buFont typeface="Wingdings 2" panose="05020102010507070707" pitchFamily="18" charset="2"/>
              <a:buNone/>
              <a:defRPr/>
            </a:pPr>
            <a:endParaRPr lang="fr-FR" altLang="fr-FR" b="1" dirty="0">
              <a:solidFill>
                <a:srgbClr val="6D2553"/>
              </a:solidFill>
              <a:latin typeface="Arial" charset="0"/>
              <a:ea typeface="ＭＳ Ｐゴシック" pitchFamily="34" charset="-128"/>
              <a:cs typeface="ＭＳ Ｐゴシック" charset="0"/>
            </a:endParaRPr>
          </a:p>
          <a:p>
            <a:pPr marL="273050" lvl="1" indent="-273050">
              <a:spcBef>
                <a:spcPts val="575"/>
              </a:spcBef>
              <a:buFont typeface="Wingdings" pitchFamily="2" charset="2"/>
              <a:buChar char="§"/>
              <a:defRPr/>
            </a:pPr>
            <a:r>
              <a:rPr lang="fr-FR" altLang="ja-JP" sz="2000" b="1" dirty="0">
                <a:solidFill>
                  <a:srgbClr val="1E214E"/>
                </a:solidFill>
                <a:latin typeface="Arial" charset="0"/>
                <a:ea typeface="ＭＳ Ｐゴシック" pitchFamily="34" charset="-128"/>
                <a:cs typeface="ＭＳ Ｐゴシック" charset="0"/>
              </a:rPr>
              <a:t>Gouvernance</a:t>
            </a:r>
          </a:p>
          <a:p>
            <a:pPr marL="0" lvl="1" indent="0">
              <a:spcBef>
                <a:spcPts val="575"/>
              </a:spcBef>
              <a:buFont typeface="Wingdings 2" panose="05020102010507070707" pitchFamily="18" charset="2"/>
              <a:buNone/>
              <a:defRPr/>
            </a:pPr>
            <a:r>
              <a:rPr lang="fr-FR" altLang="ja-JP" b="1" dirty="0">
                <a:solidFill>
                  <a:srgbClr val="1E214E"/>
                </a:solidFill>
                <a:latin typeface="Arial" charset="0"/>
                <a:ea typeface="ＭＳ Ｐゴシック" pitchFamily="34" charset="-128"/>
                <a:cs typeface="ＭＳ Ｐゴシック" charset="0"/>
              </a:rPr>
              <a:t>	</a:t>
            </a:r>
            <a:r>
              <a:rPr lang="fr-FR" altLang="ja-JP" sz="2000" dirty="0">
                <a:solidFill>
                  <a:srgbClr val="1E214E"/>
                </a:solidFill>
                <a:latin typeface="Arial" charset="0"/>
                <a:ea typeface="ＭＳ Ｐゴシック" pitchFamily="34" charset="-128"/>
                <a:cs typeface="ＭＳ Ｐゴシック" charset="0"/>
              </a:rPr>
              <a:t>CA, Bureau, Comités spécialisés </a:t>
            </a:r>
          </a:p>
          <a:p>
            <a:pPr marL="0" lvl="1" indent="0">
              <a:spcBef>
                <a:spcPts val="575"/>
              </a:spcBef>
              <a:buFont typeface="Wingdings 2" panose="05020102010507070707" pitchFamily="18" charset="2"/>
              <a:buNone/>
              <a:defRPr/>
            </a:pPr>
            <a:endParaRPr lang="fr-FR" altLang="ja-JP" sz="2000" dirty="0">
              <a:solidFill>
                <a:srgbClr val="1E214E"/>
              </a:solidFill>
              <a:latin typeface="Arial" charset="0"/>
              <a:ea typeface="ＭＳ Ｐゴシック" pitchFamily="34" charset="-128"/>
              <a:cs typeface="ＭＳ Ｐゴシック" charset="0"/>
            </a:endParaRPr>
          </a:p>
          <a:p>
            <a:pPr marL="273050" lvl="1" indent="-273050">
              <a:spcBef>
                <a:spcPts val="575"/>
              </a:spcBef>
              <a:buFont typeface="Wingdings" pitchFamily="2" charset="2"/>
              <a:buChar char="§"/>
              <a:defRPr/>
            </a:pPr>
            <a:r>
              <a:rPr lang="fr-FR" altLang="ja-JP" sz="2000" b="1" dirty="0">
                <a:solidFill>
                  <a:srgbClr val="1E214E"/>
                </a:solidFill>
                <a:latin typeface="Arial" charset="0"/>
                <a:ea typeface="ＭＳ Ｐゴシック" pitchFamily="34" charset="-128"/>
                <a:cs typeface="ＭＳ Ｐゴシック" charset="0"/>
              </a:rPr>
              <a:t>Richesses humaines</a:t>
            </a:r>
          </a:p>
          <a:p>
            <a:pPr marL="0" lvl="1" indent="0">
              <a:spcBef>
                <a:spcPts val="575"/>
              </a:spcBef>
              <a:buFont typeface="Wingdings 2" panose="05020102010507070707" pitchFamily="18" charset="2"/>
              <a:buNone/>
              <a:defRPr/>
            </a:pPr>
            <a:r>
              <a:rPr lang="fr-FR" altLang="ja-JP" b="1" dirty="0">
                <a:solidFill>
                  <a:srgbClr val="1E214E"/>
                </a:solidFill>
                <a:latin typeface="Arial" charset="0"/>
                <a:ea typeface="ＭＳ Ｐゴシック" pitchFamily="34" charset="-128"/>
                <a:cs typeface="ＭＳ Ｐゴシック" charset="0"/>
              </a:rPr>
              <a:t>	</a:t>
            </a:r>
            <a:r>
              <a:rPr lang="fr-FR" altLang="ja-JP" sz="2000" dirty="0">
                <a:solidFill>
                  <a:srgbClr val="1E214E"/>
                </a:solidFill>
                <a:latin typeface="Arial" charset="0"/>
                <a:ea typeface="ＭＳ Ｐゴシック" pitchFamily="34" charset="-128"/>
                <a:cs typeface="ＭＳ Ｐゴシック" charset="0"/>
              </a:rPr>
              <a:t>Organigramme, évolution des RH salariés, bénévoles,…</a:t>
            </a:r>
          </a:p>
          <a:p>
            <a:pPr marL="0" lvl="1" indent="0">
              <a:spcBef>
                <a:spcPts val="575"/>
              </a:spcBef>
              <a:buFont typeface="Wingdings 2" panose="05020102010507070707" pitchFamily="18" charset="2"/>
              <a:buNone/>
              <a:defRPr/>
            </a:pPr>
            <a:endParaRPr lang="fr-FR" altLang="ja-JP" sz="2000" dirty="0">
              <a:solidFill>
                <a:srgbClr val="1E214E"/>
              </a:solidFill>
              <a:latin typeface="Arial" charset="0"/>
              <a:ea typeface="ＭＳ Ｐゴシック" pitchFamily="34" charset="-128"/>
              <a:cs typeface="ＭＳ Ｐゴシック" charset="0"/>
            </a:endParaRPr>
          </a:p>
          <a:p>
            <a:pPr marL="342900" lvl="1" indent="-342900">
              <a:spcBef>
                <a:spcPts val="575"/>
              </a:spcBef>
              <a:buFont typeface="Wingdings" panose="05000000000000000000" pitchFamily="2" charset="2"/>
              <a:buChar char="§"/>
              <a:defRPr/>
            </a:pPr>
            <a:r>
              <a:rPr lang="fr-FR" altLang="ja-JP" sz="2000" b="1" dirty="0">
                <a:solidFill>
                  <a:srgbClr val="1E214E"/>
                </a:solidFill>
                <a:latin typeface="Arial" charset="0"/>
                <a:ea typeface="ＭＳ Ｐゴシック" pitchFamily="34" charset="-128"/>
                <a:cs typeface="ＭＳ Ｐゴシック" charset="0"/>
              </a:rPr>
              <a:t>Missions nouvelles </a:t>
            </a:r>
          </a:p>
          <a:p>
            <a:pPr marL="342900" lvl="1" indent="-342900">
              <a:spcBef>
                <a:spcPts val="575"/>
              </a:spcBef>
              <a:buFont typeface="Wingdings" panose="05000000000000000000" pitchFamily="2" charset="2"/>
              <a:buChar char="§"/>
              <a:defRPr/>
            </a:pPr>
            <a:endParaRPr lang="fr-FR" altLang="ja-JP" sz="2000" b="1" dirty="0">
              <a:solidFill>
                <a:srgbClr val="1E214E"/>
              </a:solidFill>
              <a:latin typeface="Arial" charset="0"/>
              <a:ea typeface="ＭＳ Ｐゴシック" pitchFamily="34" charset="-128"/>
              <a:cs typeface="ＭＳ Ｐゴシック" charset="0"/>
            </a:endParaRPr>
          </a:p>
          <a:p>
            <a:pPr marL="342900" lvl="1" indent="-342900">
              <a:spcBef>
                <a:spcPts val="575"/>
              </a:spcBef>
              <a:buFont typeface="Wingdings" panose="05000000000000000000" pitchFamily="2" charset="2"/>
              <a:buChar char="§"/>
              <a:defRPr/>
            </a:pPr>
            <a:r>
              <a:rPr lang="fr-FR" altLang="ja-JP" sz="2000" b="1" dirty="0">
                <a:solidFill>
                  <a:srgbClr val="1E214E"/>
                </a:solidFill>
                <a:latin typeface="Arial" charset="0"/>
                <a:ea typeface="ＭＳ Ｐゴシック" pitchFamily="34" charset="-128"/>
                <a:cs typeface="ＭＳ Ｐゴシック" charset="0"/>
              </a:rPr>
              <a:t>Autres changements majeurs…</a:t>
            </a:r>
          </a:p>
          <a:p>
            <a:pPr marL="1143000" lvl="2">
              <a:defRPr/>
            </a:pPr>
            <a:endParaRPr lang="fr-FR" altLang="fr-FR" sz="1600" dirty="0">
              <a:solidFill>
                <a:srgbClr val="6D2553"/>
              </a:solidFill>
              <a:ea typeface="ＭＳ Ｐゴシック" pitchFamily="34" charset="-128"/>
            </a:endParaRPr>
          </a:p>
          <a:p>
            <a:pPr marL="1143000" lvl="2">
              <a:defRPr/>
            </a:pPr>
            <a:endParaRPr lang="fr-FR" altLang="fr-FR" sz="1600" dirty="0">
              <a:solidFill>
                <a:srgbClr val="6D2553"/>
              </a:solidFill>
              <a:ea typeface="ＭＳ Ｐゴシック" pitchFamily="34" charset="-128"/>
            </a:endParaRPr>
          </a:p>
          <a:p>
            <a:pPr marL="1143000" lvl="2">
              <a:defRPr/>
            </a:pPr>
            <a:endParaRPr lang="fr-FR" altLang="fr-FR" sz="1400" dirty="0">
              <a:solidFill>
                <a:srgbClr val="6D2553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5340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numéro de diapositive 1"/>
          <p:cNvSpPr>
            <a:spLocks noGrp="1"/>
          </p:cNvSpPr>
          <p:nvPr>
            <p:ph type="sldNum" sz="quarter" idx="13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4B35A31-7447-47F0-BB88-8C5AE2BDE42A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7171" name="Espace réservé du texte 2"/>
          <p:cNvSpPr>
            <a:spLocks noGrp="1"/>
          </p:cNvSpPr>
          <p:nvPr>
            <p:ph type="body" sz="quarter" idx="11"/>
          </p:nvPr>
        </p:nvSpPr>
        <p:spPr bwMode="auto">
          <a:xfrm>
            <a:off x="107504" y="168373"/>
            <a:ext cx="8857109" cy="620713"/>
          </a:xfrm>
          <a:solidFill>
            <a:schemeClr val="bg1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altLang="fr-FR" sz="3200" b="0" dirty="0">
                <a:solidFill>
                  <a:srgbClr val="1E214E"/>
                </a:solidFill>
                <a:ea typeface="ＭＳ Ｐゴシック" panose="020B0600070205080204" pitchFamily="34" charset="-128"/>
              </a:rPr>
              <a:t>Présentation de l’organisme</a:t>
            </a:r>
          </a:p>
        </p:txBody>
      </p:sp>
      <p:sp>
        <p:nvSpPr>
          <p:cNvPr id="9220" name="Espace réservé du texte 3"/>
          <p:cNvSpPr>
            <a:spLocks noGrp="1"/>
          </p:cNvSpPr>
          <p:nvPr>
            <p:ph type="body" sz="quarter" idx="12"/>
          </p:nvPr>
        </p:nvSpPr>
        <p:spPr bwMode="auto">
          <a:xfrm>
            <a:off x="468313" y="980728"/>
            <a:ext cx="8215312" cy="497046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fr-FR" sz="2400" b="1" dirty="0">
                <a:solidFill>
                  <a:srgbClr val="6D2553"/>
                </a:solidFill>
                <a:cs typeface="Times New Roman" pitchFamily="18" charset="0"/>
              </a:rPr>
              <a:t>Situation financière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endParaRPr lang="fr-FR" sz="2400" b="1" dirty="0">
              <a:solidFill>
                <a:srgbClr val="6D2553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fr-FR" altLang="fr-FR" sz="2000" b="1" dirty="0">
                <a:solidFill>
                  <a:srgbClr val="1E214E"/>
                </a:solidFill>
                <a:cs typeface="Times New Roman" pitchFamily="18" charset="0"/>
              </a:rPr>
              <a:t>Evolution du modèle socio-économique</a:t>
            </a:r>
          </a:p>
          <a:p>
            <a:pPr marL="0" indent="0">
              <a:buNone/>
              <a:defRPr/>
            </a:pPr>
            <a:r>
              <a:rPr lang="fr-FR" altLang="fr-FR" sz="2000" dirty="0">
                <a:solidFill>
                  <a:srgbClr val="1E214E"/>
                </a:solidFill>
                <a:cs typeface="Times New Roman" pitchFamily="18" charset="0"/>
              </a:rPr>
              <a:t>(Nouveaux financeurs, développement de nouvelles sources de financements, partenariats…)</a:t>
            </a:r>
            <a:endParaRPr lang="fr-FR" altLang="fr-FR" sz="2000" b="1" dirty="0">
              <a:solidFill>
                <a:srgbClr val="1E214E"/>
              </a:solidFill>
              <a:cs typeface="Times New Roman" pitchFamily="18" charset="0"/>
            </a:endParaRPr>
          </a:p>
          <a:p>
            <a:pPr>
              <a:defRPr/>
            </a:pPr>
            <a:endParaRPr lang="fr-FR" sz="2400" b="1" dirty="0">
              <a:cs typeface="Times New Roman" pitchFamily="18" charset="0"/>
            </a:endParaRPr>
          </a:p>
          <a:p>
            <a:pPr>
              <a:defRPr/>
            </a:pPr>
            <a:r>
              <a:rPr lang="fr-FR" sz="2000" b="1" dirty="0">
                <a:solidFill>
                  <a:srgbClr val="1E214E"/>
                </a:solidFill>
                <a:cs typeface="Times New Roman" pitchFamily="18" charset="0"/>
              </a:rPr>
              <a:t>Evolution sur 3 années </a:t>
            </a:r>
            <a:endParaRPr lang="fr-FR" sz="2000" dirty="0">
              <a:solidFill>
                <a:srgbClr val="1E214E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2000" dirty="0">
                <a:solidFill>
                  <a:srgbClr val="1E214E"/>
                </a:solidFill>
                <a:cs typeface="Times New Roman" pitchFamily="18" charset="0"/>
              </a:rPr>
              <a:t> Ressources par type :</a:t>
            </a:r>
            <a:endParaRPr lang="fr-FR" sz="2000" dirty="0">
              <a:solidFill>
                <a:srgbClr val="1E214E"/>
              </a:solidFill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fr-FR" dirty="0">
                <a:solidFill>
                  <a:srgbClr val="1E214E"/>
                </a:solidFill>
                <a:cs typeface="Times New Roman" pitchFamily="18" charset="0"/>
              </a:rPr>
              <a:t> Subventions, Dons, Legs, Cotisations, Ventes ou prestations…</a:t>
            </a:r>
            <a:endParaRPr lang="fr-FR" dirty="0">
              <a:solidFill>
                <a:srgbClr val="1E214E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fr-FR" sz="2000" dirty="0">
              <a:solidFill>
                <a:srgbClr val="1E214E"/>
              </a:solidFill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2000" dirty="0">
                <a:solidFill>
                  <a:srgbClr val="1E214E"/>
                </a:solidFill>
                <a:cs typeface="Times New Roman" pitchFamily="18" charset="0"/>
              </a:rPr>
              <a:t>  Emplois par type :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fr-FR" dirty="0">
                <a:solidFill>
                  <a:srgbClr val="1E214E"/>
                </a:solidFill>
                <a:cs typeface="Times New Roman" pitchFamily="18" charset="0"/>
              </a:rPr>
              <a:t>Missions sociales, Frais de fonctionnement, Frais de collecte…</a:t>
            </a:r>
          </a:p>
          <a:p>
            <a:pPr lvl="2">
              <a:buFont typeface="Arial" pitchFamily="34" charset="0"/>
              <a:buChar char="•"/>
              <a:defRPr/>
            </a:pPr>
            <a:endParaRPr lang="fr-FR" altLang="fr-FR" sz="1600" dirty="0">
              <a:solidFill>
                <a:srgbClr val="1E214E"/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1143000" lvl="2">
              <a:defRPr/>
            </a:pPr>
            <a:endParaRPr lang="fr-FR" altLang="fr-FR" sz="1400" dirty="0">
              <a:solidFill>
                <a:srgbClr val="6D2553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numéro de diapositive 1"/>
          <p:cNvSpPr>
            <a:spLocks noGrp="1"/>
          </p:cNvSpPr>
          <p:nvPr>
            <p:ph type="sldNum" sz="quarter" idx="13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4B35A31-7447-47F0-BB88-8C5AE2BDE42A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7171" name="Espace réservé du texte 2"/>
          <p:cNvSpPr>
            <a:spLocks noGrp="1"/>
          </p:cNvSpPr>
          <p:nvPr>
            <p:ph type="body" sz="quarter" idx="11"/>
          </p:nvPr>
        </p:nvSpPr>
        <p:spPr bwMode="auto">
          <a:xfrm>
            <a:off x="107504" y="168373"/>
            <a:ext cx="8857109" cy="620713"/>
          </a:xfrm>
          <a:solidFill>
            <a:schemeClr val="bg1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altLang="fr-FR" sz="3200" b="0" dirty="0">
                <a:solidFill>
                  <a:srgbClr val="1E214E"/>
                </a:solidFill>
                <a:ea typeface="ＭＳ Ｐゴシック" panose="020B0600070205080204" pitchFamily="34" charset="-128"/>
              </a:rPr>
              <a:t>Présentation de l’organisme</a:t>
            </a:r>
          </a:p>
        </p:txBody>
      </p:sp>
      <p:sp>
        <p:nvSpPr>
          <p:cNvPr id="9220" name="Espace réservé du texte 3"/>
          <p:cNvSpPr>
            <a:spLocks noGrp="1"/>
          </p:cNvSpPr>
          <p:nvPr>
            <p:ph type="body" sz="quarter" idx="12"/>
          </p:nvPr>
        </p:nvSpPr>
        <p:spPr bwMode="auto">
          <a:xfrm>
            <a:off x="464344" y="1871979"/>
            <a:ext cx="8215312" cy="256513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fr-FR" sz="2400" b="1" dirty="0">
                <a:solidFill>
                  <a:srgbClr val="6D2553"/>
                </a:solidFill>
                <a:cs typeface="Times New Roman" pitchFamily="18" charset="0"/>
              </a:rPr>
              <a:t>Stratégie à 3 ans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endParaRPr lang="fr-FR" sz="2400" b="1" dirty="0">
              <a:solidFill>
                <a:srgbClr val="6D2553"/>
              </a:solidFill>
              <a:cs typeface="Times New Roman" pitchFamily="18" charset="0"/>
            </a:endParaRPr>
          </a:p>
          <a:p>
            <a:pPr lvl="1">
              <a:lnSpc>
                <a:spcPct val="150000"/>
              </a:lnSpc>
              <a:defRPr/>
            </a:pPr>
            <a:r>
              <a:rPr lang="fr-FR" altLang="fr-FR" dirty="0">
                <a:solidFill>
                  <a:srgbClr val="1E214E"/>
                </a:solidFill>
                <a:cs typeface="Times New Roman" pitchFamily="18" charset="0"/>
              </a:rPr>
              <a:t>Présentation des enjeux majeurs pour l’organisme et du plan stratégique à moyen terme pour y répondre</a:t>
            </a:r>
          </a:p>
          <a:p>
            <a:pPr lvl="1">
              <a:buFontTx/>
              <a:buAutoNum type="arabicPeriod"/>
              <a:defRPr/>
            </a:pPr>
            <a:endParaRPr lang="fr-FR" dirty="0">
              <a:solidFill>
                <a:srgbClr val="1E214E"/>
              </a:solidFill>
              <a:cs typeface="Times New Roman" pitchFamily="18" charset="0"/>
            </a:endParaRPr>
          </a:p>
          <a:p>
            <a:pPr marL="593725" lvl="2" indent="0">
              <a:buNone/>
              <a:defRPr/>
            </a:pPr>
            <a:endParaRPr lang="fr-FR" altLang="fr-FR" sz="1600" dirty="0">
              <a:solidFill>
                <a:srgbClr val="1E214E"/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1143000" lvl="2">
              <a:defRPr/>
            </a:pPr>
            <a:endParaRPr lang="fr-FR" altLang="fr-FR" sz="1400" dirty="0">
              <a:solidFill>
                <a:srgbClr val="6D2553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135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texte 1"/>
          <p:cNvSpPr>
            <a:spLocks noGrp="1"/>
          </p:cNvSpPr>
          <p:nvPr>
            <p:ph type="body" sz="quarter" idx="11"/>
          </p:nvPr>
        </p:nvSpPr>
        <p:spPr bwMode="auto">
          <a:xfrm>
            <a:off x="35719" y="167481"/>
            <a:ext cx="9000777" cy="785813"/>
          </a:xfrm>
          <a:solidFill>
            <a:schemeClr val="bg1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altLang="fr-FR" sz="3200" b="0" dirty="0">
                <a:solidFill>
                  <a:srgbClr val="1E214E"/>
                </a:solidFill>
                <a:ea typeface="ＭＳ Ｐゴシック" panose="020B0600070205080204" pitchFamily="34" charset="-128"/>
              </a:rPr>
              <a:t>Renouvellement du Label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1244969" y="2394611"/>
            <a:ext cx="5551603" cy="368756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sz="2000" b="1" dirty="0">
                <a:solidFill>
                  <a:srgbClr val="1E214E"/>
                </a:solidFill>
                <a:cs typeface="Times New Roman" pitchFamily="18" charset="0"/>
              </a:rPr>
              <a:t>Sur le fonctionnement interne </a:t>
            </a:r>
          </a:p>
          <a:p>
            <a:pPr marL="0" indent="0">
              <a:buNone/>
              <a:defRPr/>
            </a:pPr>
            <a:r>
              <a:rPr lang="fr-FR" sz="2000" i="1" dirty="0">
                <a:solidFill>
                  <a:srgbClr val="1E214E"/>
                </a:solidFill>
                <a:cs typeface="Times New Roman" pitchFamily="18" charset="0"/>
              </a:rPr>
              <a:t>Exemples :</a:t>
            </a:r>
            <a:endParaRPr lang="fr-FR" sz="2000" i="1" dirty="0">
              <a:solidFill>
                <a:srgbClr val="1E214E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2000" dirty="0">
                <a:solidFill>
                  <a:srgbClr val="1E214E"/>
                </a:solidFill>
                <a:cs typeface="Times New Roman" pitchFamily="18" charset="0"/>
              </a:rPr>
              <a:t> </a:t>
            </a:r>
            <a:r>
              <a:rPr lang="fr-FR" sz="1800" dirty="0">
                <a:solidFill>
                  <a:srgbClr val="1E214E"/>
                </a:solidFill>
                <a:cs typeface="Times New Roman" pitchFamily="18" charset="0"/>
              </a:rPr>
              <a:t>La stratégie</a:t>
            </a:r>
            <a:endParaRPr lang="fr-FR" sz="1800" dirty="0">
              <a:solidFill>
                <a:srgbClr val="1E214E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1800" dirty="0">
                <a:solidFill>
                  <a:srgbClr val="1E214E"/>
                </a:solidFill>
                <a:cs typeface="Times New Roman" pitchFamily="18" charset="0"/>
              </a:rPr>
              <a:t> Le rôle du comité d’audit et le contrôle interne</a:t>
            </a:r>
            <a:endParaRPr lang="fr-FR" sz="1800" dirty="0">
              <a:solidFill>
                <a:srgbClr val="1E214E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1800" dirty="0">
                <a:solidFill>
                  <a:srgbClr val="1E214E"/>
                </a:solidFill>
                <a:cs typeface="Times New Roman" pitchFamily="18" charset="0"/>
              </a:rPr>
              <a:t> La  maîtrise des risques</a:t>
            </a:r>
            <a:endParaRPr lang="fr-FR" sz="1800" dirty="0">
              <a:solidFill>
                <a:srgbClr val="1E214E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1800" dirty="0">
                <a:solidFill>
                  <a:srgbClr val="1E214E"/>
                </a:solidFill>
                <a:cs typeface="Times New Roman" pitchFamily="18" charset="0"/>
              </a:rPr>
              <a:t> Le pilotage de l’organisation</a:t>
            </a:r>
            <a:endParaRPr lang="fr-FR" sz="1800" dirty="0">
              <a:solidFill>
                <a:srgbClr val="1E214E"/>
              </a:solidFill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fr-FR" sz="1800" dirty="0">
                <a:solidFill>
                  <a:srgbClr val="1E214E"/>
                </a:solidFill>
                <a:cs typeface="Times New Roman" pitchFamily="18" charset="0"/>
              </a:rPr>
              <a:t>les finances 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fr-FR" sz="1800" dirty="0">
                <a:solidFill>
                  <a:srgbClr val="1E214E"/>
                </a:solidFill>
                <a:cs typeface="Times New Roman" pitchFamily="18" charset="0"/>
              </a:rPr>
              <a:t>le suivi des projets majeurs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fr-FR" sz="1800" dirty="0">
                <a:solidFill>
                  <a:srgbClr val="1E214E"/>
                </a:solidFill>
                <a:cs typeface="Times New Roman" pitchFamily="18" charset="0"/>
              </a:rPr>
              <a:t>les RH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800" dirty="0">
                <a:solidFill>
                  <a:srgbClr val="1E214E"/>
                </a:solidFill>
                <a:cs typeface="Times New Roman" pitchFamily="18" charset="0"/>
              </a:rPr>
              <a:t>L’évaluation des actions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800" dirty="0">
                <a:solidFill>
                  <a:srgbClr val="1E214E"/>
                </a:solidFill>
                <a:cs typeface="Times New Roman" pitchFamily="18" charset="0"/>
              </a:rPr>
              <a:t>Autre…</a:t>
            </a:r>
          </a:p>
          <a:p>
            <a:pPr marL="0" indent="0">
              <a:buNone/>
              <a:defRPr/>
            </a:pPr>
            <a:endParaRPr lang="fr-FR" dirty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13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D2AE8C4-CEF5-4529-A6FB-64FFBE2A3DD4}" type="slidenum">
              <a:rPr lang="fr-FR" altLang="fr-FR"/>
              <a:pPr/>
              <a:t>7</a:t>
            </a:fld>
            <a:endParaRPr lang="fr-FR" altLang="fr-FR"/>
          </a:p>
        </p:txBody>
      </p:sp>
      <p:sp>
        <p:nvSpPr>
          <p:cNvPr id="6" name="Espace réservé du texte 2"/>
          <p:cNvSpPr txBox="1">
            <a:spLocks/>
          </p:cNvSpPr>
          <p:nvPr/>
        </p:nvSpPr>
        <p:spPr>
          <a:xfrm>
            <a:off x="892605" y="1015492"/>
            <a:ext cx="7020905" cy="1008112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rgbClr val="1E214E"/>
              </a:buClr>
              <a:buSzPct val="8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6D2553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A29C"/>
              </a:buClr>
              <a:buSzPct val="80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BE0E3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fr-FR" sz="2400" b="1" dirty="0">
                <a:solidFill>
                  <a:srgbClr val="6D2553"/>
                </a:solidFill>
                <a:cs typeface="Times New Roman" pitchFamily="18" charset="0"/>
              </a:rPr>
              <a:t>Impact de la démarche d’accompagnement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fr-FR" sz="2400" b="1" dirty="0">
                <a:solidFill>
                  <a:srgbClr val="6D2553"/>
                </a:solidFill>
                <a:cs typeface="Times New Roman" pitchFamily="18" charset="0"/>
              </a:rPr>
              <a:t>et du Label sur l’organisme</a:t>
            </a:r>
            <a:endParaRPr lang="fr-FR" dirty="0"/>
          </a:p>
        </p:txBody>
      </p:sp>
      <p:cxnSp>
        <p:nvCxnSpPr>
          <p:cNvPr id="7" name="直接连接符 13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C90FD6D8-4242-C54D-AA55-F51EFF63ADD6}"/>
              </a:ext>
            </a:extLst>
          </p:cNvPr>
          <p:cNvCxnSpPr/>
          <p:nvPr/>
        </p:nvCxnSpPr>
        <p:spPr>
          <a:xfrm rot="16200000" flipH="1">
            <a:off x="683568" y="476712"/>
            <a:ext cx="0" cy="720000"/>
          </a:xfrm>
          <a:prstGeom prst="line">
            <a:avLst/>
          </a:prstGeom>
          <a:ln w="28575" cap="rnd">
            <a:solidFill>
              <a:srgbClr val="D027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9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2E2437E9-EF9D-42B0-9454-6E32F0D6D56A}"/>
              </a:ext>
            </a:extLst>
          </p:cNvPr>
          <p:cNvSpPr/>
          <p:nvPr/>
        </p:nvSpPr>
        <p:spPr>
          <a:xfrm>
            <a:off x="323568" y="2023604"/>
            <a:ext cx="787400" cy="787400"/>
          </a:xfrm>
          <a:custGeom>
            <a:avLst/>
            <a:gdLst>
              <a:gd name="connsiteX0" fmla="*/ 0 w 787400"/>
              <a:gd name="connsiteY0" fmla="*/ 0 h 787400"/>
              <a:gd name="connsiteX1" fmla="*/ 787400 w 787400"/>
              <a:gd name="connsiteY1" fmla="*/ 0 h 787400"/>
              <a:gd name="connsiteX2" fmla="*/ 787400 w 787400"/>
              <a:gd name="connsiteY2" fmla="*/ 787400 h 787400"/>
              <a:gd name="connsiteX3" fmla="*/ 0 w 787400"/>
              <a:gd name="connsiteY3" fmla="*/ 787400 h 787400"/>
              <a:gd name="connsiteX4" fmla="*/ 0 w 787400"/>
              <a:gd name="connsiteY4" fmla="*/ 0 h 787400"/>
              <a:gd name="connsiteX0" fmla="*/ 787400 w 878840"/>
              <a:gd name="connsiteY0" fmla="*/ 787400 h 878840"/>
              <a:gd name="connsiteX1" fmla="*/ 0 w 878840"/>
              <a:gd name="connsiteY1" fmla="*/ 787400 h 878840"/>
              <a:gd name="connsiteX2" fmla="*/ 0 w 878840"/>
              <a:gd name="connsiteY2" fmla="*/ 0 h 878840"/>
              <a:gd name="connsiteX3" fmla="*/ 787400 w 878840"/>
              <a:gd name="connsiteY3" fmla="*/ 0 h 878840"/>
              <a:gd name="connsiteX4" fmla="*/ 878840 w 878840"/>
              <a:gd name="connsiteY4" fmla="*/ 878840 h 878840"/>
              <a:gd name="connsiteX0" fmla="*/ 787400 w 787400"/>
              <a:gd name="connsiteY0" fmla="*/ 787400 h 787400"/>
              <a:gd name="connsiteX1" fmla="*/ 0 w 787400"/>
              <a:gd name="connsiteY1" fmla="*/ 787400 h 787400"/>
              <a:gd name="connsiteX2" fmla="*/ 0 w 787400"/>
              <a:gd name="connsiteY2" fmla="*/ 0 h 787400"/>
              <a:gd name="connsiteX3" fmla="*/ 787400 w 787400"/>
              <a:gd name="connsiteY3" fmla="*/ 0 h 787400"/>
              <a:gd name="connsiteX0" fmla="*/ 0 w 787400"/>
              <a:gd name="connsiteY0" fmla="*/ 787400 h 787400"/>
              <a:gd name="connsiteX1" fmla="*/ 0 w 787400"/>
              <a:gd name="connsiteY1" fmla="*/ 0 h 787400"/>
              <a:gd name="connsiteX2" fmla="*/ 787400 w 787400"/>
              <a:gd name="connsiteY2" fmla="*/ 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7400" h="787400">
                <a:moveTo>
                  <a:pt x="0" y="787400"/>
                </a:moveTo>
                <a:lnTo>
                  <a:pt x="0" y="0"/>
                </a:lnTo>
                <a:lnTo>
                  <a:pt x="787400" y="0"/>
                </a:lnTo>
              </a:path>
            </a:pathLst>
          </a:custGeom>
          <a:noFill/>
          <a:ln w="38100">
            <a:solidFill>
              <a:srgbClr val="BC25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矩形 9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57E7FA7D-0376-4131-92D9-10BCA91521F3}"/>
              </a:ext>
            </a:extLst>
          </p:cNvPr>
          <p:cNvSpPr/>
          <p:nvPr/>
        </p:nvSpPr>
        <p:spPr>
          <a:xfrm rot="10800000">
            <a:off x="7909155" y="5570741"/>
            <a:ext cx="787400" cy="787400"/>
          </a:xfrm>
          <a:custGeom>
            <a:avLst/>
            <a:gdLst>
              <a:gd name="connsiteX0" fmla="*/ 0 w 787400"/>
              <a:gd name="connsiteY0" fmla="*/ 0 h 787400"/>
              <a:gd name="connsiteX1" fmla="*/ 787400 w 787400"/>
              <a:gd name="connsiteY1" fmla="*/ 0 h 787400"/>
              <a:gd name="connsiteX2" fmla="*/ 787400 w 787400"/>
              <a:gd name="connsiteY2" fmla="*/ 787400 h 787400"/>
              <a:gd name="connsiteX3" fmla="*/ 0 w 787400"/>
              <a:gd name="connsiteY3" fmla="*/ 787400 h 787400"/>
              <a:gd name="connsiteX4" fmla="*/ 0 w 787400"/>
              <a:gd name="connsiteY4" fmla="*/ 0 h 787400"/>
              <a:gd name="connsiteX0" fmla="*/ 787400 w 878840"/>
              <a:gd name="connsiteY0" fmla="*/ 787400 h 878840"/>
              <a:gd name="connsiteX1" fmla="*/ 0 w 878840"/>
              <a:gd name="connsiteY1" fmla="*/ 787400 h 878840"/>
              <a:gd name="connsiteX2" fmla="*/ 0 w 878840"/>
              <a:gd name="connsiteY2" fmla="*/ 0 h 878840"/>
              <a:gd name="connsiteX3" fmla="*/ 787400 w 878840"/>
              <a:gd name="connsiteY3" fmla="*/ 0 h 878840"/>
              <a:gd name="connsiteX4" fmla="*/ 878840 w 878840"/>
              <a:gd name="connsiteY4" fmla="*/ 878840 h 878840"/>
              <a:gd name="connsiteX0" fmla="*/ 787400 w 787400"/>
              <a:gd name="connsiteY0" fmla="*/ 787400 h 787400"/>
              <a:gd name="connsiteX1" fmla="*/ 0 w 787400"/>
              <a:gd name="connsiteY1" fmla="*/ 787400 h 787400"/>
              <a:gd name="connsiteX2" fmla="*/ 0 w 787400"/>
              <a:gd name="connsiteY2" fmla="*/ 0 h 787400"/>
              <a:gd name="connsiteX3" fmla="*/ 787400 w 787400"/>
              <a:gd name="connsiteY3" fmla="*/ 0 h 787400"/>
              <a:gd name="connsiteX0" fmla="*/ 0 w 787400"/>
              <a:gd name="connsiteY0" fmla="*/ 787400 h 787400"/>
              <a:gd name="connsiteX1" fmla="*/ 0 w 787400"/>
              <a:gd name="connsiteY1" fmla="*/ 0 h 787400"/>
              <a:gd name="connsiteX2" fmla="*/ 787400 w 787400"/>
              <a:gd name="connsiteY2" fmla="*/ 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7400" h="787400">
                <a:moveTo>
                  <a:pt x="0" y="787400"/>
                </a:moveTo>
                <a:lnTo>
                  <a:pt x="0" y="0"/>
                </a:lnTo>
                <a:lnTo>
                  <a:pt x="787400" y="0"/>
                </a:lnTo>
              </a:path>
            </a:pathLst>
          </a:custGeom>
          <a:noFill/>
          <a:ln w="38100">
            <a:solidFill>
              <a:srgbClr val="BC25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texte 1"/>
          <p:cNvSpPr>
            <a:spLocks noGrp="1"/>
          </p:cNvSpPr>
          <p:nvPr>
            <p:ph type="body" sz="quarter" idx="11"/>
          </p:nvPr>
        </p:nvSpPr>
        <p:spPr bwMode="auto">
          <a:xfrm>
            <a:off x="35719" y="167481"/>
            <a:ext cx="8928894" cy="785813"/>
          </a:xfrm>
          <a:solidFill>
            <a:schemeClr val="bg1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altLang="fr-FR" sz="3200" b="0" dirty="0">
                <a:solidFill>
                  <a:srgbClr val="1E214E"/>
                </a:solidFill>
                <a:ea typeface="ＭＳ Ｐゴシック" panose="020B0600070205080204" pitchFamily="34" charset="-128"/>
              </a:rPr>
              <a:t>Renouvellement du Label</a:t>
            </a: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13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D2AE8C4-CEF5-4529-A6FB-64FFBE2A3DD4}" type="slidenum">
              <a:rPr lang="fr-FR" altLang="fr-FR"/>
              <a:pPr/>
              <a:t>8</a:t>
            </a:fld>
            <a:endParaRPr lang="fr-FR" altLang="fr-FR"/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4403057" y="4787184"/>
            <a:ext cx="3960440" cy="1512168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rgbClr val="1E214E"/>
              </a:buClr>
              <a:buSzPct val="8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6D2553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A29C"/>
              </a:buClr>
              <a:buSzPct val="80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BE0E3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fr-FR" sz="2000" b="1" dirty="0">
                <a:solidFill>
                  <a:srgbClr val="1E214E"/>
                </a:solidFill>
                <a:cs typeface="Times New Roman" pitchFamily="18" charset="0"/>
              </a:rPr>
              <a:t>Vis-à-vis des partenaires</a:t>
            </a:r>
            <a:endParaRPr lang="fr-FR" sz="2000" b="1" dirty="0">
              <a:solidFill>
                <a:srgbClr val="1E214E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1800" dirty="0">
                <a:solidFill>
                  <a:srgbClr val="1E214E"/>
                </a:solidFill>
                <a:cs typeface="Times New Roman" pitchFamily="18" charset="0"/>
              </a:rPr>
              <a:t> La communication faite autour du Label</a:t>
            </a:r>
            <a:endParaRPr lang="fr-FR" sz="1800" dirty="0">
              <a:solidFill>
                <a:srgbClr val="1E214E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1800" dirty="0">
                <a:solidFill>
                  <a:srgbClr val="1E214E"/>
                </a:solidFill>
                <a:cs typeface="Times New Roman" pitchFamily="18" charset="0"/>
              </a:rPr>
              <a:t> Les résultats obtenus </a:t>
            </a:r>
            <a:endParaRPr lang="fr-FR" sz="1800" dirty="0">
              <a:solidFill>
                <a:srgbClr val="1E214E"/>
              </a:solidFill>
            </a:endParaRPr>
          </a:p>
          <a:p>
            <a:pPr>
              <a:defRPr/>
            </a:pPr>
            <a:endParaRPr lang="fr-FR" dirty="0"/>
          </a:p>
        </p:txBody>
      </p:sp>
      <p:sp>
        <p:nvSpPr>
          <p:cNvPr id="6" name="Espace réservé du texte 2"/>
          <p:cNvSpPr txBox="1">
            <a:spLocks/>
          </p:cNvSpPr>
          <p:nvPr/>
        </p:nvSpPr>
        <p:spPr>
          <a:xfrm>
            <a:off x="892605" y="1015492"/>
            <a:ext cx="7020905" cy="1008112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rgbClr val="1E214E"/>
              </a:buClr>
              <a:buSzPct val="8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6D2553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A29C"/>
              </a:buClr>
              <a:buSzPct val="80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BE0E3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fr-FR" sz="2400" b="1" dirty="0">
                <a:solidFill>
                  <a:srgbClr val="6D2553"/>
                </a:solidFill>
                <a:cs typeface="Times New Roman" pitchFamily="18" charset="0"/>
              </a:rPr>
              <a:t>Impact de la démarche d’accompagnement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fr-FR" sz="2400" b="1" dirty="0">
                <a:solidFill>
                  <a:srgbClr val="6D2553"/>
                </a:solidFill>
                <a:cs typeface="Times New Roman" pitchFamily="18" charset="0"/>
              </a:rPr>
              <a:t>et du Label sur l’organisme</a:t>
            </a:r>
            <a:endParaRPr lang="fr-FR" dirty="0"/>
          </a:p>
        </p:txBody>
      </p:sp>
      <p:cxnSp>
        <p:nvCxnSpPr>
          <p:cNvPr id="7" name="直接连接符 13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C90FD6D8-4242-C54D-AA55-F51EFF63ADD6}"/>
              </a:ext>
            </a:extLst>
          </p:cNvPr>
          <p:cNvCxnSpPr/>
          <p:nvPr/>
        </p:nvCxnSpPr>
        <p:spPr>
          <a:xfrm rot="16200000" flipH="1">
            <a:off x="683568" y="476712"/>
            <a:ext cx="0" cy="720000"/>
          </a:xfrm>
          <a:prstGeom prst="line">
            <a:avLst/>
          </a:prstGeom>
          <a:ln w="28575" cap="rnd">
            <a:solidFill>
              <a:srgbClr val="D027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9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2E2437E9-EF9D-42B0-9454-6E32F0D6D56A}"/>
              </a:ext>
            </a:extLst>
          </p:cNvPr>
          <p:cNvSpPr/>
          <p:nvPr/>
        </p:nvSpPr>
        <p:spPr>
          <a:xfrm>
            <a:off x="323568" y="2023604"/>
            <a:ext cx="787400" cy="787400"/>
          </a:xfrm>
          <a:custGeom>
            <a:avLst/>
            <a:gdLst>
              <a:gd name="connsiteX0" fmla="*/ 0 w 787400"/>
              <a:gd name="connsiteY0" fmla="*/ 0 h 787400"/>
              <a:gd name="connsiteX1" fmla="*/ 787400 w 787400"/>
              <a:gd name="connsiteY1" fmla="*/ 0 h 787400"/>
              <a:gd name="connsiteX2" fmla="*/ 787400 w 787400"/>
              <a:gd name="connsiteY2" fmla="*/ 787400 h 787400"/>
              <a:gd name="connsiteX3" fmla="*/ 0 w 787400"/>
              <a:gd name="connsiteY3" fmla="*/ 787400 h 787400"/>
              <a:gd name="connsiteX4" fmla="*/ 0 w 787400"/>
              <a:gd name="connsiteY4" fmla="*/ 0 h 787400"/>
              <a:gd name="connsiteX0" fmla="*/ 787400 w 878840"/>
              <a:gd name="connsiteY0" fmla="*/ 787400 h 878840"/>
              <a:gd name="connsiteX1" fmla="*/ 0 w 878840"/>
              <a:gd name="connsiteY1" fmla="*/ 787400 h 878840"/>
              <a:gd name="connsiteX2" fmla="*/ 0 w 878840"/>
              <a:gd name="connsiteY2" fmla="*/ 0 h 878840"/>
              <a:gd name="connsiteX3" fmla="*/ 787400 w 878840"/>
              <a:gd name="connsiteY3" fmla="*/ 0 h 878840"/>
              <a:gd name="connsiteX4" fmla="*/ 878840 w 878840"/>
              <a:gd name="connsiteY4" fmla="*/ 878840 h 878840"/>
              <a:gd name="connsiteX0" fmla="*/ 787400 w 787400"/>
              <a:gd name="connsiteY0" fmla="*/ 787400 h 787400"/>
              <a:gd name="connsiteX1" fmla="*/ 0 w 787400"/>
              <a:gd name="connsiteY1" fmla="*/ 787400 h 787400"/>
              <a:gd name="connsiteX2" fmla="*/ 0 w 787400"/>
              <a:gd name="connsiteY2" fmla="*/ 0 h 787400"/>
              <a:gd name="connsiteX3" fmla="*/ 787400 w 787400"/>
              <a:gd name="connsiteY3" fmla="*/ 0 h 787400"/>
              <a:gd name="connsiteX0" fmla="*/ 0 w 787400"/>
              <a:gd name="connsiteY0" fmla="*/ 787400 h 787400"/>
              <a:gd name="connsiteX1" fmla="*/ 0 w 787400"/>
              <a:gd name="connsiteY1" fmla="*/ 0 h 787400"/>
              <a:gd name="connsiteX2" fmla="*/ 787400 w 787400"/>
              <a:gd name="connsiteY2" fmla="*/ 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7400" h="787400">
                <a:moveTo>
                  <a:pt x="0" y="787400"/>
                </a:moveTo>
                <a:lnTo>
                  <a:pt x="0" y="0"/>
                </a:lnTo>
                <a:lnTo>
                  <a:pt x="787400" y="0"/>
                </a:lnTo>
              </a:path>
            </a:pathLst>
          </a:custGeom>
          <a:noFill/>
          <a:ln w="38100">
            <a:solidFill>
              <a:srgbClr val="BC25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矩形 9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57E7FA7D-0376-4131-92D9-10BCA91521F3}"/>
              </a:ext>
            </a:extLst>
          </p:cNvPr>
          <p:cNvSpPr/>
          <p:nvPr/>
        </p:nvSpPr>
        <p:spPr>
          <a:xfrm rot="10800000">
            <a:off x="7909155" y="5570741"/>
            <a:ext cx="787400" cy="787400"/>
          </a:xfrm>
          <a:custGeom>
            <a:avLst/>
            <a:gdLst>
              <a:gd name="connsiteX0" fmla="*/ 0 w 787400"/>
              <a:gd name="connsiteY0" fmla="*/ 0 h 787400"/>
              <a:gd name="connsiteX1" fmla="*/ 787400 w 787400"/>
              <a:gd name="connsiteY1" fmla="*/ 0 h 787400"/>
              <a:gd name="connsiteX2" fmla="*/ 787400 w 787400"/>
              <a:gd name="connsiteY2" fmla="*/ 787400 h 787400"/>
              <a:gd name="connsiteX3" fmla="*/ 0 w 787400"/>
              <a:gd name="connsiteY3" fmla="*/ 787400 h 787400"/>
              <a:gd name="connsiteX4" fmla="*/ 0 w 787400"/>
              <a:gd name="connsiteY4" fmla="*/ 0 h 787400"/>
              <a:gd name="connsiteX0" fmla="*/ 787400 w 878840"/>
              <a:gd name="connsiteY0" fmla="*/ 787400 h 878840"/>
              <a:gd name="connsiteX1" fmla="*/ 0 w 878840"/>
              <a:gd name="connsiteY1" fmla="*/ 787400 h 878840"/>
              <a:gd name="connsiteX2" fmla="*/ 0 w 878840"/>
              <a:gd name="connsiteY2" fmla="*/ 0 h 878840"/>
              <a:gd name="connsiteX3" fmla="*/ 787400 w 878840"/>
              <a:gd name="connsiteY3" fmla="*/ 0 h 878840"/>
              <a:gd name="connsiteX4" fmla="*/ 878840 w 878840"/>
              <a:gd name="connsiteY4" fmla="*/ 878840 h 878840"/>
              <a:gd name="connsiteX0" fmla="*/ 787400 w 787400"/>
              <a:gd name="connsiteY0" fmla="*/ 787400 h 787400"/>
              <a:gd name="connsiteX1" fmla="*/ 0 w 787400"/>
              <a:gd name="connsiteY1" fmla="*/ 787400 h 787400"/>
              <a:gd name="connsiteX2" fmla="*/ 0 w 787400"/>
              <a:gd name="connsiteY2" fmla="*/ 0 h 787400"/>
              <a:gd name="connsiteX3" fmla="*/ 787400 w 787400"/>
              <a:gd name="connsiteY3" fmla="*/ 0 h 787400"/>
              <a:gd name="connsiteX0" fmla="*/ 0 w 787400"/>
              <a:gd name="connsiteY0" fmla="*/ 787400 h 787400"/>
              <a:gd name="connsiteX1" fmla="*/ 0 w 787400"/>
              <a:gd name="connsiteY1" fmla="*/ 0 h 787400"/>
              <a:gd name="connsiteX2" fmla="*/ 787400 w 787400"/>
              <a:gd name="connsiteY2" fmla="*/ 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7400" h="787400">
                <a:moveTo>
                  <a:pt x="0" y="787400"/>
                </a:moveTo>
                <a:lnTo>
                  <a:pt x="0" y="0"/>
                </a:lnTo>
                <a:lnTo>
                  <a:pt x="787400" y="0"/>
                </a:lnTo>
              </a:path>
            </a:pathLst>
          </a:custGeom>
          <a:noFill/>
          <a:ln w="38100">
            <a:solidFill>
              <a:srgbClr val="BC25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3568" y="2417304"/>
            <a:ext cx="460851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fr-FR" sz="2000" b="1" dirty="0">
                <a:solidFill>
                  <a:srgbClr val="1E214E"/>
                </a:solidFill>
                <a:ea typeface="ＭＳ Ｐゴシック" charset="0"/>
                <a:cs typeface="Times New Roman" pitchFamily="18" charset="0"/>
              </a:rPr>
              <a:t>Autres résultats/conséquences :</a:t>
            </a:r>
          </a:p>
          <a:p>
            <a:pPr lvl="1">
              <a:defRPr/>
            </a:pPr>
            <a:r>
              <a:rPr lang="fr-FR" sz="2000" i="1" dirty="0">
                <a:solidFill>
                  <a:srgbClr val="1E214E"/>
                </a:solidFill>
                <a:ea typeface="ＭＳ Ｐゴシック" charset="0"/>
                <a:cs typeface="Times New Roman" pitchFamily="18" charset="0"/>
              </a:rPr>
              <a:t>Exemples</a:t>
            </a:r>
          </a:p>
          <a:p>
            <a:pPr lvl="1">
              <a:defRPr/>
            </a:pPr>
            <a:endParaRPr lang="fr-FR" sz="800" b="1" dirty="0">
              <a:solidFill>
                <a:srgbClr val="1E214E"/>
              </a:solidFill>
              <a:ea typeface="ＭＳ Ｐゴシック" charset="0"/>
              <a:cs typeface="Times New Roman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rgbClr val="1E214E"/>
                </a:solidFill>
                <a:cs typeface="Times New Roman" pitchFamily="18" charset="0"/>
              </a:rPr>
              <a:t>L’implication des administrateurs, 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rgbClr val="1E214E"/>
                </a:solidFill>
                <a:cs typeface="Times New Roman" pitchFamily="18" charset="0"/>
              </a:rPr>
              <a:t>Le renouvellement des compétences des administrateurs, 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rgbClr val="1E214E"/>
                </a:solidFill>
                <a:cs typeface="Times New Roman" pitchFamily="18" charset="0"/>
              </a:rPr>
              <a:t>Le dialogue élus/salariés, 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rgbClr val="1E214E"/>
                </a:solidFill>
                <a:cs typeface="Times New Roman" pitchFamily="18" charset="0"/>
              </a:rPr>
              <a:t>La transmission au sein de l’organisation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rgbClr val="1E214E"/>
                </a:solidFill>
                <a:cs typeface="Times New Roman" pitchFamily="18" charset="0"/>
              </a:rPr>
              <a:t>Autre…</a:t>
            </a:r>
          </a:p>
          <a:p>
            <a:pPr marL="44450" indent="0">
              <a:buNone/>
              <a:defRPr/>
            </a:pPr>
            <a:endParaRPr lang="fr-FR" sz="2000" dirty="0">
              <a:solidFill>
                <a:srgbClr val="1E214E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561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texte 1"/>
          <p:cNvSpPr>
            <a:spLocks noGrp="1"/>
          </p:cNvSpPr>
          <p:nvPr>
            <p:ph type="body" sz="quarter" idx="11"/>
          </p:nvPr>
        </p:nvSpPr>
        <p:spPr bwMode="auto">
          <a:xfrm>
            <a:off x="35719" y="167481"/>
            <a:ext cx="9108281" cy="785813"/>
          </a:xfrm>
          <a:solidFill>
            <a:schemeClr val="bg1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altLang="fr-FR" sz="3200" b="0" dirty="0">
                <a:solidFill>
                  <a:srgbClr val="1E214E"/>
                </a:solidFill>
                <a:ea typeface="ＭＳ Ｐゴシック" panose="020B0600070205080204" pitchFamily="34" charset="-128"/>
              </a:rPr>
              <a:t>Renouvellement du Label </a:t>
            </a:r>
            <a:r>
              <a:rPr lang="fr-FR" altLang="fr-FR" sz="2000" b="0" i="1" dirty="0">
                <a:solidFill>
                  <a:srgbClr val="9B0A37"/>
                </a:solidFill>
                <a:ea typeface="ＭＳ Ｐゴシック" panose="020B0600070205080204" pitchFamily="34" charset="-128"/>
              </a:rPr>
              <a:t>Diapos réalisées par les conseillers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23568" y="908050"/>
            <a:ext cx="8391807" cy="4643438"/>
          </a:xfrm>
        </p:spPr>
        <p:txBody>
          <a:bodyPr/>
          <a:lstStyle/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fr-FR" sz="2400" b="1" dirty="0">
                <a:solidFill>
                  <a:srgbClr val="6D2553"/>
                </a:solidFill>
                <a:cs typeface="Times New Roman" pitchFamily="18" charset="0"/>
              </a:rPr>
              <a:t>Conclusions de l’analyse faite par les Conseillers IDEAS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fr-FR" sz="2400" b="1" dirty="0">
                <a:solidFill>
                  <a:srgbClr val="6D2553"/>
                </a:solidFill>
                <a:cs typeface="Times New Roman" pitchFamily="18" charset="0"/>
              </a:rPr>
              <a:t>  </a:t>
            </a:r>
          </a:p>
          <a:p>
            <a:pPr lvl="1">
              <a:buFontTx/>
              <a:buAutoNum type="arabicPeriod"/>
              <a:defRPr/>
            </a:pPr>
            <a:r>
              <a:rPr lang="fr-FR" dirty="0">
                <a:solidFill>
                  <a:srgbClr val="1E214E"/>
                </a:solidFill>
                <a:cs typeface="Times New Roman" pitchFamily="18" charset="0"/>
              </a:rPr>
              <a:t> Graphique de situation vis-à-vis des 90 Bonnes Pratiques du Guide </a:t>
            </a:r>
          </a:p>
          <a:p>
            <a:pPr lvl="1">
              <a:buFontTx/>
              <a:buAutoNum type="arabicPeriod"/>
              <a:defRPr/>
            </a:pPr>
            <a:endParaRPr lang="fr-FR" sz="2400" dirty="0"/>
          </a:p>
          <a:p>
            <a:pPr lvl="1">
              <a:buFontTx/>
              <a:buAutoNum type="arabicPeriod"/>
              <a:defRPr/>
            </a:pPr>
            <a:r>
              <a:rPr lang="fr-FR" sz="2000" dirty="0">
                <a:cs typeface="Times New Roman" pitchFamily="18" charset="0"/>
              </a:rPr>
              <a:t> </a:t>
            </a:r>
            <a:r>
              <a:rPr lang="fr-FR" dirty="0">
                <a:solidFill>
                  <a:srgbClr val="1E214E"/>
                </a:solidFill>
                <a:cs typeface="Times New Roman" pitchFamily="18" charset="0"/>
              </a:rPr>
              <a:t>Points forts </a:t>
            </a:r>
          </a:p>
          <a:p>
            <a:pPr lvl="1">
              <a:buFontTx/>
              <a:buAutoNum type="arabicPeriod"/>
              <a:defRPr/>
            </a:pPr>
            <a:endParaRPr lang="fr-FR" dirty="0">
              <a:solidFill>
                <a:srgbClr val="1E214E"/>
              </a:solidFill>
            </a:endParaRPr>
          </a:p>
          <a:p>
            <a:pPr lvl="1">
              <a:buFontTx/>
              <a:buAutoNum type="arabicPeriod"/>
              <a:defRPr/>
            </a:pPr>
            <a:r>
              <a:rPr lang="fr-FR" dirty="0">
                <a:solidFill>
                  <a:srgbClr val="1E214E"/>
                </a:solidFill>
                <a:cs typeface="Times New Roman" pitchFamily="18" charset="0"/>
              </a:rPr>
              <a:t> Points devant être améliorés</a:t>
            </a:r>
          </a:p>
          <a:p>
            <a:pPr lvl="1">
              <a:buFontTx/>
              <a:buAutoNum type="arabicPeriod"/>
              <a:defRPr/>
            </a:pPr>
            <a:endParaRPr lang="fr-FR" dirty="0">
              <a:solidFill>
                <a:srgbClr val="1E214E"/>
              </a:solidFill>
              <a:cs typeface="Times New Roman" pitchFamily="18" charset="0"/>
            </a:endParaRPr>
          </a:p>
          <a:p>
            <a:pPr lvl="1">
              <a:buFontTx/>
              <a:buAutoNum type="arabicPeriod"/>
              <a:defRPr/>
            </a:pPr>
            <a:r>
              <a:rPr lang="fr-FR" dirty="0">
                <a:solidFill>
                  <a:srgbClr val="1E214E"/>
                </a:solidFill>
                <a:cs typeface="Times New Roman" pitchFamily="18" charset="0"/>
              </a:rPr>
              <a:t> Avis général des conseillers à l’issue de leur analyse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13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502C948-E924-411C-8EBF-2E3CA2B6DE81}" type="slidenum">
              <a:rPr lang="fr-FR" altLang="fr-FR"/>
              <a:pPr/>
              <a:t>9</a:t>
            </a:fld>
            <a:endParaRPr lang="fr-FR" altLang="fr-FR"/>
          </a:p>
        </p:txBody>
      </p:sp>
      <p:cxnSp>
        <p:nvCxnSpPr>
          <p:cNvPr id="5" name="直接连接符 13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C90FD6D8-4242-C54D-AA55-F51EFF63ADD6}"/>
              </a:ext>
            </a:extLst>
          </p:cNvPr>
          <p:cNvCxnSpPr/>
          <p:nvPr/>
        </p:nvCxnSpPr>
        <p:spPr>
          <a:xfrm rot="16200000" flipH="1">
            <a:off x="683568" y="476712"/>
            <a:ext cx="0" cy="720000"/>
          </a:xfrm>
          <a:prstGeom prst="line">
            <a:avLst/>
          </a:prstGeom>
          <a:ln w="28575" cap="rnd">
            <a:solidFill>
              <a:srgbClr val="D027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6929</TotalTime>
  <Words>495</Words>
  <Application>Microsoft Office PowerPoint</Application>
  <PresentationFormat>Affichage à l'écran (4:3)</PresentationFormat>
  <Paragraphs>117</Paragraphs>
  <Slides>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Franklin Gothic Book</vt:lpstr>
      <vt:lpstr>Perpetua</vt:lpstr>
      <vt:lpstr>Tw Cen MT</vt:lpstr>
      <vt:lpstr>Wingdings</vt:lpstr>
      <vt:lpstr>Wingdings 2</vt:lpstr>
      <vt:lpstr>Capitaux</vt:lpstr>
      <vt:lpstr>                         Mettre le LOGO et utiliser la charte graphique de l’organisme candidat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contrôles… par qui? … Comment?</dc:title>
  <dc:creator>LMP Conseil</dc:creator>
  <cp:lastModifiedBy>Philippe RAMPON</cp:lastModifiedBy>
  <cp:revision>222</cp:revision>
  <dcterms:created xsi:type="dcterms:W3CDTF">2008-10-17T15:30:13Z</dcterms:created>
  <dcterms:modified xsi:type="dcterms:W3CDTF">2023-06-20T19:51:28Z</dcterms:modified>
</cp:coreProperties>
</file>