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9" d="100"/>
          <a:sy n="69" d="100"/>
        </p:scale>
        <p:origin x="524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02C51A-8671-4BDA-A1C5-E3C805401B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E0CE4F4-8D35-4C2A-BB6D-5E97CC531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455CCE-3EE1-461C-AD3F-D5A027028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41D23F-58D7-4977-BE96-C250B3BC4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60C8EF-A893-4B13-9F37-67B44031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511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19BCA5-AB49-4C63-8A0A-6947765DA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DC817E7-E75D-4980-8261-63AF4CE2A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E2A5EF-104E-4449-8200-424B87DC1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E375B7-D78F-484B-A39A-7E83871C7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6601EE-5CAC-4D26-89BE-478C9A36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00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ADC80BA-5FB7-4BF7-88CC-7EA79E32A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026F21-E787-49B4-A586-6998A7CE6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AE6CBA-FEC3-4A8E-909F-E14267B7E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7C7965-0CE5-4FFC-AE90-9E8094E80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CE3CBF-B6BC-42BC-B61C-9922736E7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96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sz="quarter" idx="13" hasCustomPrompt="1"/>
          </p:nvPr>
        </p:nvSpPr>
        <p:spPr>
          <a:xfrm>
            <a:off x="685800" y="2063396"/>
            <a:ext cx="10394707" cy="3311189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594CD3-01AF-40F8-9F1D-62F29F2F9B10}" type="datetime1">
              <a:rPr lang="fr-FR" noProof="0" smtClean="0"/>
              <a:t>29/06/2021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868144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AF159C-736A-4A2B-948C-FA75A7CD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76208A-EE96-4118-9A98-15E266E9E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4FD917-90EE-49B8-9B0B-A42085F02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48F0F-E5C1-4E30-BB8E-1C104588A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9299F8-17E1-4695-9F9C-659610BDE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15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B580AB-391F-429B-B5A2-01F607B2B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537A74C-A27F-4F63-A1C7-52212BD9C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3FCD34-728E-40B7-9FC6-35094FE0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F72A2A-6A21-4064-83E0-E3C956AA2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0D5CE5-F743-4676-BDE6-327A5BD8F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12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544046-4859-44FB-B660-F0D649DCC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67CDE6-3B26-4FC8-90A2-89311AD89C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6BFE1F-FC6D-46BE-A25F-110A1345F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E245BE-BC75-48BB-A5B6-A061ED0C4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08EFB-1E6C-4090-8252-C645F1205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842EE8-EF22-4C82-9C15-37516036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70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CC0BE1-CCDE-456A-803E-69C722BB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88FA91-91E2-452E-92C8-C6FBA31B4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D08154-2898-40AE-965B-A7AE87CD9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B2DC0C-480A-41DD-862D-31C7DA9CCD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D8CBFF9-8638-4927-896A-510B706792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83D58B-EEC6-457B-B7BA-54E8E8163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857D55-18A3-49DA-BAEC-0E55D1631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63F237D-DD71-42B1-8A00-85CD9E1B9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60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6DFD48-3B2E-4E25-BC99-587E7A73D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E631544-3FCA-4C5A-A521-903B1085A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994D5B-F931-41A4-8DAC-C8A00B373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EF75F9-E4A5-4C23-AC0E-5DF14B7A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9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DEF8D9-B0E1-4D4F-A449-985B1AA69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653F12-503C-49E7-A015-6D559B7B1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21E0BB-1224-40FA-91EC-3D4B38ABB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88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5A05B7-4F48-4283-A406-64A719DF5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4ED434-42FF-4ECA-8792-E3E065B4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DB55AA-D68B-4C41-9AB3-637B6EBFD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4644D4-4927-440D-A7D5-787BAC672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810A73-FC84-4B75-9E29-CF192417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9BE3CB3-4138-451C-8A13-4D7B7EF70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69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889D3B-65EE-483D-BA8C-8ACA1ABF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F710D3F-DA24-4487-AAB2-14EA08E50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C61FE6-FFB0-43E2-A126-06D8467D8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40EBB37-1EFD-4191-BFAB-ECF9F2865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F9004-3C79-41D5-9EA9-34D25B470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FE6B56-4785-4FB7-BDAE-DA5EA7C49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587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F01A15-FBF7-4952-86D4-0A9A0B4DB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AF1125-96AE-4A76-9FA8-81C7CB5E1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DFE0CD-057E-4301-9A33-3F15C89FC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876ED-C18E-4C4B-B696-E68E1DFE910B}" type="datetimeFigureOut">
              <a:rPr lang="fr-FR" smtClean="0"/>
              <a:t>29/06/2021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8CBE26-501C-4D5F-9EE1-B57653B01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E09A25-116A-4CE0-B2B1-8C07ED07EC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E0B9-86D3-4C7A-9829-8BA41529F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60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EA1C36-0C29-40A2-8431-696598586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20" y="98026"/>
            <a:ext cx="11716480" cy="572894"/>
          </a:xfrm>
        </p:spPr>
        <p:txBody>
          <a:bodyPr>
            <a:normAutofit/>
          </a:bodyPr>
          <a:lstStyle/>
          <a:p>
            <a:r>
              <a:rPr lang="fr-FR" sz="2800" dirty="0">
                <a:latin typeface="Aharoni" panose="02010803020104030203" pitchFamily="2" charset="-79"/>
                <a:cs typeface="Aharoni" panose="02010803020104030203" pitchFamily="2" charset="-79"/>
              </a:rPr>
              <a:t>Proposition d’une Sphère d’influence </a:t>
            </a:r>
            <a:r>
              <a:rPr lang="fr-FR" sz="2000" dirty="0">
                <a:latin typeface="Aharoni" panose="02010803020104030203" pitchFamily="2" charset="-79"/>
                <a:cs typeface="Aharoni" panose="02010803020104030203" pitchFamily="2" charset="-79"/>
              </a:rPr>
              <a:t>suivant le niveau d’importance de nos PP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F1D01479-9EB3-4626-97A1-D80D47A7CC85}"/>
              </a:ext>
            </a:extLst>
          </p:cNvPr>
          <p:cNvGrpSpPr/>
          <p:nvPr/>
        </p:nvGrpSpPr>
        <p:grpSpPr>
          <a:xfrm>
            <a:off x="141352" y="713655"/>
            <a:ext cx="12146412" cy="6046319"/>
            <a:chOff x="166927" y="904155"/>
            <a:chExt cx="12146412" cy="6046319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88AEB433-D920-4AAF-B0DA-250D9432676D}"/>
                </a:ext>
              </a:extLst>
            </p:cNvPr>
            <p:cNvGrpSpPr/>
            <p:nvPr/>
          </p:nvGrpSpPr>
          <p:grpSpPr>
            <a:xfrm rot="5400000">
              <a:off x="4754992" y="-436616"/>
              <a:ext cx="5967159" cy="8648702"/>
              <a:chOff x="3330379" y="-760478"/>
              <a:chExt cx="5383691" cy="7263498"/>
            </a:xfrm>
          </p:grpSpPr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898EFF54-ABFD-4AF0-BF7A-7F563ED2655E}"/>
                  </a:ext>
                </a:extLst>
              </p:cNvPr>
              <p:cNvSpPr/>
              <p:nvPr/>
            </p:nvSpPr>
            <p:spPr>
              <a:xfrm>
                <a:off x="3330379" y="-760478"/>
                <a:ext cx="5383691" cy="7253351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C85E6935-8F61-41A0-B522-5E78A6046276}"/>
                  </a:ext>
                </a:extLst>
              </p:cNvPr>
              <p:cNvSpPr/>
              <p:nvPr/>
            </p:nvSpPr>
            <p:spPr>
              <a:xfrm>
                <a:off x="4062211" y="120858"/>
                <a:ext cx="4219818" cy="6382161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FBC4AF5D-D0D8-4726-BE45-AC6FBCA6FEE3}"/>
                  </a:ext>
                </a:extLst>
              </p:cNvPr>
              <p:cNvSpPr/>
              <p:nvPr/>
            </p:nvSpPr>
            <p:spPr>
              <a:xfrm>
                <a:off x="4658715" y="1399950"/>
                <a:ext cx="3272912" cy="5101362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B2CD0CD-72AB-4A2E-AAEF-BE8A0C44F830}"/>
                  </a:ext>
                </a:extLst>
              </p:cNvPr>
              <p:cNvSpPr txBox="1"/>
              <p:nvPr/>
            </p:nvSpPr>
            <p:spPr>
              <a:xfrm rot="16200000">
                <a:off x="4814672" y="5073825"/>
                <a:ext cx="1138327" cy="281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b="1" i="1" dirty="0"/>
                  <a:t>115 &amp; SAO</a:t>
                </a:r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5CF9E13B-A75C-45E1-B485-8F48327BDC18}"/>
                  </a:ext>
                </a:extLst>
              </p:cNvPr>
              <p:cNvSpPr/>
              <p:nvPr/>
            </p:nvSpPr>
            <p:spPr>
              <a:xfrm rot="16200000">
                <a:off x="5451242" y="4860354"/>
                <a:ext cx="1709866" cy="1575466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fr-FR" sz="1000" b="1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B3C288C9-1AA8-4623-B6E0-AE8349A5C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099" y="6421456"/>
              <a:ext cx="2120797" cy="529018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A7645DB-4E36-4C01-88DB-C0312129672D}"/>
                </a:ext>
              </a:extLst>
            </p:cNvPr>
            <p:cNvSpPr txBox="1"/>
            <p:nvPr/>
          </p:nvSpPr>
          <p:spPr>
            <a:xfrm>
              <a:off x="187674" y="4057175"/>
              <a:ext cx="2521097" cy="769441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u="sng" dirty="0">
                  <a:solidFill>
                    <a:srgbClr val="7030A0"/>
                  </a:solidFill>
                </a:rPr>
                <a:t>Notre noyau dur ( FADS ) </a:t>
              </a:r>
              <a:r>
                <a:rPr lang="fr-FR" sz="1100" u="sng" dirty="0">
                  <a:solidFill>
                    <a:srgbClr val="7030A0"/>
                  </a:solidFill>
                </a:rPr>
                <a:t>:</a:t>
              </a:r>
            </a:p>
            <a:p>
              <a:r>
                <a:rPr lang="fr-FR" sz="1100" dirty="0"/>
                <a:t>Ceux/celles qui vont tourner la Fondation et ceux/celles pour qui nous le faisons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5B64D47-3970-46E2-948F-9FD7A46DA483}"/>
                </a:ext>
              </a:extLst>
            </p:cNvPr>
            <p:cNvSpPr txBox="1"/>
            <p:nvPr/>
          </p:nvSpPr>
          <p:spPr>
            <a:xfrm>
              <a:off x="170830" y="5038939"/>
              <a:ext cx="2753677" cy="110799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u="sng" dirty="0">
                  <a:solidFill>
                    <a:schemeClr val="bg2">
                      <a:lumMod val="75000"/>
                    </a:schemeClr>
                  </a:solidFill>
                </a:rPr>
                <a:t>Cercle d’influence 1 :</a:t>
              </a:r>
              <a:br>
                <a:rPr lang="fr-FR" sz="1100" dirty="0"/>
              </a:br>
              <a:r>
                <a:rPr lang="fr-FR" sz="1100" dirty="0"/>
                <a:t>Ces PP se situent dans notre écosystème immédiat et nous nous impactions mutuellement. Elles sont essentielles à l’accomplissement de nos missions. </a:t>
              </a:r>
            </a:p>
            <a:p>
              <a:r>
                <a:rPr lang="fr-FR" sz="1100" dirty="0"/>
                <a:t>Nous avons des liens étroits avec elles.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5BEF4E24-369D-48B1-A397-F94939C5C5B7}"/>
                </a:ext>
              </a:extLst>
            </p:cNvPr>
            <p:cNvSpPr txBox="1"/>
            <p:nvPr/>
          </p:nvSpPr>
          <p:spPr>
            <a:xfrm>
              <a:off x="166927" y="2672749"/>
              <a:ext cx="2833868" cy="1107996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u="sng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Cercle d’influence 2 :</a:t>
              </a:r>
            </a:p>
            <a:p>
              <a:r>
                <a:rPr lang="fr-FR" sz="1100" dirty="0"/>
                <a:t>Ces PP peuvent être sollicitées ponctuellement dans le cadre de nos activités. Nous nous impactons mutuellement mais les enjeux et nos liens sont moins importants que ceux du cercle 1</a:t>
              </a: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F1F67722-BA84-4FF6-9D01-AD8627BA23BB}"/>
                </a:ext>
              </a:extLst>
            </p:cNvPr>
            <p:cNvSpPr txBox="1"/>
            <p:nvPr/>
          </p:nvSpPr>
          <p:spPr>
            <a:xfrm>
              <a:off x="166927" y="1280215"/>
              <a:ext cx="2443857" cy="110799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u="sng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Cercle d’influence 3 :</a:t>
              </a:r>
            </a:p>
            <a:p>
              <a:r>
                <a:rPr lang="fr-FR" sz="1100" dirty="0"/>
                <a:t>Nos liens avec ces PP sont marginaux malgré des enjeux stratégiques couverts par certaines d’entre elles. Dans cette sphère il existe des potentiels de partenariats intéressants </a:t>
              </a:r>
            </a:p>
          </p:txBody>
        </p:sp>
        <p:cxnSp>
          <p:nvCxnSpPr>
            <p:cNvPr id="50" name="Connecteur : en arc 49">
              <a:extLst>
                <a:ext uri="{FF2B5EF4-FFF2-40B4-BE49-F238E27FC236}">
                  <a16:creationId xmlns:a16="http://schemas.microsoft.com/office/drawing/2014/main" id="{71155EF1-57BC-43DB-949D-12634E4543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2955" y="2977054"/>
              <a:ext cx="872316" cy="365968"/>
            </a:xfrm>
            <a:prstGeom prst="curvedConnector3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 : en arc 50">
              <a:extLst>
                <a:ext uri="{FF2B5EF4-FFF2-40B4-BE49-F238E27FC236}">
                  <a16:creationId xmlns:a16="http://schemas.microsoft.com/office/drawing/2014/main" id="{A201C91F-8285-44DE-8DC7-2F074A18B34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2708771" y="4217592"/>
              <a:ext cx="802031" cy="224304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 : en arc 53">
              <a:extLst>
                <a:ext uri="{FF2B5EF4-FFF2-40B4-BE49-F238E27FC236}">
                  <a16:creationId xmlns:a16="http://schemas.microsoft.com/office/drawing/2014/main" id="{48731A1A-7E4C-4417-81BC-D017476DE8A9}"/>
                </a:ext>
              </a:extLst>
            </p:cNvPr>
            <p:cNvCxnSpPr>
              <a:cxnSpLocks/>
            </p:cNvCxnSpPr>
            <p:nvPr/>
          </p:nvCxnSpPr>
          <p:spPr>
            <a:xfrm>
              <a:off x="2672017" y="1761166"/>
              <a:ext cx="1598856" cy="566680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 : en arc 67">
              <a:extLst>
                <a:ext uri="{FF2B5EF4-FFF2-40B4-BE49-F238E27FC236}">
                  <a16:creationId xmlns:a16="http://schemas.microsoft.com/office/drawing/2014/main" id="{6C807202-C416-4111-BAF2-28F7E07AA9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5264" y="5191461"/>
              <a:ext cx="1173976" cy="484039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A9C4CFD-8D13-4D04-B825-4F90BB8E8913}"/>
                </a:ext>
              </a:extLst>
            </p:cNvPr>
            <p:cNvSpPr txBox="1"/>
            <p:nvPr/>
          </p:nvSpPr>
          <p:spPr>
            <a:xfrm>
              <a:off x="5024908" y="3139327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Auditeurs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DA5A6BE-636A-4400-86B6-E72828ABA0DA}"/>
                </a:ext>
              </a:extLst>
            </p:cNvPr>
            <p:cNvSpPr txBox="1"/>
            <p:nvPr/>
          </p:nvSpPr>
          <p:spPr>
            <a:xfrm>
              <a:off x="5402611" y="4018220"/>
              <a:ext cx="15446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Clients ( ESAT, ACI )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FA98577B-0749-459A-9F70-E5BBF066FD7F}"/>
                </a:ext>
              </a:extLst>
            </p:cNvPr>
            <p:cNvSpPr txBox="1"/>
            <p:nvPr/>
          </p:nvSpPr>
          <p:spPr>
            <a:xfrm>
              <a:off x="4713051" y="2641429"/>
              <a:ext cx="1739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0" u="none" strike="noStrike" dirty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Donateurs / prospects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9DAD09F7-F495-4193-8B1F-6F1BA6112B53}"/>
                </a:ext>
              </a:extLst>
            </p:cNvPr>
            <p:cNvSpPr txBox="1"/>
            <p:nvPr/>
          </p:nvSpPr>
          <p:spPr>
            <a:xfrm>
              <a:off x="5837978" y="2994473"/>
              <a:ext cx="25387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Financeurs publics et autorité de tutelle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AD23CA57-BF6C-4273-B5B3-20AC290C881E}"/>
                </a:ext>
              </a:extLst>
            </p:cNvPr>
            <p:cNvSpPr txBox="1"/>
            <p:nvPr/>
          </p:nvSpPr>
          <p:spPr>
            <a:xfrm>
              <a:off x="5332722" y="3617555"/>
              <a:ext cx="14761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Familles résidents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33F56E2C-91C2-4F0E-BAB3-59BDA55F2902}"/>
                </a:ext>
              </a:extLst>
            </p:cNvPr>
            <p:cNvSpPr txBox="1"/>
            <p:nvPr/>
          </p:nvSpPr>
          <p:spPr>
            <a:xfrm>
              <a:off x="5972742" y="2449373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Elus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919D9F09-7CC1-4DB6-AC96-2008C3F172F0}"/>
                </a:ext>
              </a:extLst>
            </p:cNvPr>
            <p:cNvSpPr txBox="1"/>
            <p:nvPr/>
          </p:nvSpPr>
          <p:spPr>
            <a:xfrm>
              <a:off x="6591043" y="3834600"/>
              <a:ext cx="19398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Prestataires de restauration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3640A0E0-D10D-4D09-8011-36D16A63D938}"/>
                </a:ext>
              </a:extLst>
            </p:cNvPr>
            <p:cNvSpPr txBox="1"/>
            <p:nvPr/>
          </p:nvSpPr>
          <p:spPr>
            <a:xfrm>
              <a:off x="4487371" y="5034933"/>
              <a:ext cx="14746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Ministères et cabinets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369451B7-93DB-48DB-A96F-C1E680E4B14C}"/>
                </a:ext>
              </a:extLst>
            </p:cNvPr>
            <p:cNvSpPr txBox="1"/>
            <p:nvPr/>
          </p:nvSpPr>
          <p:spPr>
            <a:xfrm>
              <a:off x="5234277" y="4639414"/>
              <a:ext cx="17234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Institutions juridiques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F726DA04-B3CF-4FB8-8BFA-F122CFDCB582}"/>
                </a:ext>
              </a:extLst>
            </p:cNvPr>
            <p:cNvSpPr txBox="1"/>
            <p:nvPr/>
          </p:nvSpPr>
          <p:spPr>
            <a:xfrm>
              <a:off x="6820278" y="4259605"/>
              <a:ext cx="176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Autorités de contrôle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6F2E8064-ECEA-4BC4-B9F1-96DE0D56A141}"/>
                </a:ext>
              </a:extLst>
            </p:cNvPr>
            <p:cNvSpPr txBox="1"/>
            <p:nvPr/>
          </p:nvSpPr>
          <p:spPr>
            <a:xfrm>
              <a:off x="4592942" y="5345149"/>
              <a:ext cx="14746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Médias / journalistes</a:t>
              </a:r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39B5DBB7-B5D0-479B-9A1C-A89FDC9E77DF}"/>
                </a:ext>
              </a:extLst>
            </p:cNvPr>
            <p:cNvSpPr txBox="1"/>
            <p:nvPr/>
          </p:nvSpPr>
          <p:spPr>
            <a:xfrm>
              <a:off x="6365427" y="2641429"/>
              <a:ext cx="12705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Entreprises BTP…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38519E67-5AA1-42C6-87E4-4A65EE3E0F4F}"/>
                </a:ext>
              </a:extLst>
            </p:cNvPr>
            <p:cNvSpPr txBox="1"/>
            <p:nvPr/>
          </p:nvSpPr>
          <p:spPr>
            <a:xfrm>
              <a:off x="7946745" y="3269006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Bénévoles</a:t>
              </a: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244AA35E-FA3D-47E0-A022-5AD2E470569B}"/>
                </a:ext>
              </a:extLst>
            </p:cNvPr>
            <p:cNvSpPr txBox="1"/>
            <p:nvPr/>
          </p:nvSpPr>
          <p:spPr>
            <a:xfrm>
              <a:off x="6489896" y="3354422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Testateurs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D8E0BB03-3BC3-4C73-8CD0-486A0F4A6C27}"/>
                </a:ext>
              </a:extLst>
            </p:cNvPr>
            <p:cNvSpPr txBox="1"/>
            <p:nvPr/>
          </p:nvSpPr>
          <p:spPr>
            <a:xfrm>
              <a:off x="8224650" y="4122744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Fournisseurs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8B2797A0-DB21-441D-ADD8-E0AD42F355BC}"/>
                </a:ext>
              </a:extLst>
            </p:cNvPr>
            <p:cNvSpPr txBox="1"/>
            <p:nvPr/>
          </p:nvSpPr>
          <p:spPr>
            <a:xfrm>
              <a:off x="5520447" y="4364013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Notaires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555EA8AB-5C2A-4B22-863B-F89F280B9CD0}"/>
                </a:ext>
              </a:extLst>
            </p:cNvPr>
            <p:cNvSpPr txBox="1"/>
            <p:nvPr/>
          </p:nvSpPr>
          <p:spPr>
            <a:xfrm>
              <a:off x="6832366" y="4664395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Pôle emploi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D42849CF-0C39-40CB-842F-BC9C00CF6AF1}"/>
                </a:ext>
              </a:extLst>
            </p:cNvPr>
            <p:cNvSpPr txBox="1"/>
            <p:nvPr/>
          </p:nvSpPr>
          <p:spPr>
            <a:xfrm>
              <a:off x="6010964" y="4992375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Grand public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4DFF82D4-DB95-4DE6-B6CB-13858BA36F82}"/>
                </a:ext>
              </a:extLst>
            </p:cNvPr>
            <p:cNvSpPr txBox="1"/>
            <p:nvPr/>
          </p:nvSpPr>
          <p:spPr>
            <a:xfrm>
              <a:off x="7764191" y="3590793"/>
              <a:ext cx="14162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Formateurs et OF</a:t>
              </a: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1B662178-1403-4545-82A0-8A8078F12AFA}"/>
                </a:ext>
              </a:extLst>
            </p:cNvPr>
            <p:cNvSpPr txBox="1"/>
            <p:nvPr/>
          </p:nvSpPr>
          <p:spPr>
            <a:xfrm>
              <a:off x="5426805" y="5602925"/>
              <a:ext cx="18961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Prestataires informatiques</a:t>
              </a: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20D940F5-C603-4206-9372-3E0660BA4FEF}"/>
                </a:ext>
              </a:extLst>
            </p:cNvPr>
            <p:cNvSpPr txBox="1"/>
            <p:nvPr/>
          </p:nvSpPr>
          <p:spPr>
            <a:xfrm>
              <a:off x="6541906" y="5329204"/>
              <a:ext cx="1618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Banques alimentaires</a:t>
              </a:r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79D9C889-1093-4C0C-8EDD-A1D1F9B8C6A3}"/>
                </a:ext>
              </a:extLst>
            </p:cNvPr>
            <p:cNvSpPr txBox="1"/>
            <p:nvPr/>
          </p:nvSpPr>
          <p:spPr>
            <a:xfrm>
              <a:off x="7107338" y="4976623"/>
              <a:ext cx="20755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Banques/</a:t>
              </a:r>
              <a:r>
                <a:rPr lang="fr-FR" sz="1100" b="1" i="1" dirty="0" err="1"/>
                <a:t>Assu</a:t>
              </a:r>
              <a:r>
                <a:rPr lang="fr-FR" sz="1100" b="1" i="1" dirty="0"/>
                <a:t>./</a:t>
              </a:r>
              <a:r>
                <a:rPr lang="fr-FR" sz="1100" b="1" i="1" dirty="0" err="1"/>
                <a:t>cabi</a:t>
              </a:r>
              <a:r>
                <a:rPr lang="fr-FR" sz="1100" b="1" i="1" dirty="0"/>
                <a:t>. </a:t>
              </a:r>
              <a:r>
                <a:rPr lang="fr-FR" sz="1100" b="1" i="1" dirty="0" err="1"/>
                <a:t>Jur</a:t>
              </a:r>
              <a:r>
                <a:rPr lang="fr-FR" sz="1100" b="1" i="1" dirty="0"/>
                <a:t>.</a:t>
              </a:r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DC4A44DC-4F86-4E31-BCD7-597F3F6C3932}"/>
                </a:ext>
              </a:extLst>
            </p:cNvPr>
            <p:cNvSpPr txBox="1"/>
            <p:nvPr/>
          </p:nvSpPr>
          <p:spPr>
            <a:xfrm>
              <a:off x="7970432" y="4588246"/>
              <a:ext cx="13987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Fédérations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FA710B2E-3AAF-41FF-9787-18977B58D51D}"/>
                </a:ext>
              </a:extLst>
            </p:cNvPr>
            <p:cNvSpPr txBox="1"/>
            <p:nvPr/>
          </p:nvSpPr>
          <p:spPr>
            <a:xfrm>
              <a:off x="5472026" y="1982514"/>
              <a:ext cx="28435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Ambassadeurs nuit de la Philanthropie</a:t>
              </a: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E5DAAAD6-183B-405A-9DD1-9319F5FD7EA7}"/>
                </a:ext>
              </a:extLst>
            </p:cNvPr>
            <p:cNvSpPr txBox="1"/>
            <p:nvPr/>
          </p:nvSpPr>
          <p:spPr>
            <a:xfrm>
              <a:off x="9282351" y="4681845"/>
              <a:ext cx="17519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Associations religieuses</a:t>
              </a:r>
            </a:p>
          </p:txBody>
        </p: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B1592F87-C7F0-474F-A1A2-1D2CC80BDA75}"/>
                </a:ext>
              </a:extLst>
            </p:cNvPr>
            <p:cNvSpPr txBox="1"/>
            <p:nvPr/>
          </p:nvSpPr>
          <p:spPr>
            <a:xfrm>
              <a:off x="7852335" y="2201572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Hôpitaux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AB306F8B-B965-45EC-AB31-825A0C525311}"/>
                </a:ext>
              </a:extLst>
            </p:cNvPr>
            <p:cNvSpPr txBox="1"/>
            <p:nvPr/>
          </p:nvSpPr>
          <p:spPr>
            <a:xfrm>
              <a:off x="8328411" y="5519695"/>
              <a:ext cx="15374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Lycées/ Ecoles/ Univ.</a:t>
              </a: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C678B62F-F73F-4234-915E-1DC0A260FEE6}"/>
                </a:ext>
              </a:extLst>
            </p:cNvPr>
            <p:cNvSpPr txBox="1"/>
            <p:nvPr/>
          </p:nvSpPr>
          <p:spPr>
            <a:xfrm>
              <a:off x="9005231" y="2905012"/>
              <a:ext cx="17399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Accompagnants spirituels</a:t>
              </a:r>
            </a:p>
            <a:p>
              <a:r>
                <a:rPr lang="fr-FR" sz="1100" b="1" i="1" dirty="0"/>
                <a:t>( Officiers, Aumôniers)</a:t>
              </a:r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08B7126E-B8BA-4E13-B9C2-E5EAD435BB81}"/>
                </a:ext>
              </a:extLst>
            </p:cNvPr>
            <p:cNvSpPr txBox="1"/>
            <p:nvPr/>
          </p:nvSpPr>
          <p:spPr>
            <a:xfrm>
              <a:off x="6388532" y="6012538"/>
              <a:ext cx="19652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Action logement/ Bailleur 3F…</a:t>
              </a: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3C863839-7FCD-4078-841A-16E20D7687C9}"/>
                </a:ext>
              </a:extLst>
            </p:cNvPr>
            <p:cNvSpPr txBox="1"/>
            <p:nvPr/>
          </p:nvSpPr>
          <p:spPr>
            <a:xfrm>
              <a:off x="9563717" y="3633998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Mission locale</a:t>
              </a: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A530E72C-5F38-4A97-ABB6-8983795BEC33}"/>
                </a:ext>
              </a:extLst>
            </p:cNvPr>
            <p:cNvSpPr txBox="1"/>
            <p:nvPr/>
          </p:nvSpPr>
          <p:spPr>
            <a:xfrm>
              <a:off x="9570477" y="4122136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ADEME</a:t>
              </a: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0423B0CA-350C-4E8D-9DF4-54DAFA2F6135}"/>
                </a:ext>
              </a:extLst>
            </p:cNvPr>
            <p:cNvSpPr txBox="1"/>
            <p:nvPr/>
          </p:nvSpPr>
          <p:spPr>
            <a:xfrm>
              <a:off x="8872701" y="2364735"/>
              <a:ext cx="1138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Associations culturelles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DFCC0C72-C18E-4A71-900A-266C9F867A3C}"/>
                </a:ext>
              </a:extLst>
            </p:cNvPr>
            <p:cNvSpPr txBox="1"/>
            <p:nvPr/>
          </p:nvSpPr>
          <p:spPr>
            <a:xfrm>
              <a:off x="3607816" y="3649219"/>
              <a:ext cx="13982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i="1" dirty="0">
                  <a:latin typeface="Calibri" panose="020F0502020204030204"/>
                </a:rPr>
                <a:t>Salariés siège et </a:t>
              </a:r>
              <a:r>
                <a:rPr lang="fr-FR" sz="1050" b="1" i="1" dirty="0" err="1">
                  <a:latin typeface="Calibri" panose="020F0502020204030204"/>
                </a:rPr>
                <a:t>ETbs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8A6108EF-E809-4408-80DA-2AD121D40024}"/>
                </a:ext>
              </a:extLst>
            </p:cNvPr>
            <p:cNvSpPr txBox="1"/>
            <p:nvPr/>
          </p:nvSpPr>
          <p:spPr>
            <a:xfrm>
              <a:off x="3981327" y="3406198"/>
              <a:ext cx="115687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i="1" dirty="0">
                  <a:latin typeface="Calibri" panose="020F0502020204030204"/>
                </a:rPr>
                <a:t>IRP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80163DF2-5C9F-4870-9E06-BFE23F4D67DE}"/>
                </a:ext>
              </a:extLst>
            </p:cNvPr>
            <p:cNvSpPr txBox="1"/>
            <p:nvPr/>
          </p:nvSpPr>
          <p:spPr>
            <a:xfrm>
              <a:off x="3513631" y="3877215"/>
              <a:ext cx="17356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i="1" dirty="0">
                  <a:latin typeface="Calibri" panose="020F0502020204030204"/>
                </a:rPr>
                <a:t>Instances de Gouvernance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ZoneTexte 69">
              <a:extLst>
                <a:ext uri="{FF2B5EF4-FFF2-40B4-BE49-F238E27FC236}">
                  <a16:creationId xmlns:a16="http://schemas.microsoft.com/office/drawing/2014/main" id="{689D41F1-D40A-41BB-A423-BD61940BA98A}"/>
                </a:ext>
              </a:extLst>
            </p:cNvPr>
            <p:cNvSpPr txBox="1"/>
            <p:nvPr/>
          </p:nvSpPr>
          <p:spPr>
            <a:xfrm>
              <a:off x="3708166" y="4637843"/>
              <a:ext cx="14718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i="1" dirty="0">
                  <a:latin typeface="Calibri" panose="020F0502020204030204"/>
                </a:rPr>
                <a:t>Usagers/</a:t>
              </a:r>
              <a:r>
                <a:rPr lang="fr-FR" sz="1050" b="1" i="1" dirty="0">
                  <a:solidFill>
                    <a:prstClr val="white"/>
                  </a:solidFill>
                  <a:latin typeface="Calibri" panose="020F0502020204030204"/>
                </a:rPr>
                <a:t> </a:t>
              </a:r>
              <a:r>
                <a:rPr lang="fr-FR" sz="1050" b="1" i="1" dirty="0">
                  <a:latin typeface="Calibri" panose="020F0502020204030204"/>
                </a:rPr>
                <a:t>bénéficiaires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99F9C2AB-5210-4C27-B486-CE5F61B7F19E}"/>
                </a:ext>
              </a:extLst>
            </p:cNvPr>
            <p:cNvSpPr txBox="1"/>
            <p:nvPr/>
          </p:nvSpPr>
          <p:spPr>
            <a:xfrm>
              <a:off x="3958583" y="4386579"/>
              <a:ext cx="13982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i="1" dirty="0">
                  <a:latin typeface="Calibri" panose="020F0502020204030204"/>
                </a:rPr>
                <a:t>Bénévoles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B116AB1F-012F-40E7-B9F8-6B45766901CD}"/>
                </a:ext>
              </a:extLst>
            </p:cNvPr>
            <p:cNvSpPr txBox="1"/>
            <p:nvPr/>
          </p:nvSpPr>
          <p:spPr>
            <a:xfrm>
              <a:off x="3849622" y="4138485"/>
              <a:ext cx="139824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i="1" dirty="0">
                  <a:latin typeface="Calibri" panose="020F0502020204030204"/>
                </a:rPr>
                <a:t>Délégués syndicaux</a:t>
              </a:r>
              <a:endParaRPr kumimoji="0" lang="fr-FR" sz="105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40B1B7C2-0681-41F3-986A-102F817A3F92}"/>
                </a:ext>
              </a:extLst>
            </p:cNvPr>
            <p:cNvSpPr txBox="1"/>
            <p:nvPr/>
          </p:nvSpPr>
          <p:spPr>
            <a:xfrm>
              <a:off x="5013838" y="1531591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Police</a:t>
              </a:r>
            </a:p>
          </p:txBody>
        </p: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91C454A6-0AA3-4A69-935C-FA4E2047E55C}"/>
                </a:ext>
              </a:extLst>
            </p:cNvPr>
            <p:cNvSpPr txBox="1"/>
            <p:nvPr/>
          </p:nvSpPr>
          <p:spPr>
            <a:xfrm>
              <a:off x="7461318" y="1094349"/>
              <a:ext cx="17519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Associations religieuses</a:t>
              </a:r>
            </a:p>
          </p:txBody>
        </p:sp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2CFD9493-5F41-45DA-B6F4-E30585101098}"/>
                </a:ext>
              </a:extLst>
            </p:cNvPr>
            <p:cNvSpPr txBox="1"/>
            <p:nvPr/>
          </p:nvSpPr>
          <p:spPr>
            <a:xfrm>
              <a:off x="5550666" y="6286402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Pompiers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BA17C7E2-00A2-42F1-BE71-D8B2399127F1}"/>
                </a:ext>
              </a:extLst>
            </p:cNvPr>
            <p:cNvSpPr txBox="1"/>
            <p:nvPr/>
          </p:nvSpPr>
          <p:spPr>
            <a:xfrm>
              <a:off x="10226393" y="2293748"/>
              <a:ext cx="1138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Prestataires de services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34CC9CD-7BC4-445D-8A69-8730FCD7C3A2}"/>
                </a:ext>
              </a:extLst>
            </p:cNvPr>
            <p:cNvSpPr txBox="1"/>
            <p:nvPr/>
          </p:nvSpPr>
          <p:spPr>
            <a:xfrm>
              <a:off x="6693780" y="6390915"/>
              <a:ext cx="18628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Professeurs d’alphabétisation et autres</a:t>
              </a:r>
            </a:p>
          </p:txBody>
        </p:sp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6B2119D8-523C-4ED4-8BA4-F983FC2C2D9A}"/>
                </a:ext>
              </a:extLst>
            </p:cNvPr>
            <p:cNvSpPr txBox="1"/>
            <p:nvPr/>
          </p:nvSpPr>
          <p:spPr>
            <a:xfrm>
              <a:off x="8693767" y="1476112"/>
              <a:ext cx="1739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Coiffeurs / esthéticiennes</a:t>
              </a:r>
            </a:p>
          </p:txBody>
        </p:sp>
        <p:sp>
          <p:nvSpPr>
            <p:cNvPr id="80" name="ZoneTexte 79">
              <a:extLst>
                <a:ext uri="{FF2B5EF4-FFF2-40B4-BE49-F238E27FC236}">
                  <a16:creationId xmlns:a16="http://schemas.microsoft.com/office/drawing/2014/main" id="{F1DE20D5-F5DF-4557-BBBB-5948DD40DB16}"/>
                </a:ext>
              </a:extLst>
            </p:cNvPr>
            <p:cNvSpPr txBox="1"/>
            <p:nvPr/>
          </p:nvSpPr>
          <p:spPr>
            <a:xfrm>
              <a:off x="10861442" y="3093778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DIRECCTE</a:t>
              </a:r>
            </a:p>
          </p:txBody>
        </p:sp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0063715A-A716-4A2E-83F6-A32869513DD7}"/>
                </a:ext>
              </a:extLst>
            </p:cNvPr>
            <p:cNvSpPr txBox="1"/>
            <p:nvPr/>
          </p:nvSpPr>
          <p:spPr>
            <a:xfrm>
              <a:off x="11175012" y="3953467"/>
              <a:ext cx="1138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Sociétés de transport</a:t>
              </a:r>
            </a:p>
          </p:txBody>
        </p:sp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id="{C19E010D-5ADB-4B21-B8D3-2A6364C2C56A}"/>
                </a:ext>
              </a:extLst>
            </p:cNvPr>
            <p:cNvSpPr txBox="1"/>
            <p:nvPr/>
          </p:nvSpPr>
          <p:spPr>
            <a:xfrm>
              <a:off x="10702044" y="4849856"/>
              <a:ext cx="1138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Sociétés d’ambulances</a:t>
              </a:r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48EB22B4-D5D3-4B5E-A774-EF820B914BF6}"/>
                </a:ext>
              </a:extLst>
            </p:cNvPr>
            <p:cNvSpPr txBox="1"/>
            <p:nvPr/>
          </p:nvSpPr>
          <p:spPr>
            <a:xfrm>
              <a:off x="9933048" y="5522958"/>
              <a:ext cx="1138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Acteurs de la vie locale</a:t>
              </a: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6EFEA367-D6D6-43D6-A2AD-57E16C387C99}"/>
                </a:ext>
              </a:extLst>
            </p:cNvPr>
            <p:cNvSpPr txBox="1"/>
            <p:nvPr/>
          </p:nvSpPr>
          <p:spPr>
            <a:xfrm>
              <a:off x="8291278" y="6252683"/>
              <a:ext cx="151702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Professionnels de santé libéraux</a:t>
              </a:r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E34579C7-CFC0-4BDC-924D-4076CC3A2A8C}"/>
                </a:ext>
              </a:extLst>
            </p:cNvPr>
            <p:cNvSpPr txBox="1"/>
            <p:nvPr/>
          </p:nvSpPr>
          <p:spPr>
            <a:xfrm>
              <a:off x="9462869" y="6039220"/>
              <a:ext cx="11383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Musiciens</a:t>
              </a:r>
            </a:p>
          </p:txBody>
        </p: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EB0F42F1-2819-45EC-82C5-A1164FDB97EA}"/>
                </a:ext>
              </a:extLst>
            </p:cNvPr>
            <p:cNvSpPr txBox="1"/>
            <p:nvPr/>
          </p:nvSpPr>
          <p:spPr>
            <a:xfrm>
              <a:off x="5942167" y="1227245"/>
              <a:ext cx="13664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i="1" dirty="0"/>
                <a:t>Commune ( CCAS 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06400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280</Words>
  <Application>Microsoft Office PowerPoint</Application>
  <PresentationFormat>Grand écran</PresentationFormat>
  <Paragraphs>62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Aharoni</vt:lpstr>
      <vt:lpstr>Arial</vt:lpstr>
      <vt:lpstr>Calibri</vt:lpstr>
      <vt:lpstr>Calibri Light</vt:lpstr>
      <vt:lpstr>Thème Office</vt:lpstr>
      <vt:lpstr>Proposition d’une Sphère d’influence suivant le niveau d’importance de nos PP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Proposition d’une Sphère d’influence suivant le niveau d’importance de nos PP</dc:title>
  <dc:creator>Florence BERNARD</dc:creator>
  <cp:lastModifiedBy>Florence BERNARD</cp:lastModifiedBy>
  <cp:revision>2</cp:revision>
  <dcterms:created xsi:type="dcterms:W3CDTF">2021-06-29T06:27:14Z</dcterms:created>
  <dcterms:modified xsi:type="dcterms:W3CDTF">2021-06-29T06:29:23Z</dcterms:modified>
</cp:coreProperties>
</file>