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1"/>
  </p:notesMasterIdLst>
  <p:handoutMasterIdLst>
    <p:handoutMasterId r:id="rId22"/>
  </p:handoutMasterIdLst>
  <p:sldIdLst>
    <p:sldId id="437" r:id="rId5"/>
    <p:sldId id="441" r:id="rId6"/>
    <p:sldId id="465" r:id="rId7"/>
    <p:sldId id="453" r:id="rId8"/>
    <p:sldId id="449" r:id="rId9"/>
    <p:sldId id="454" r:id="rId10"/>
    <p:sldId id="468" r:id="rId11"/>
    <p:sldId id="469" r:id="rId12"/>
    <p:sldId id="466" r:id="rId13"/>
    <p:sldId id="456" r:id="rId14"/>
    <p:sldId id="457" r:id="rId15"/>
    <p:sldId id="452" r:id="rId16"/>
    <p:sldId id="471" r:id="rId17"/>
    <p:sldId id="472" r:id="rId18"/>
    <p:sldId id="473" r:id="rId19"/>
    <p:sldId id="470" r:id="rId20"/>
  </p:sldIdLst>
  <p:sldSz cx="9144000" cy="6858000" type="screen4x3"/>
  <p:notesSz cx="6797675" cy="9926638"/>
  <p:defaultTex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214E"/>
    <a:srgbClr val="680F37"/>
    <a:srgbClr val="690F37"/>
    <a:srgbClr val="9B0A37"/>
    <a:srgbClr val="6D2553"/>
    <a:srgbClr val="FF3300"/>
    <a:srgbClr val="EAEAEA"/>
    <a:srgbClr val="B2A29C"/>
    <a:srgbClr val="BBE0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A30C0D-93D1-35B0-D01A-E88267BCB414}" v="31" dt="2021-11-25T12:03:46.177"/>
    <p1510:client id="{5BCBC565-5E2C-D638-C604-19FA1BF01BDE}" v="60" dt="2021-11-23T17:37:21.658"/>
    <p1510:client id="{93890021-0BD8-7514-985B-1C22F12884E4}" v="3" dt="2021-11-23T15:36:45"/>
    <p1510:client id="{BA0B496A-A7E4-2F2C-50CF-D97810B2456F}" v="75" dt="2021-11-23T16:13:18.537"/>
    <p1510:client id="{E7F81D3F-4DA7-4713-A7D2-E4951EDECBCC}" v="29" dt="2021-11-23T15:42:15.38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729"/>
  </p:normalViewPr>
  <p:slideViewPr>
    <p:cSldViewPr snapToGrid="0">
      <p:cViewPr varScale="1">
        <p:scale>
          <a:sx n="79" d="100"/>
          <a:sy n="79" d="100"/>
        </p:scale>
        <p:origin x="1570" y="7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bwMode="auto">
          <a:xfrm>
            <a:off x="0" y="0"/>
            <a:ext cx="2944813" cy="496888"/>
          </a:xfrm>
          <a:prstGeom prst="rect">
            <a:avLst/>
          </a:prstGeom>
          <a:noFill/>
          <a:ln w="9525">
            <a:noFill/>
            <a:miter lim="800000"/>
            <a:headEnd/>
            <a:tailEnd/>
          </a:ln>
        </p:spPr>
        <p:txBody>
          <a:bodyPr vert="horz" wrap="square" lIns="94822" tIns="47410" rIns="94822" bIns="47410" numCol="1" anchor="t" anchorCtr="0" compatLnSpc="1">
            <a:prstTxWarp prst="textNoShape">
              <a:avLst/>
            </a:prstTxWarp>
          </a:bodyPr>
          <a:lstStyle>
            <a:lvl1pPr algn="l" eaLnBrk="1" hangingPunct="1">
              <a:defRPr sz="1300">
                <a:latin typeface="Arial" charset="0"/>
                <a:ea typeface="+mn-ea"/>
                <a:cs typeface="Arial" charset="0"/>
              </a:defRPr>
            </a:lvl1pPr>
          </a:lstStyle>
          <a:p>
            <a:pPr>
              <a:defRPr/>
            </a:pPr>
            <a:endParaRPr lang="fr-FR"/>
          </a:p>
        </p:txBody>
      </p:sp>
      <p:sp>
        <p:nvSpPr>
          <p:cNvPr id="3" name="Espace réservé de la date 2"/>
          <p:cNvSpPr>
            <a:spLocks noGrp="1"/>
          </p:cNvSpPr>
          <p:nvPr>
            <p:ph type="dt" sz="quarter" idx="1"/>
          </p:nvPr>
        </p:nvSpPr>
        <p:spPr bwMode="auto">
          <a:xfrm>
            <a:off x="3851275" y="0"/>
            <a:ext cx="2944813" cy="496888"/>
          </a:xfrm>
          <a:prstGeom prst="rect">
            <a:avLst/>
          </a:prstGeom>
          <a:noFill/>
          <a:ln w="9525">
            <a:noFill/>
            <a:miter lim="800000"/>
            <a:headEnd/>
            <a:tailEnd/>
          </a:ln>
        </p:spPr>
        <p:txBody>
          <a:bodyPr vert="horz" wrap="square" lIns="94822" tIns="47410" rIns="94822" bIns="47410" numCol="1" anchor="t" anchorCtr="0" compatLnSpc="1">
            <a:prstTxWarp prst="textNoShape">
              <a:avLst/>
            </a:prstTxWarp>
          </a:bodyPr>
          <a:lstStyle>
            <a:lvl1pPr algn="r" eaLnBrk="1" hangingPunct="1">
              <a:defRPr sz="1300">
                <a:latin typeface="Arial" charset="0"/>
                <a:cs typeface="Arial" charset="0"/>
              </a:defRPr>
            </a:lvl1pPr>
          </a:lstStyle>
          <a:p>
            <a:pPr>
              <a:defRPr/>
            </a:pPr>
            <a:fld id="{1D2CCBBD-6BE4-468A-BCA3-579CBD43B8FE}" type="datetimeFigureOut">
              <a:rPr lang="fr-FR"/>
              <a:pPr>
                <a:defRPr/>
              </a:pPr>
              <a:t>25/11/2021</a:t>
            </a:fld>
            <a:endParaRPr lang="fr-FR"/>
          </a:p>
        </p:txBody>
      </p:sp>
      <p:sp>
        <p:nvSpPr>
          <p:cNvPr id="4" name="Espace réservé du pied de page 3"/>
          <p:cNvSpPr>
            <a:spLocks noGrp="1"/>
          </p:cNvSpPr>
          <p:nvPr>
            <p:ph type="ftr" sz="quarter" idx="2"/>
          </p:nvPr>
        </p:nvSpPr>
        <p:spPr bwMode="auto">
          <a:xfrm>
            <a:off x="0" y="9428163"/>
            <a:ext cx="2944813" cy="496887"/>
          </a:xfrm>
          <a:prstGeom prst="rect">
            <a:avLst/>
          </a:prstGeom>
          <a:noFill/>
          <a:ln w="9525">
            <a:noFill/>
            <a:miter lim="800000"/>
            <a:headEnd/>
            <a:tailEnd/>
          </a:ln>
        </p:spPr>
        <p:txBody>
          <a:bodyPr vert="horz" wrap="square" lIns="94822" tIns="47410" rIns="94822" bIns="47410" numCol="1" anchor="b" anchorCtr="0" compatLnSpc="1">
            <a:prstTxWarp prst="textNoShape">
              <a:avLst/>
            </a:prstTxWarp>
          </a:bodyPr>
          <a:lstStyle>
            <a:lvl1pPr algn="l" eaLnBrk="1" hangingPunct="1">
              <a:defRPr sz="1300">
                <a:latin typeface="Arial" charset="0"/>
                <a:ea typeface="+mn-ea"/>
                <a:cs typeface="Arial" charset="0"/>
              </a:defRPr>
            </a:lvl1pPr>
          </a:lstStyle>
          <a:p>
            <a:pPr>
              <a:defRPr/>
            </a:pPr>
            <a:endParaRPr lang="fr-FR"/>
          </a:p>
        </p:txBody>
      </p:sp>
      <p:sp>
        <p:nvSpPr>
          <p:cNvPr id="5" name="Espace réservé du numéro de diapositive 4"/>
          <p:cNvSpPr>
            <a:spLocks noGrp="1"/>
          </p:cNvSpPr>
          <p:nvPr>
            <p:ph type="sldNum" sz="quarter" idx="3"/>
          </p:nvPr>
        </p:nvSpPr>
        <p:spPr bwMode="auto">
          <a:xfrm>
            <a:off x="3851275" y="9428163"/>
            <a:ext cx="2944813" cy="496887"/>
          </a:xfrm>
          <a:prstGeom prst="rect">
            <a:avLst/>
          </a:prstGeom>
          <a:noFill/>
          <a:ln w="9525">
            <a:noFill/>
            <a:miter lim="800000"/>
            <a:headEnd/>
            <a:tailEnd/>
          </a:ln>
        </p:spPr>
        <p:txBody>
          <a:bodyPr vert="horz" wrap="square" lIns="94822" tIns="47410" rIns="94822" bIns="47410" numCol="1" anchor="b" anchorCtr="0" compatLnSpc="1">
            <a:prstTxWarp prst="textNoShape">
              <a:avLst/>
            </a:prstTxWarp>
          </a:bodyPr>
          <a:lstStyle>
            <a:lvl1pPr algn="r" eaLnBrk="1" hangingPunct="1">
              <a:defRPr sz="1300">
                <a:cs typeface="Arial" panose="020B0604020202020204" pitchFamily="34" charset="0"/>
              </a:defRPr>
            </a:lvl1pPr>
          </a:lstStyle>
          <a:p>
            <a:fld id="{E17C88C4-04B0-454A-8A5E-7E2A648E8726}" type="slidenum">
              <a:rPr lang="fr-FR" altLang="fr-FR"/>
              <a:pPr/>
              <a:t>‹N°›</a:t>
            </a:fld>
            <a:endParaRPr lang="fr-FR" altLang="fr-FR"/>
          </a:p>
        </p:txBody>
      </p:sp>
    </p:spTree>
    <p:extLst>
      <p:ext uri="{BB962C8B-B14F-4D97-AF65-F5344CB8AC3E}">
        <p14:creationId xmlns:p14="http://schemas.microsoft.com/office/powerpoint/2010/main" val="27421490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bwMode="auto">
          <a:xfrm>
            <a:off x="0" y="0"/>
            <a:ext cx="2944813" cy="496888"/>
          </a:xfrm>
          <a:prstGeom prst="rect">
            <a:avLst/>
          </a:prstGeom>
          <a:noFill/>
          <a:ln w="9525">
            <a:noFill/>
            <a:miter lim="800000"/>
            <a:headEnd/>
            <a:tailEnd/>
          </a:ln>
        </p:spPr>
        <p:txBody>
          <a:bodyPr vert="horz" wrap="square" lIns="89741" tIns="44870" rIns="89741" bIns="44870" numCol="1" anchor="t" anchorCtr="0" compatLnSpc="1">
            <a:prstTxWarp prst="textNoShape">
              <a:avLst/>
            </a:prstTxWarp>
          </a:bodyPr>
          <a:lstStyle>
            <a:lvl1pPr algn="l" eaLnBrk="1" hangingPunct="1">
              <a:defRPr sz="1200">
                <a:latin typeface="Arial" charset="0"/>
                <a:ea typeface="+mn-ea"/>
                <a:cs typeface="Arial" charset="0"/>
              </a:defRPr>
            </a:lvl1pPr>
          </a:lstStyle>
          <a:p>
            <a:pPr>
              <a:defRPr/>
            </a:pPr>
            <a:endParaRPr lang="fr-FR"/>
          </a:p>
        </p:txBody>
      </p:sp>
      <p:sp>
        <p:nvSpPr>
          <p:cNvPr id="3" name="Espace réservé de la date 2"/>
          <p:cNvSpPr>
            <a:spLocks noGrp="1"/>
          </p:cNvSpPr>
          <p:nvPr>
            <p:ph type="dt" idx="1"/>
          </p:nvPr>
        </p:nvSpPr>
        <p:spPr bwMode="auto">
          <a:xfrm>
            <a:off x="3851275" y="0"/>
            <a:ext cx="2944813" cy="496888"/>
          </a:xfrm>
          <a:prstGeom prst="rect">
            <a:avLst/>
          </a:prstGeom>
          <a:noFill/>
          <a:ln w="9525">
            <a:noFill/>
            <a:miter lim="800000"/>
            <a:headEnd/>
            <a:tailEnd/>
          </a:ln>
        </p:spPr>
        <p:txBody>
          <a:bodyPr vert="horz" wrap="square" lIns="89741" tIns="44870" rIns="89741" bIns="44870" numCol="1" anchor="t" anchorCtr="0" compatLnSpc="1">
            <a:prstTxWarp prst="textNoShape">
              <a:avLst/>
            </a:prstTxWarp>
          </a:bodyPr>
          <a:lstStyle>
            <a:lvl1pPr algn="r" eaLnBrk="1" hangingPunct="1">
              <a:defRPr sz="1200">
                <a:latin typeface="Arial" charset="0"/>
                <a:cs typeface="Arial" charset="0"/>
              </a:defRPr>
            </a:lvl1pPr>
          </a:lstStyle>
          <a:p>
            <a:pPr>
              <a:defRPr/>
            </a:pPr>
            <a:fld id="{66ED8076-465B-4215-BE16-527BD9DB86C0}" type="datetimeFigureOut">
              <a:rPr lang="fr-FR"/>
              <a:pPr>
                <a:defRPr/>
              </a:pPr>
              <a:t>25/11/2021</a:t>
            </a:fld>
            <a:endParaRPr lang="fr-FR"/>
          </a:p>
        </p:txBody>
      </p:sp>
      <p:sp>
        <p:nvSpPr>
          <p:cNvPr id="4" name="Espace réservé de l'image des diapositives 3"/>
          <p:cNvSpPr>
            <a:spLocks noGrp="1" noRot="1" noChangeAspect="1"/>
          </p:cNvSpPr>
          <p:nvPr>
            <p:ph type="sldImg" idx="2"/>
          </p:nvPr>
        </p:nvSpPr>
        <p:spPr>
          <a:xfrm>
            <a:off x="919163" y="744538"/>
            <a:ext cx="4960937" cy="3721100"/>
          </a:xfrm>
          <a:prstGeom prst="rect">
            <a:avLst/>
          </a:prstGeom>
          <a:noFill/>
          <a:ln w="12700">
            <a:solidFill>
              <a:prstClr val="black"/>
            </a:solidFill>
          </a:ln>
        </p:spPr>
        <p:txBody>
          <a:bodyPr vert="horz" lIns="89748" tIns="44874" rIns="89748" bIns="44874" rtlCol="0" anchor="ctr"/>
          <a:lstStyle/>
          <a:p>
            <a:pPr lvl="0"/>
            <a:endParaRPr lang="fr-FR" noProof="0"/>
          </a:p>
        </p:txBody>
      </p:sp>
      <p:sp>
        <p:nvSpPr>
          <p:cNvPr id="5" name="Espace réservé des commentaires 4"/>
          <p:cNvSpPr>
            <a:spLocks noGrp="1"/>
          </p:cNvSpPr>
          <p:nvPr>
            <p:ph type="body" sz="quarter" idx="3"/>
          </p:nvPr>
        </p:nvSpPr>
        <p:spPr bwMode="auto">
          <a:xfrm>
            <a:off x="679450" y="4714875"/>
            <a:ext cx="5438775" cy="4467225"/>
          </a:xfrm>
          <a:prstGeom prst="rect">
            <a:avLst/>
          </a:prstGeom>
          <a:noFill/>
          <a:ln w="9525">
            <a:noFill/>
            <a:miter lim="800000"/>
            <a:headEnd/>
            <a:tailEnd/>
          </a:ln>
        </p:spPr>
        <p:txBody>
          <a:bodyPr vert="horz" wrap="square" lIns="89741" tIns="44870" rIns="89741" bIns="4487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bwMode="auto">
          <a:xfrm>
            <a:off x="0" y="9428163"/>
            <a:ext cx="2944813" cy="496887"/>
          </a:xfrm>
          <a:prstGeom prst="rect">
            <a:avLst/>
          </a:prstGeom>
          <a:noFill/>
          <a:ln w="9525">
            <a:noFill/>
            <a:miter lim="800000"/>
            <a:headEnd/>
            <a:tailEnd/>
          </a:ln>
        </p:spPr>
        <p:txBody>
          <a:bodyPr vert="horz" wrap="square" lIns="89741" tIns="44870" rIns="89741" bIns="44870" numCol="1" anchor="b" anchorCtr="0" compatLnSpc="1">
            <a:prstTxWarp prst="textNoShape">
              <a:avLst/>
            </a:prstTxWarp>
          </a:bodyPr>
          <a:lstStyle>
            <a:lvl1pPr algn="l" eaLnBrk="1" hangingPunct="1">
              <a:defRPr sz="1200">
                <a:latin typeface="Arial" charset="0"/>
                <a:ea typeface="+mn-ea"/>
                <a:cs typeface="Arial" charset="0"/>
              </a:defRPr>
            </a:lvl1pPr>
          </a:lstStyle>
          <a:p>
            <a:pPr>
              <a:defRPr/>
            </a:pPr>
            <a:endParaRPr lang="fr-FR"/>
          </a:p>
        </p:txBody>
      </p:sp>
      <p:sp>
        <p:nvSpPr>
          <p:cNvPr id="7" name="Espace réservé du numéro de diapositive 6"/>
          <p:cNvSpPr>
            <a:spLocks noGrp="1"/>
          </p:cNvSpPr>
          <p:nvPr>
            <p:ph type="sldNum" sz="quarter" idx="5"/>
          </p:nvPr>
        </p:nvSpPr>
        <p:spPr bwMode="auto">
          <a:xfrm>
            <a:off x="3851275" y="9428163"/>
            <a:ext cx="2944813" cy="496887"/>
          </a:xfrm>
          <a:prstGeom prst="rect">
            <a:avLst/>
          </a:prstGeom>
          <a:noFill/>
          <a:ln w="9525">
            <a:noFill/>
            <a:miter lim="800000"/>
            <a:headEnd/>
            <a:tailEnd/>
          </a:ln>
        </p:spPr>
        <p:txBody>
          <a:bodyPr vert="horz" wrap="square" lIns="89741" tIns="44870" rIns="89741" bIns="44870" numCol="1" anchor="b" anchorCtr="0" compatLnSpc="1">
            <a:prstTxWarp prst="textNoShape">
              <a:avLst/>
            </a:prstTxWarp>
          </a:bodyPr>
          <a:lstStyle>
            <a:lvl1pPr algn="r" eaLnBrk="1" hangingPunct="1">
              <a:defRPr sz="1200">
                <a:cs typeface="Arial" panose="020B0604020202020204" pitchFamily="34" charset="0"/>
              </a:defRPr>
            </a:lvl1pPr>
          </a:lstStyle>
          <a:p>
            <a:fld id="{3F6DBC3E-7A75-4AB1-AB6D-A4CB85AED3F2}" type="slidenum">
              <a:rPr lang="fr-FR" altLang="fr-FR"/>
              <a:pPr/>
              <a:t>‹N°›</a:t>
            </a:fld>
            <a:endParaRPr lang="fr-FR" altLang="fr-FR"/>
          </a:p>
        </p:txBody>
      </p:sp>
    </p:spTree>
    <p:extLst>
      <p:ext uri="{BB962C8B-B14F-4D97-AF65-F5344CB8AC3E}">
        <p14:creationId xmlns:p14="http://schemas.microsoft.com/office/powerpoint/2010/main" val="1869602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ea typeface="ＭＳ Ｐゴシック" panose="020B0600070205080204" pitchFamily="34" charset="-128"/>
              <a:cs typeface="Calibri"/>
            </a:endParaRPr>
          </a:p>
        </p:txBody>
      </p:sp>
      <p:sp>
        <p:nvSpPr>
          <p:cNvPr id="11268"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57BBE22-A1A3-4132-8F6F-594BCD94D10B}" type="slidenum">
              <a:rPr lang="fr-FR" altLang="fr-FR"/>
              <a:pPr/>
              <a:t>1</a:t>
            </a:fld>
            <a:endParaRPr lang="fr-FR" altLang="fr-FR"/>
          </a:p>
        </p:txBody>
      </p:sp>
    </p:spTree>
    <p:extLst>
      <p:ext uri="{BB962C8B-B14F-4D97-AF65-F5344CB8AC3E}">
        <p14:creationId xmlns:p14="http://schemas.microsoft.com/office/powerpoint/2010/main" val="39247665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547370" lvl="1" indent="-171450">
              <a:spcBef>
                <a:spcPts val="375"/>
              </a:spcBef>
              <a:buFont typeface="Arial,Sans-Serif"/>
              <a:buChar char="•"/>
            </a:pPr>
            <a:r>
              <a:rPr lang="fr-FR" b="1">
                <a:ea typeface="ＭＳ Ｐゴシック"/>
              </a:rPr>
              <a:t>Plan stratégique : f</a:t>
            </a:r>
            <a:r>
              <a:rPr lang="fr-FR">
                <a:ea typeface="ＭＳ Ｐゴシック"/>
              </a:rPr>
              <a:t>ormalisation d'un plan stratégique, issu d'une réflexion de longue date au sein de la FFESV.   </a:t>
            </a:r>
            <a:endParaRPr lang="fr-FR">
              <a:ea typeface="ＭＳ Ｐゴシック"/>
              <a:cs typeface="Calibri"/>
            </a:endParaRPr>
          </a:p>
          <a:p>
            <a:pPr marL="547370" lvl="1" indent="-171450">
              <a:spcBef>
                <a:spcPts val="375"/>
              </a:spcBef>
              <a:buFont typeface="Arial,Sans-Serif"/>
              <a:buChar char="•"/>
            </a:pPr>
            <a:r>
              <a:rPr lang="fr-FR" b="1">
                <a:ea typeface="ＭＳ Ｐゴシック"/>
              </a:rPr>
              <a:t>Poursuite du comité d’audit : </a:t>
            </a:r>
            <a:endParaRPr lang="fr-FR">
              <a:ea typeface="ＭＳ Ｐゴシック"/>
            </a:endParaRPr>
          </a:p>
          <a:p>
            <a:pPr lvl="2">
              <a:spcBef>
                <a:spcPts val="375"/>
              </a:spcBef>
            </a:pPr>
            <a:r>
              <a:rPr lang="fr-FR"/>
              <a:t>Le comité d'audit a accompagné renouvellement de la gouvernance.  Le nouveau bureau souhaite les associer davantage à la gestion des risques.</a:t>
            </a:r>
            <a:endParaRPr lang="fr-FR">
              <a:cs typeface="Calibri"/>
            </a:endParaRPr>
          </a:p>
          <a:p>
            <a:pPr marL="547370" lvl="1" indent="-171450">
              <a:spcBef>
                <a:spcPts val="375"/>
              </a:spcBef>
              <a:buFont typeface="Arial,Sans-Serif"/>
              <a:buChar char="•"/>
            </a:pPr>
            <a:r>
              <a:rPr lang="fr-FR" b="1">
                <a:ea typeface="ＭＳ Ｐゴシック"/>
              </a:rPr>
              <a:t>Cartographies des risques : </a:t>
            </a:r>
            <a:endParaRPr lang="en-US">
              <a:ea typeface="ＭＳ Ｐゴシック"/>
            </a:endParaRPr>
          </a:p>
          <a:p>
            <a:pPr marL="1085850" lvl="2" indent="-171450">
              <a:spcBef>
                <a:spcPts val="375"/>
              </a:spcBef>
              <a:buFont typeface="Arial,Sans-Serif"/>
              <a:buChar char="•"/>
            </a:pPr>
            <a:r>
              <a:rPr lang="fr-FR">
                <a:ea typeface="ＭＳ Ｐゴシック"/>
              </a:rPr>
              <a:t>Crise d’Antibes </a:t>
            </a:r>
            <a:r>
              <a:rPr lang="fr-FR" b="1">
                <a:ea typeface="ＭＳ Ｐゴシック"/>
              </a:rPr>
              <a:t>: alerte et sensibilisation par IDEAS aux risques encourus, partage d’expériences similaires vécues au sein de leur mission.</a:t>
            </a:r>
            <a:endParaRPr lang="fr-FR">
              <a:ea typeface="ＭＳ Ｐゴシック"/>
            </a:endParaRPr>
          </a:p>
          <a:p>
            <a:pPr marL="1085850" lvl="2" indent="-171450">
              <a:spcBef>
                <a:spcPts val="375"/>
              </a:spcBef>
              <a:buFont typeface="Arial,Sans-Serif"/>
              <a:buChar char="•"/>
            </a:pPr>
            <a:r>
              <a:rPr lang="fr-FR" b="1">
                <a:ea typeface="ＭＳ Ｐゴシック"/>
              </a:rPr>
              <a:t>Utilisation de la cartographie des risques à plusieurs reprises</a:t>
            </a:r>
            <a:r>
              <a:rPr lang="fr-FR">
                <a:ea typeface="ＭＳ Ｐゴシック"/>
              </a:rPr>
              <a:t> pour remettre les pratiques des équipes </a:t>
            </a:r>
            <a:r>
              <a:rPr lang="fr-FR" b="1">
                <a:ea typeface="ＭＳ Ｐゴシック"/>
              </a:rPr>
              <a:t>en conformité</a:t>
            </a:r>
            <a:br>
              <a:rPr lang="fr-FR" b="1">
                <a:cs typeface="+mn-lt"/>
              </a:rPr>
            </a:br>
            <a:endParaRPr lang="fr-FR"/>
          </a:p>
        </p:txBody>
      </p:sp>
      <p:sp>
        <p:nvSpPr>
          <p:cNvPr id="4" name="Espace réservé du numéro de diapositive 3"/>
          <p:cNvSpPr>
            <a:spLocks noGrp="1"/>
          </p:cNvSpPr>
          <p:nvPr>
            <p:ph type="sldNum" sz="quarter" idx="5"/>
          </p:nvPr>
        </p:nvSpPr>
        <p:spPr/>
        <p:txBody>
          <a:bodyPr/>
          <a:lstStyle/>
          <a:p>
            <a:fld id="{3F6DBC3E-7A75-4AB1-AB6D-A4CB85AED3F2}" type="slidenum">
              <a:rPr lang="fr-FR" altLang="fr-FR" smtClean="0"/>
              <a:pPr/>
              <a:t>10</a:t>
            </a:fld>
            <a:endParaRPr lang="fr-FR" altLang="fr-FR"/>
          </a:p>
        </p:txBody>
      </p:sp>
    </p:spTree>
    <p:extLst>
      <p:ext uri="{BB962C8B-B14F-4D97-AF65-F5344CB8AC3E}">
        <p14:creationId xmlns:p14="http://schemas.microsoft.com/office/powerpoint/2010/main" val="23896386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18770" lvl="1">
              <a:spcBef>
                <a:spcPts val="375"/>
              </a:spcBef>
            </a:pPr>
            <a:r>
              <a:rPr lang="fr-FR" i="1">
                <a:ea typeface="ＭＳ Ｐゴシック"/>
              </a:rPr>
              <a:t>Le pilotage de l’organisation : </a:t>
            </a:r>
            <a:r>
              <a:rPr lang="fr-FR">
                <a:ea typeface="ＭＳ Ｐゴシック"/>
              </a:rPr>
              <a:t>changement d’expert-comptable en 2018, délégation de l’ensemble des déclarations sociales et fiches de salaires auprès d’un cabinet spécialisé.</a:t>
            </a:r>
            <a:endParaRPr lang="fr-FR">
              <a:ea typeface="ＭＳ Ｐゴシック"/>
              <a:cs typeface="Calibri"/>
            </a:endParaRPr>
          </a:p>
          <a:p>
            <a:pPr marL="318770" lvl="1" algn="just">
              <a:spcBef>
                <a:spcPts val="375"/>
              </a:spcBef>
            </a:pPr>
            <a:r>
              <a:rPr lang="fr-FR" i="1">
                <a:ea typeface="ＭＳ Ｐゴシック"/>
              </a:rPr>
              <a:t>L’évaluation des actions : </a:t>
            </a:r>
            <a:r>
              <a:rPr lang="fr-FR">
                <a:ea typeface="ＭＳ Ｐゴシック"/>
              </a:rPr>
              <a:t>évolution dossiers administratifs des équipes, suivi des activités</a:t>
            </a:r>
            <a:endParaRPr lang="en-US">
              <a:ea typeface="ＭＳ Ｐゴシック"/>
              <a:cs typeface="Calibri"/>
            </a:endParaRPr>
          </a:p>
          <a:p>
            <a:pPr marL="318770" lvl="1" algn="just">
              <a:spcBef>
                <a:spcPts val="375"/>
              </a:spcBef>
            </a:pPr>
            <a:r>
              <a:rPr lang="fr-FR">
                <a:ea typeface="ＭＳ Ｐゴシック"/>
              </a:rPr>
              <a:t>L’implication des administrateurs :  </a:t>
            </a:r>
            <a:endParaRPr lang="en-US">
              <a:ea typeface="ＭＳ Ｐゴシック"/>
            </a:endParaRPr>
          </a:p>
          <a:p>
            <a:pPr marL="547370" lvl="1" indent="-171450" algn="just">
              <a:spcBef>
                <a:spcPts val="375"/>
              </a:spcBef>
              <a:buFont typeface="'Wingdings 2',Sans-Serif"/>
              <a:buChar char=""/>
            </a:pPr>
            <a:r>
              <a:rPr lang="fr-FR">
                <a:ea typeface="ＭＳ Ｐゴシック"/>
              </a:rPr>
              <a:t>présence par roulement des conseillères nationales aux réunions de bureau, appels à projets auprès des équipes via les CN. Suivi des participations aux formations avec les CN.</a:t>
            </a:r>
            <a:endParaRPr lang="en-US">
              <a:ea typeface="ＭＳ Ｐゴシック"/>
            </a:endParaRPr>
          </a:p>
          <a:p>
            <a:pPr marL="318770" lvl="1" algn="just">
              <a:spcBef>
                <a:spcPts val="375"/>
              </a:spcBef>
            </a:pPr>
            <a:r>
              <a:rPr lang="fr-FR" i="1">
                <a:ea typeface="ＭＳ Ｐゴシック"/>
              </a:rPr>
              <a:t>Les outils de communication :  </a:t>
            </a:r>
            <a:endParaRPr lang="en-US">
              <a:ea typeface="ＭＳ Ｐゴシック"/>
            </a:endParaRPr>
          </a:p>
          <a:p>
            <a:pPr marL="547370" lvl="1" indent="-171450" algn="just">
              <a:spcBef>
                <a:spcPts val="375"/>
              </a:spcBef>
              <a:buFont typeface="Arial"/>
              <a:buChar char="•"/>
            </a:pPr>
            <a:r>
              <a:rPr lang="fr-FR">
                <a:ea typeface="ＭＳ Ｐゴシック"/>
              </a:rPr>
              <a:t>Refonte du site internet et mise en ligne régulière d’informations.</a:t>
            </a:r>
            <a:endParaRPr lang="en-US">
              <a:ea typeface="ＭＳ Ｐゴシック"/>
            </a:endParaRPr>
          </a:p>
          <a:p>
            <a:pPr marL="375920" lvl="1" algn="just">
              <a:spcBef>
                <a:spcPts val="375"/>
              </a:spcBef>
            </a:pPr>
            <a:r>
              <a:rPr lang="fr-FR">
                <a:ea typeface="ＭＳ Ｐゴシック"/>
              </a:rPr>
              <a:t>Création d’une page Facebook nationale et formation des équipières en région pour création de page par équipes, campagne de recrutement.</a:t>
            </a:r>
            <a:endParaRPr lang="en-US">
              <a:ea typeface="ＭＳ Ｐゴシック"/>
              <a:cs typeface="Calibri"/>
            </a:endParaRPr>
          </a:p>
          <a:p>
            <a:pPr marL="547370" lvl="1" indent="-171450" algn="just">
              <a:spcBef>
                <a:spcPts val="375"/>
              </a:spcBef>
              <a:buFont typeface="Arial"/>
              <a:buChar char="•"/>
            </a:pPr>
            <a:r>
              <a:rPr lang="fr-FR">
                <a:ea typeface="ＭＳ Ｐゴシック"/>
              </a:rPr>
              <a:t>Mise en place de newsletters trimestrielles par email à destination des donateurs /Equipières et de flash infos pour les équipières.</a:t>
            </a:r>
            <a:endParaRPr lang="en-US">
              <a:ea typeface="ＭＳ Ｐゴシック"/>
            </a:endParaRPr>
          </a:p>
          <a:p>
            <a:endParaRPr lang="fr-FR">
              <a:cs typeface="Calibri"/>
            </a:endParaRPr>
          </a:p>
        </p:txBody>
      </p:sp>
      <p:sp>
        <p:nvSpPr>
          <p:cNvPr id="4" name="Espace réservé du numéro de diapositive 3"/>
          <p:cNvSpPr>
            <a:spLocks noGrp="1"/>
          </p:cNvSpPr>
          <p:nvPr>
            <p:ph type="sldNum" sz="quarter" idx="5"/>
          </p:nvPr>
        </p:nvSpPr>
        <p:spPr/>
        <p:txBody>
          <a:bodyPr/>
          <a:lstStyle/>
          <a:p>
            <a:fld id="{3F6DBC3E-7A75-4AB1-AB6D-A4CB85AED3F2}" type="slidenum">
              <a:rPr lang="fr-FR" altLang="fr-FR" smtClean="0"/>
              <a:pPr/>
              <a:t>11</a:t>
            </a:fld>
            <a:endParaRPr lang="fr-FR" altLang="fr-FR"/>
          </a:p>
        </p:txBody>
      </p:sp>
    </p:spTree>
    <p:extLst>
      <p:ext uri="{BB962C8B-B14F-4D97-AF65-F5344CB8AC3E}">
        <p14:creationId xmlns:p14="http://schemas.microsoft.com/office/powerpoint/2010/main" val="17311160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3F6DBC3E-7A75-4AB1-AB6D-A4CB85AED3F2}" type="slidenum">
              <a:rPr lang="fr-FR" altLang="fr-FR" smtClean="0"/>
              <a:pPr/>
              <a:t>12</a:t>
            </a:fld>
            <a:endParaRPr lang="fr-FR" altLang="fr-FR"/>
          </a:p>
        </p:txBody>
      </p:sp>
    </p:spTree>
    <p:extLst>
      <p:ext uri="{BB962C8B-B14F-4D97-AF65-F5344CB8AC3E}">
        <p14:creationId xmlns:p14="http://schemas.microsoft.com/office/powerpoint/2010/main" val="32741112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F6DBC3E-7A75-4AB1-AB6D-A4CB85AED3F2}" type="slidenum">
              <a:rPr lang="fr-FR" altLang="fr-FR" smtClean="0"/>
              <a:pPr/>
              <a:t>13</a:t>
            </a:fld>
            <a:endParaRPr lang="fr-FR" altLang="fr-FR" dirty="0"/>
          </a:p>
        </p:txBody>
      </p:sp>
    </p:spTree>
    <p:extLst>
      <p:ext uri="{BB962C8B-B14F-4D97-AF65-F5344CB8AC3E}">
        <p14:creationId xmlns:p14="http://schemas.microsoft.com/office/powerpoint/2010/main" val="34680645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F6DBC3E-7A75-4AB1-AB6D-A4CB85AED3F2}" type="slidenum">
              <a:rPr lang="fr-FR" altLang="fr-FR" smtClean="0"/>
              <a:pPr/>
              <a:t>14</a:t>
            </a:fld>
            <a:endParaRPr lang="fr-FR" altLang="fr-FR" dirty="0"/>
          </a:p>
        </p:txBody>
      </p:sp>
    </p:spTree>
    <p:extLst>
      <p:ext uri="{BB962C8B-B14F-4D97-AF65-F5344CB8AC3E}">
        <p14:creationId xmlns:p14="http://schemas.microsoft.com/office/powerpoint/2010/main" val="28844085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F6DBC3E-7A75-4AB1-AB6D-A4CB85AED3F2}" type="slidenum">
              <a:rPr lang="fr-FR" altLang="fr-FR" smtClean="0"/>
              <a:pPr/>
              <a:t>15</a:t>
            </a:fld>
            <a:endParaRPr lang="fr-FR" altLang="fr-FR" dirty="0"/>
          </a:p>
        </p:txBody>
      </p:sp>
    </p:spTree>
    <p:extLst>
      <p:ext uri="{BB962C8B-B14F-4D97-AF65-F5344CB8AC3E}">
        <p14:creationId xmlns:p14="http://schemas.microsoft.com/office/powerpoint/2010/main" val="16377273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F6DBC3E-7A75-4AB1-AB6D-A4CB85AED3F2}" type="slidenum">
              <a:rPr lang="fr-FR" altLang="fr-FR"/>
              <a:pPr/>
              <a:t>16</a:t>
            </a:fld>
            <a:endParaRPr lang="fr-FR" altLang="fr-FR"/>
          </a:p>
        </p:txBody>
      </p:sp>
    </p:spTree>
    <p:extLst>
      <p:ext uri="{BB962C8B-B14F-4D97-AF65-F5344CB8AC3E}">
        <p14:creationId xmlns:p14="http://schemas.microsoft.com/office/powerpoint/2010/main" val="3666258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dirty="0">
                <a:ea typeface="ＭＳ Ｐゴシック"/>
                <a:cs typeface="Calibri"/>
              </a:rPr>
              <a:t>En 1617, Saint Vincent crée un mouvement de femmes laïques, les Dames de la Charité –  Equipes Saint-Vincent depuis 1971 -, à qui il confie un ministère de la charité auprès des plus pauvres. Les équipes respectent, de part leur origine, les principes spirituels qu’il avait alors définis et qui sont les mêmes aujourd’hui.  La FFESV n’a pas de lien hiérarchique avec l’église mais est un mouvement chrétien. Il est exclusivement féminin, constitué de femmes chrétiennes, 100% bénévoles.</a:t>
            </a:r>
          </a:p>
          <a:p>
            <a:endParaRPr lang="fr-FR">
              <a:ea typeface="ＭＳ Ｐゴシック"/>
              <a:cs typeface="Calibri"/>
            </a:endParaRPr>
          </a:p>
          <a:p>
            <a:r>
              <a:rPr lang="fr-FR" b="1" dirty="0">
                <a:ea typeface="ＭＳ Ｐゴシック"/>
                <a:cs typeface="Calibri"/>
              </a:rPr>
              <a:t>Le mouvement a pour mission d'accompagner les personnes en situation précaire vers l'autonomie, la réinsertion :</a:t>
            </a:r>
            <a:r>
              <a:rPr lang="fr-FR" dirty="0">
                <a:ea typeface="ＭＳ Ｐゴシック"/>
                <a:cs typeface="Calibri"/>
              </a:rPr>
              <a:t> Toutes les personnes sont accueillies, sans conditions. Les équipes Saint-Vincent pratiquent une charité de proximité, organisée en fonction des besoins exprimés sur le terrain. </a:t>
            </a:r>
          </a:p>
          <a:p>
            <a:r>
              <a:rPr lang="fr-FR" b="1" dirty="0">
                <a:ea typeface="ＭＳ Ｐゴシック"/>
                <a:cs typeface="Calibri"/>
              </a:rPr>
              <a:t>Les équipes doivent pour cela être à taille humaine, souples et agiles et travailler main dans la main entre équipières au quotidien. </a:t>
            </a:r>
            <a:endParaRPr lang="fr-FR" b="1">
              <a:cs typeface="Calibri"/>
            </a:endParaRPr>
          </a:p>
        </p:txBody>
      </p:sp>
      <p:sp>
        <p:nvSpPr>
          <p:cNvPr id="1229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1505BFB-473C-460C-91CD-38994C69824E}" type="slidenum">
              <a:rPr lang="fr-FR" altLang="fr-FR"/>
              <a:pPr/>
              <a:t>2</a:t>
            </a:fld>
            <a:endParaRPr lang="fr-FR" altLang="fr-FR"/>
          </a:p>
        </p:txBody>
      </p:sp>
    </p:spTree>
    <p:extLst>
      <p:ext uri="{BB962C8B-B14F-4D97-AF65-F5344CB8AC3E}">
        <p14:creationId xmlns:p14="http://schemas.microsoft.com/office/powerpoint/2010/main" val="1898401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ea typeface="ＭＳ Ｐゴシック"/>
                <a:cs typeface="Calibri"/>
              </a:rPr>
              <a:t>La France est découpée verticalement en 3 zones, et 11 régions :</a:t>
            </a:r>
            <a:endParaRPr lang="fr-FR" dirty="0">
              <a:cs typeface="Calibri"/>
            </a:endParaRPr>
          </a:p>
          <a:p>
            <a:r>
              <a:rPr lang="fr-FR" b="1" dirty="0">
                <a:ea typeface="ＭＳ Ｐゴシック"/>
                <a:cs typeface="Calibri"/>
              </a:rPr>
              <a:t>Ouest : 4 régions</a:t>
            </a:r>
          </a:p>
          <a:p>
            <a:r>
              <a:rPr lang="fr-FR" b="1" dirty="0">
                <a:ea typeface="ＭＳ Ｐゴシック"/>
                <a:cs typeface="Calibri"/>
              </a:rPr>
              <a:t>Centre : 3 régions</a:t>
            </a:r>
          </a:p>
          <a:p>
            <a:r>
              <a:rPr lang="fr-FR" b="1" dirty="0">
                <a:ea typeface="ＭＳ Ｐゴシック"/>
                <a:cs typeface="Calibri"/>
              </a:rPr>
              <a:t>Est : 4 régions</a:t>
            </a:r>
          </a:p>
          <a:p>
            <a:r>
              <a:rPr lang="fr-FR" dirty="0">
                <a:ea typeface="ＭＳ Ｐゴシック"/>
                <a:cs typeface="Calibri"/>
              </a:rPr>
              <a:t>Chaque région est piloté par une Conseillère Régionale , représentée au niveau national</a:t>
            </a:r>
          </a:p>
          <a:p>
            <a:r>
              <a:rPr lang="fr-FR" dirty="0">
                <a:ea typeface="ＭＳ Ｐゴシック"/>
                <a:cs typeface="Calibri"/>
              </a:rPr>
              <a:t>Chaque zone est supervisée par une vice-présidente, membres du bureau de la FFESV et élue en A.G</a:t>
            </a:r>
            <a:endParaRPr lang="fr-FR" dirty="0">
              <a:cs typeface="Calibri"/>
            </a:endParaRPr>
          </a:p>
        </p:txBody>
      </p:sp>
      <p:sp>
        <p:nvSpPr>
          <p:cNvPr id="4" name="Espace réservé du numéro de diapositive 3"/>
          <p:cNvSpPr>
            <a:spLocks noGrp="1"/>
          </p:cNvSpPr>
          <p:nvPr>
            <p:ph type="sldNum" sz="quarter" idx="5"/>
          </p:nvPr>
        </p:nvSpPr>
        <p:spPr/>
        <p:txBody>
          <a:bodyPr/>
          <a:lstStyle/>
          <a:p>
            <a:fld id="{3F6DBC3E-7A75-4AB1-AB6D-A4CB85AED3F2}" type="slidenum">
              <a:rPr lang="fr-FR" altLang="fr-FR" smtClean="0"/>
              <a:pPr/>
              <a:t>3</a:t>
            </a:fld>
            <a:endParaRPr lang="fr-FR" altLang="fr-FR"/>
          </a:p>
        </p:txBody>
      </p:sp>
    </p:spTree>
    <p:extLst>
      <p:ext uri="{BB962C8B-B14F-4D97-AF65-F5344CB8AC3E}">
        <p14:creationId xmlns:p14="http://schemas.microsoft.com/office/powerpoint/2010/main" val="28337672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2">
              <a:spcBef>
                <a:spcPts val="575"/>
              </a:spcBef>
            </a:pPr>
            <a:r>
              <a:rPr lang="fr-FR" altLang="fr-FR" b="1">
                <a:ea typeface="ＭＳ Ｐゴシック"/>
                <a:cs typeface="Calibri"/>
              </a:rPr>
              <a:t>Missions et organisation du mouvement : Activités des équipes</a:t>
            </a:r>
            <a:br>
              <a:rPr lang="fr-FR" altLang="fr-FR">
                <a:ea typeface="ＭＳ Ｐゴシック"/>
                <a:cs typeface="+mn-lt"/>
              </a:rPr>
            </a:br>
            <a:r>
              <a:rPr lang="fr-FR">
                <a:ea typeface="ＭＳ Ｐゴシック"/>
              </a:rPr>
              <a:t>Alphabétisation, distribution alimentaire, repas partagés, vestiaire, ateliers d'insertion, soutien scolaire, visites de personnes âgées à domicile et en EHPAD, accueil des familles de prisonniers, domiciliation, accueil de jour de sans-abri, ateliers divers (couture, gym, cuisine, coiffure, tricot...) </a:t>
            </a:r>
          </a:p>
          <a:p>
            <a:pPr lvl="2">
              <a:spcBef>
                <a:spcPts val="575"/>
              </a:spcBef>
            </a:pPr>
            <a:endParaRPr lang="fr-FR">
              <a:ea typeface="ＭＳ Ｐゴシック" panose="020B0600070205080204" pitchFamily="34" charset="-128"/>
              <a:cs typeface="Calibri"/>
            </a:endParaRPr>
          </a:p>
          <a:p>
            <a:endParaRPr lang="fr-FR" altLang="fr-FR">
              <a:ea typeface="ＭＳ Ｐゴシック" panose="020B0600070205080204" pitchFamily="34" charset="-128"/>
              <a:cs typeface="Calibri"/>
            </a:endParaRPr>
          </a:p>
        </p:txBody>
      </p:sp>
      <p:sp>
        <p:nvSpPr>
          <p:cNvPr id="1229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1505BFB-473C-460C-91CD-38994C69824E}" type="slidenum">
              <a:rPr lang="fr-FR" altLang="fr-FR"/>
              <a:pPr/>
              <a:t>4</a:t>
            </a:fld>
            <a:endParaRPr lang="fr-FR" altLang="fr-FR"/>
          </a:p>
        </p:txBody>
      </p:sp>
    </p:spTree>
    <p:extLst>
      <p:ext uri="{BB962C8B-B14F-4D97-AF65-F5344CB8AC3E}">
        <p14:creationId xmlns:p14="http://schemas.microsoft.com/office/powerpoint/2010/main" val="3861207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47370" lvl="2" indent="-273050">
              <a:spcBef>
                <a:spcPts val="575"/>
              </a:spcBef>
              <a:buFont typeface="Wingdings,Sans-Serif"/>
              <a:buChar char="§"/>
            </a:pPr>
            <a:r>
              <a:rPr lang="fr-FR" b="1">
                <a:ea typeface="ＭＳ Ｐゴシック"/>
              </a:rPr>
              <a:t>Bureau :</a:t>
            </a:r>
            <a:r>
              <a:rPr lang="fr-FR">
                <a:ea typeface="ＭＳ Ｐゴシック"/>
              </a:rPr>
              <a:t> 1 présidente, 3 vice-présidentes, 1 trésorière, 1 secrétaire générale. Réunions hebdomadaires.</a:t>
            </a:r>
            <a:endParaRPr lang="en-US">
              <a:ea typeface="ＭＳ Ｐゴシック"/>
            </a:endParaRPr>
          </a:p>
          <a:p>
            <a:pPr marL="547370" lvl="2" indent="-273050">
              <a:spcBef>
                <a:spcPts val="575"/>
              </a:spcBef>
              <a:buFont typeface="Wingdings,Sans-Serif"/>
              <a:buChar char="§"/>
            </a:pPr>
            <a:r>
              <a:rPr lang="fr-FR" b="1">
                <a:ea typeface="ＭＳ Ｐゴシック"/>
              </a:rPr>
              <a:t>C.A : </a:t>
            </a:r>
            <a:r>
              <a:rPr lang="fr-FR">
                <a:ea typeface="ＭＳ Ｐゴシック"/>
              </a:rPr>
              <a:t>constitué de 18 bénévoles, majoritairement issues des équipes : </a:t>
            </a:r>
            <a:br>
              <a:rPr lang="fr-FR">
                <a:cs typeface="+mn-lt"/>
              </a:rPr>
            </a:br>
            <a:r>
              <a:rPr lang="fr-FR">
                <a:ea typeface="ＭＳ Ｐゴシック"/>
              </a:rPr>
              <a:t>11 conseillères nationales, le bureau  et 1 aumônier (sans droit de vote). </a:t>
            </a:r>
            <a:br>
              <a:rPr lang="fr-FR">
                <a:cs typeface="+mn-lt"/>
              </a:rPr>
            </a:br>
            <a:r>
              <a:rPr lang="fr-FR">
                <a:ea typeface="ＭＳ Ｐゴシック"/>
              </a:rPr>
              <a:t>5 conseils d'administration sont organisés chaque année.</a:t>
            </a:r>
          </a:p>
          <a:p>
            <a:pPr marL="547370" lvl="2" indent="-273050">
              <a:spcBef>
                <a:spcPts val="575"/>
              </a:spcBef>
              <a:buFont typeface="Wingdings,Sans-Serif"/>
              <a:buChar char="§"/>
            </a:pPr>
            <a:r>
              <a:rPr lang="fr-FR" b="1">
                <a:ea typeface="ＭＳ Ｐゴシック"/>
              </a:rPr>
              <a:t>Assemblée générale annuelle</a:t>
            </a:r>
            <a:r>
              <a:rPr lang="fr-FR">
                <a:ea typeface="ＭＳ Ｐゴシック"/>
              </a:rPr>
              <a:t> avec les présidentes des 70 équipes du terrain</a:t>
            </a:r>
          </a:p>
          <a:p>
            <a:pPr marL="547370" lvl="2" indent="-273050">
              <a:spcBef>
                <a:spcPts val="575"/>
              </a:spcBef>
              <a:buFont typeface="Wingdings,Sans-Serif"/>
              <a:buChar char="§"/>
            </a:pPr>
            <a:r>
              <a:rPr lang="fr-FR" b="1">
                <a:ea typeface="ＭＳ Ｐゴシック"/>
              </a:rPr>
              <a:t>Chargées de mission </a:t>
            </a:r>
            <a:r>
              <a:rPr lang="fr-FR">
                <a:ea typeface="ＭＳ Ｐゴシック"/>
              </a:rPr>
              <a:t>: immobilier, formation, alphabétisation, alimentation, accueil prisons, prières et parrainage, etc... ). Ces chargées de mission participent à 2 réunions de bureau élargi par an.</a:t>
            </a:r>
            <a:endParaRPr lang="fr-FR">
              <a:ea typeface="ＭＳ Ｐゴシック"/>
              <a:cs typeface="Calibri"/>
            </a:endParaRPr>
          </a:p>
          <a:p>
            <a:pPr marL="547370" lvl="2" indent="-273050">
              <a:spcBef>
                <a:spcPts val="575"/>
              </a:spcBef>
              <a:buFont typeface="Wingdings,Sans-Serif"/>
              <a:buChar char="§"/>
            </a:pPr>
            <a:r>
              <a:rPr lang="fr-FR" b="1">
                <a:ea typeface="ＭＳ Ｐゴシック"/>
              </a:rPr>
              <a:t>Salariées à temps partiel</a:t>
            </a:r>
            <a:r>
              <a:rPr lang="fr-FR">
                <a:ea typeface="ＭＳ Ｐゴシック"/>
              </a:rPr>
              <a:t> : 2 postes : assistante administrative et assistante communication</a:t>
            </a:r>
            <a:endParaRPr lang="en-US">
              <a:ea typeface="ＭＳ Ｐゴシック"/>
            </a:endParaRPr>
          </a:p>
          <a:p>
            <a:pPr marL="547370" lvl="2" indent="-273050">
              <a:spcBef>
                <a:spcPts val="575"/>
              </a:spcBef>
              <a:buFont typeface="Wingdings,Sans-Serif"/>
              <a:buChar char="§"/>
            </a:pPr>
            <a:r>
              <a:rPr lang="fr-FR" b="1">
                <a:ea typeface="ＭＳ Ｐゴシック"/>
              </a:rPr>
              <a:t>Comité Audit : </a:t>
            </a:r>
            <a:r>
              <a:rPr lang="fr-FR">
                <a:ea typeface="ＭＳ Ｐゴシック"/>
              </a:rPr>
              <a:t>2 femmes indépendantes bénévoles</a:t>
            </a:r>
          </a:p>
          <a:p>
            <a:pPr marL="547370" lvl="2" indent="-273050">
              <a:spcBef>
                <a:spcPts val="575"/>
              </a:spcBef>
              <a:buFont typeface="Wingdings,Sans-Serif"/>
              <a:buChar char="§"/>
            </a:pPr>
            <a:r>
              <a:rPr lang="fr-FR" b="1">
                <a:ea typeface="ＭＳ Ｐゴシック"/>
              </a:rPr>
              <a:t>Comité de pilotage : </a:t>
            </a:r>
            <a:r>
              <a:rPr lang="fr-FR">
                <a:ea typeface="ＭＳ Ｐゴシック"/>
              </a:rPr>
              <a:t>6 à 8 femmes actives bénévoles</a:t>
            </a:r>
          </a:p>
          <a:p>
            <a:pPr marL="547370" lvl="2" indent="-273050">
              <a:spcBef>
                <a:spcPts val="575"/>
              </a:spcBef>
              <a:buFont typeface="Wingdings,Sans-Serif"/>
              <a:buChar char="§"/>
            </a:pPr>
            <a:r>
              <a:rPr lang="fr-FR" b="1">
                <a:ea typeface="ＭＳ Ｐゴシック"/>
                <a:cs typeface="Calibri"/>
              </a:rPr>
              <a:t>Renouvellement mandat</a:t>
            </a:r>
            <a:r>
              <a:rPr lang="fr-FR">
                <a:ea typeface="ＭＳ Ｐゴシック"/>
                <a:cs typeface="Calibri"/>
              </a:rPr>
              <a:t> : à l'époque de </a:t>
            </a:r>
            <a:r>
              <a:rPr lang="fr-FR" err="1">
                <a:ea typeface="ＭＳ Ｐゴシック"/>
                <a:cs typeface="Calibri"/>
              </a:rPr>
              <a:t>sT</a:t>
            </a:r>
            <a:r>
              <a:rPr lang="fr-FR">
                <a:ea typeface="ＭＳ Ｐゴシック"/>
                <a:cs typeface="Calibri"/>
              </a:rPr>
              <a:t> </a:t>
            </a:r>
            <a:r>
              <a:rPr lang="fr-FR" err="1">
                <a:ea typeface="ＭＳ Ｐゴシック"/>
                <a:cs typeface="Calibri"/>
              </a:rPr>
              <a:t>vincent</a:t>
            </a:r>
            <a:r>
              <a:rPr lang="fr-FR">
                <a:ea typeface="ＭＳ Ｐゴシック"/>
                <a:cs typeface="Calibri"/>
              </a:rPr>
              <a:t> : tous les ans – renouvellement indispensable</a:t>
            </a:r>
          </a:p>
        </p:txBody>
      </p:sp>
      <p:sp>
        <p:nvSpPr>
          <p:cNvPr id="1229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1505BFB-473C-460C-91CD-38994C69824E}" type="slidenum">
              <a:rPr lang="fr-FR" altLang="fr-FR"/>
              <a:pPr/>
              <a:t>5</a:t>
            </a:fld>
            <a:endParaRPr lang="fr-FR" altLang="fr-FR"/>
          </a:p>
        </p:txBody>
      </p:sp>
    </p:spTree>
    <p:extLst>
      <p:ext uri="{BB962C8B-B14F-4D97-AF65-F5344CB8AC3E}">
        <p14:creationId xmlns:p14="http://schemas.microsoft.com/office/powerpoint/2010/main" val="739378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b="1">
                <a:ea typeface="ＭＳ Ｐゴシック"/>
                <a:cs typeface="Calibri"/>
              </a:rPr>
              <a:t>Structure </a:t>
            </a:r>
            <a:r>
              <a:rPr lang="fr-FR">
                <a:ea typeface="ＭＳ Ｐゴシック"/>
                <a:cs typeface="Calibri"/>
              </a:rPr>
              <a:t>:  nouvelle présidente et 2 nouvelles VP en 2021, 1 nouvelle secrétaire générale et 1 nouvelle VP centre en 2020</a:t>
            </a:r>
          </a:p>
          <a:p>
            <a:r>
              <a:rPr lang="fr-FR" b="1">
                <a:ea typeface="ＭＳ Ｐゴシック"/>
                <a:cs typeface="Calibri"/>
              </a:rPr>
              <a:t>Missions nouvelles </a:t>
            </a:r>
            <a:r>
              <a:rPr lang="fr-FR">
                <a:ea typeface="ＭＳ Ｐゴシック"/>
                <a:cs typeface="Calibri"/>
              </a:rPr>
              <a:t> </a:t>
            </a:r>
          </a:p>
          <a:p>
            <a:r>
              <a:rPr lang="fr-FR">
                <a:ea typeface="ＭＳ Ｐゴシック"/>
                <a:cs typeface="Calibri"/>
              </a:rPr>
              <a:t>Partenariats : avec des associations tiers : SSVP et Lazaristes / Hiver Solidaire et Permis de Construire rencontrés lors d'une réunion d'associations</a:t>
            </a:r>
            <a:endParaRPr lang="fr-FR">
              <a:cs typeface="Calibri"/>
            </a:endParaRPr>
          </a:p>
          <a:p>
            <a:r>
              <a:rPr lang="fr-FR">
                <a:ea typeface="ＭＳ Ｐゴシック"/>
                <a:cs typeface="Calibri"/>
              </a:rPr>
              <a:t>Femmes en précarité :</a:t>
            </a:r>
            <a:endParaRPr lang="fr-FR" b="1">
              <a:cs typeface="Calibri"/>
            </a:endParaRPr>
          </a:p>
          <a:p>
            <a:r>
              <a:rPr lang="fr-FR">
                <a:ea typeface="ＭＳ Ｐゴシック"/>
                <a:cs typeface="Calibri"/>
              </a:rPr>
              <a:t>Convention avec DGCS : travail sur 3 ans sur l'accompagnement des femmes en précarité : identification  des équipes concernées, exploitation des Dossiers Administratifs, réalisation de guides d'entretien, recueil de témoignages sur impact des ESV sur la vie des femmes en précarité : renforcement de la confiance en soi, sociabilisation, soutien psychologique, aide à l'insertion, apprentissage de la langue française</a:t>
            </a:r>
            <a:br>
              <a:rPr lang="fr-FR">
                <a:ea typeface="ＭＳ Ｐゴシック"/>
                <a:cs typeface="+mn-lt"/>
              </a:rPr>
            </a:br>
            <a:r>
              <a:rPr lang="fr-FR">
                <a:ea typeface="ＭＳ Ｐゴシック"/>
                <a:cs typeface="Calibri"/>
              </a:rPr>
              <a:t>Testimonial : </a:t>
            </a:r>
            <a:r>
              <a:rPr lang="fr-FR" b="1">
                <a:ea typeface="ＭＳ Ｐゴシック"/>
                <a:cs typeface="Calibri"/>
              </a:rPr>
              <a:t>"Je me sentais brisée et d’aller là-bas, ça m’a redonné confiance en moi, du coup je me suis réinscrite à Pôle emploi et maintenant je travaille à mi-temps »</a:t>
            </a:r>
            <a:br>
              <a:rPr lang="fr-FR" b="1">
                <a:ea typeface="ＭＳ Ｐゴシック"/>
                <a:cs typeface="Calibri"/>
              </a:rPr>
            </a:br>
            <a:r>
              <a:rPr lang="fr-FR" b="1">
                <a:ea typeface="ＭＳ Ｐゴシック"/>
                <a:cs typeface="Calibri"/>
              </a:rPr>
              <a:t> « Si je n’avais pas rencontré les ESV, je ne serai pas la femme que je suis devenue maintenant »</a:t>
            </a:r>
            <a:endParaRPr lang="fr-FR" b="1">
              <a:cs typeface="Calibri"/>
            </a:endParaRPr>
          </a:p>
          <a:p>
            <a:pPr marL="0" lvl="1">
              <a:spcBef>
                <a:spcPts val="575"/>
              </a:spcBef>
            </a:pPr>
            <a:r>
              <a:rPr lang="fr-FR" b="1">
                <a:ea typeface="ＭＳ Ｐゴシック"/>
              </a:rPr>
              <a:t>Autres changements majeurs… :</a:t>
            </a:r>
            <a:endParaRPr lang="en-US">
              <a:ea typeface="ＭＳ Ｐゴシック"/>
              <a:cs typeface="Calibri"/>
            </a:endParaRPr>
          </a:p>
          <a:p>
            <a:pPr marL="617220" lvl="2" indent="-342900">
              <a:spcBef>
                <a:spcPts val="575"/>
              </a:spcBef>
              <a:buFont typeface="Wingdings,Sans-Serif"/>
              <a:buChar char="§"/>
            </a:pPr>
            <a:r>
              <a:rPr lang="fr-FR">
                <a:ea typeface="ＭＳ Ｐゴシック"/>
              </a:rPr>
              <a:t>Crise sanitaire : mise en place de réunions en distanciel : CA, AG dématérialisée, formations par zoom pour garder le lien et continuer à fonctionner.</a:t>
            </a:r>
            <a:endParaRPr lang="en-US">
              <a:ea typeface="ＭＳ Ｐゴシック"/>
            </a:endParaRPr>
          </a:p>
          <a:p>
            <a:pPr marL="617220" lvl="2" indent="-342900">
              <a:spcBef>
                <a:spcPts val="575"/>
              </a:spcBef>
              <a:buFont typeface="Wingdings,Sans-Serif"/>
              <a:buChar char="§"/>
            </a:pPr>
            <a:r>
              <a:rPr lang="fr-FR">
                <a:ea typeface="ＭＳ Ｐゴシック"/>
              </a:rPr>
              <a:t>Mas d'Antibes :  vente du mas avec l'aide d'un cabinet d'avocat après études de diverses solutions</a:t>
            </a:r>
            <a:endParaRPr lang="fr-FR">
              <a:ea typeface="ＭＳ Ｐゴシック"/>
              <a:cs typeface="Calibri"/>
            </a:endParaRPr>
          </a:p>
          <a:p>
            <a:pPr marL="617220" lvl="2" indent="-342900">
              <a:spcBef>
                <a:spcPts val="575"/>
              </a:spcBef>
              <a:buFont typeface="Wingdings,Sans-Serif"/>
              <a:buChar char="§"/>
            </a:pPr>
            <a:r>
              <a:rPr lang="fr-FR">
                <a:ea typeface="ＭＳ Ｐゴシック"/>
              </a:rPr>
              <a:t>Réception du leg en 2020 : ancienne équipière qui nous a fait légataire universel</a:t>
            </a:r>
            <a:endParaRPr lang="en-US">
              <a:ea typeface="ＭＳ Ｐゴシック"/>
            </a:endParaRPr>
          </a:p>
          <a:p>
            <a:pPr marL="617220" lvl="2" indent="-342900">
              <a:spcBef>
                <a:spcPts val="575"/>
              </a:spcBef>
              <a:buFont typeface="Wingdings,Sans-Serif"/>
              <a:buChar char="§"/>
            </a:pPr>
            <a:r>
              <a:rPr lang="fr-FR">
                <a:ea typeface="ＭＳ Ｐゴシック"/>
              </a:rPr>
              <a:t>Report du congrès en 2023 : annulé en 2020, puis 2021 pour cause de covid</a:t>
            </a:r>
            <a:endParaRPr lang="fr-FR">
              <a:ea typeface="ＭＳ Ｐゴシック"/>
              <a:cs typeface="Calibri"/>
            </a:endParaRPr>
          </a:p>
          <a:p>
            <a:endParaRPr lang="fr-FR">
              <a:ea typeface="ＭＳ Ｐゴシック" panose="020B0600070205080204" pitchFamily="34" charset="-128"/>
              <a:cs typeface="Calibri"/>
            </a:endParaRPr>
          </a:p>
          <a:p>
            <a:endParaRPr lang="fr-FR" altLang="fr-FR">
              <a:ea typeface="ＭＳ Ｐゴシック" panose="020B0600070205080204" pitchFamily="34" charset="-128"/>
              <a:cs typeface="Calibri"/>
            </a:endParaRPr>
          </a:p>
        </p:txBody>
      </p:sp>
      <p:sp>
        <p:nvSpPr>
          <p:cNvPr id="1229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1505BFB-473C-460C-91CD-38994C69824E}" type="slidenum">
              <a:rPr lang="fr-FR" altLang="fr-FR"/>
              <a:pPr/>
              <a:t>6</a:t>
            </a:fld>
            <a:endParaRPr lang="fr-FR" altLang="fr-FR"/>
          </a:p>
        </p:txBody>
      </p:sp>
    </p:spTree>
    <p:extLst>
      <p:ext uri="{BB962C8B-B14F-4D97-AF65-F5344CB8AC3E}">
        <p14:creationId xmlns:p14="http://schemas.microsoft.com/office/powerpoint/2010/main" val="3328193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fr-FR">
                <a:ea typeface="ＭＳ Ｐゴシック"/>
                <a:cs typeface="Calibri"/>
              </a:rPr>
              <a:t>Des ressources qui peuvent varier fortement d’une année sur l’autre</a:t>
            </a:r>
            <a:endParaRPr lang="en-US">
              <a:ea typeface="ＭＳ Ｐゴシック"/>
              <a:cs typeface="Calibri"/>
            </a:endParaRPr>
          </a:p>
          <a:p>
            <a:pPr marL="171450" indent="-171450">
              <a:spcBef>
                <a:spcPct val="0"/>
              </a:spcBef>
              <a:buFont typeface="Arial,Sans-Serif"/>
              <a:buChar char="•"/>
            </a:pPr>
            <a:r>
              <a:rPr lang="fr-FR">
                <a:ea typeface="ＭＳ Ｐゴシック"/>
                <a:cs typeface="Calibri"/>
              </a:rPr>
              <a:t>Grands projets : Louise et Rosalie (2019,2020,2021), centre ouvert en 11/2020</a:t>
            </a:r>
            <a:endParaRPr lang="en-US">
              <a:ea typeface="ＭＳ Ｐゴシック"/>
              <a:cs typeface="Calibri"/>
            </a:endParaRPr>
          </a:p>
          <a:p>
            <a:pPr marL="171450" indent="-171450">
              <a:spcBef>
                <a:spcPct val="0"/>
              </a:spcBef>
              <a:buFont typeface="Arial,Sans-Serif"/>
              <a:buChar char="•"/>
            </a:pPr>
            <a:r>
              <a:rPr lang="fr-FR">
                <a:ea typeface="ＭＳ Ｐゴシック"/>
                <a:cs typeface="Calibri"/>
              </a:rPr>
              <a:t>Legs (2017,2020)</a:t>
            </a:r>
            <a:endParaRPr lang="en-US">
              <a:ea typeface="ＭＳ Ｐゴシック"/>
              <a:cs typeface="Calibri"/>
            </a:endParaRPr>
          </a:p>
          <a:p>
            <a:pPr marL="171450" indent="-171450">
              <a:spcBef>
                <a:spcPct val="0"/>
              </a:spcBef>
              <a:buFont typeface="Arial,Sans-Serif"/>
              <a:buChar char="•"/>
            </a:pPr>
            <a:r>
              <a:rPr lang="fr-FR"/>
              <a:t>Congrès (2020)</a:t>
            </a:r>
          </a:p>
          <a:p>
            <a:pPr marL="171450" indent="-171450">
              <a:spcBef>
                <a:spcPct val="0"/>
              </a:spcBef>
              <a:buFont typeface="Arial,Sans-Serif"/>
              <a:buChar char="•"/>
            </a:pPr>
            <a:r>
              <a:rPr lang="fr-FR">
                <a:ea typeface="ＭＳ Ｐゴシック"/>
                <a:cs typeface="Calibri"/>
              </a:rPr>
              <a:t>Heures de bénévolat, fort impact du covid en 2020</a:t>
            </a:r>
            <a:endParaRPr lang="fr-FR">
              <a:cs typeface="Calibri"/>
            </a:endParaRPr>
          </a:p>
          <a:p>
            <a:pPr marL="171450" indent="-171450">
              <a:spcBef>
                <a:spcPct val="0"/>
              </a:spcBef>
              <a:buFont typeface="Arial,Sans-Serif"/>
              <a:buChar char="•"/>
            </a:pPr>
            <a:r>
              <a:rPr lang="fr-FR">
                <a:ea typeface="ＭＳ Ｐゴシック"/>
                <a:cs typeface="Calibri"/>
              </a:rPr>
              <a:t>EN 2020, 1141 équipières ont cotisé.</a:t>
            </a:r>
            <a:endParaRPr lang="fr-FR">
              <a:cs typeface="Calibri"/>
            </a:endParaRPr>
          </a:p>
        </p:txBody>
      </p:sp>
      <p:sp>
        <p:nvSpPr>
          <p:cNvPr id="13316"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8C194C5-952C-497A-B5D8-03B0A6A2E627}" type="slidenum">
              <a:rPr lang="fr-FR" altLang="fr-FR"/>
              <a:pPr/>
              <a:t>7</a:t>
            </a:fld>
            <a:endParaRPr lang="fr-FR" altLang="fr-FR"/>
          </a:p>
        </p:txBody>
      </p:sp>
    </p:spTree>
    <p:extLst>
      <p:ext uri="{BB962C8B-B14F-4D97-AF65-F5344CB8AC3E}">
        <p14:creationId xmlns:p14="http://schemas.microsoft.com/office/powerpoint/2010/main" val="909157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spcBef>
                <a:spcPct val="0"/>
              </a:spcBef>
              <a:buFont typeface="Arial,Sans-Serif"/>
              <a:buChar char="•"/>
            </a:pPr>
            <a:r>
              <a:rPr lang="fr-FR"/>
              <a:t>Les revenus récurrents ne couvrent pas les charges, mais les rentrées exceptionnelles viennent équilibrer le budget de la fédération sur le long terme et ce depuis 400 ans.</a:t>
            </a:r>
            <a:br>
              <a:rPr lang="fr-FR"/>
            </a:br>
            <a:endParaRPr lang="fr-FR"/>
          </a:p>
          <a:p>
            <a:pPr marL="171450" indent="-171450">
              <a:spcBef>
                <a:spcPct val="0"/>
              </a:spcBef>
              <a:buFont typeface="Arial,Sans-Serif"/>
              <a:buChar char="•"/>
            </a:pPr>
            <a:r>
              <a:rPr lang="fr-FR"/>
              <a:t>Les charges récurrentes sont ventilées comme suit : fonctionnement, animation des équipes, communication (revue trimestrielle) et mise à disposition des locaux et Formation.</a:t>
            </a:r>
            <a:br>
              <a:rPr lang="fr-FR"/>
            </a:br>
            <a:endParaRPr lang="fr-FR"/>
          </a:p>
          <a:p>
            <a:pPr marL="171450" indent="-171450">
              <a:spcBef>
                <a:spcPct val="0"/>
              </a:spcBef>
              <a:buFont typeface="Arial,Sans-Serif"/>
              <a:buChar char="•"/>
            </a:pPr>
            <a:r>
              <a:rPr lang="fr-FR">
                <a:ea typeface="ＭＳ Ｐゴシック"/>
                <a:cs typeface="Calibri"/>
              </a:rPr>
              <a:t>Les charges exceptionnelles (soutien financier) fluctuent en fonction des projets spécifiques (L&amp;R, organisation du congrès, projet porté par une équipe)</a:t>
            </a:r>
          </a:p>
          <a:p>
            <a:endParaRPr lang="fr-FR" altLang="fr-FR">
              <a:ea typeface="ＭＳ Ｐゴシック" panose="020B0600070205080204" pitchFamily="34" charset="-128"/>
              <a:cs typeface="Calibri"/>
            </a:endParaRPr>
          </a:p>
        </p:txBody>
      </p:sp>
      <p:sp>
        <p:nvSpPr>
          <p:cNvPr id="13316"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8C194C5-952C-497A-B5D8-03B0A6A2E627}" type="slidenum">
              <a:rPr lang="fr-FR" altLang="fr-FR"/>
              <a:pPr/>
              <a:t>8</a:t>
            </a:fld>
            <a:endParaRPr lang="fr-FR" altLang="fr-FR"/>
          </a:p>
        </p:txBody>
      </p:sp>
    </p:spTree>
    <p:extLst>
      <p:ext uri="{BB962C8B-B14F-4D97-AF65-F5344CB8AC3E}">
        <p14:creationId xmlns:p14="http://schemas.microsoft.com/office/powerpoint/2010/main" val="15239739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575"/>
              </a:spcBef>
            </a:pPr>
            <a:r>
              <a:rPr lang="fr-FR" b="1" dirty="0">
                <a:ea typeface="ＭＳ Ｐゴシック"/>
                <a:cs typeface="Calibri"/>
              </a:rPr>
              <a:t>Notre besoin de financement pour réaliser notre projet est à minima de 250 </a:t>
            </a:r>
            <a:r>
              <a:rPr lang="fr-FR" b="1" dirty="0" err="1">
                <a:ea typeface="ＭＳ Ｐゴシック"/>
                <a:cs typeface="Calibri"/>
              </a:rPr>
              <a:t>Ke</a:t>
            </a:r>
            <a:r>
              <a:rPr lang="fr-FR" b="1" dirty="0">
                <a:ea typeface="ＭＳ Ｐゴシック"/>
                <a:cs typeface="Calibri"/>
              </a:rPr>
              <a:t>/an,</a:t>
            </a:r>
            <a:r>
              <a:rPr lang="fr-FR" dirty="0">
                <a:ea typeface="ＭＳ Ｐゴシック"/>
                <a:cs typeface="Calibri"/>
              </a:rPr>
              <a:t> il est récurrent depuis plusieurs années, comme nous pouvons l'observer dans le tableau précédent</a:t>
            </a:r>
            <a:endParaRPr lang="fr-FR" dirty="0"/>
          </a:p>
          <a:p>
            <a:pPr>
              <a:spcBef>
                <a:spcPts val="575"/>
              </a:spcBef>
            </a:pPr>
            <a:endParaRPr lang="fr-FR" b="1" dirty="0">
              <a:ea typeface="ＭＳ Ｐゴシック"/>
              <a:cs typeface="Calibri"/>
            </a:endParaRPr>
          </a:p>
          <a:p>
            <a:pPr>
              <a:spcBef>
                <a:spcPts val="575"/>
              </a:spcBef>
            </a:pPr>
            <a:r>
              <a:rPr lang="fr-FR" b="1" dirty="0">
                <a:ea typeface="ＭＳ Ｐゴシック"/>
                <a:cs typeface="Calibri"/>
              </a:rPr>
              <a:t>Nos financements </a:t>
            </a:r>
            <a:r>
              <a:rPr lang="fr-FR" dirty="0">
                <a:ea typeface="ＭＳ Ｐゴシック"/>
                <a:cs typeface="Calibri"/>
              </a:rPr>
              <a:t>proviennent de </a:t>
            </a:r>
            <a:r>
              <a:rPr lang="fr-FR" b="1" dirty="0">
                <a:ea typeface="ＭＳ Ｐゴシック"/>
                <a:cs typeface="Calibri"/>
              </a:rPr>
              <a:t>dons privés, de subventions et de fondations</a:t>
            </a:r>
            <a:r>
              <a:rPr lang="fr-FR" dirty="0">
                <a:ea typeface="ＭＳ Ｐゴシック"/>
                <a:cs typeface="Calibri"/>
              </a:rPr>
              <a:t> . Ces 2 années Covid nous ont privé de ressources provenant de partenariats habituels (tournoi de bridge, soirée théâtre, course cycliste..)</a:t>
            </a:r>
            <a:endParaRPr lang="fr-FR" dirty="0">
              <a:cs typeface="Calibri"/>
            </a:endParaRPr>
          </a:p>
          <a:p>
            <a:pPr>
              <a:spcBef>
                <a:spcPts val="575"/>
              </a:spcBef>
            </a:pPr>
            <a:r>
              <a:rPr lang="fr-FR" b="1" dirty="0">
                <a:ea typeface="ＭＳ Ｐゴシック"/>
                <a:cs typeface="Calibri"/>
              </a:rPr>
              <a:t>Nous avons prouvé notre capacité à lever des fonds sur des projets spécifiques : pour</a:t>
            </a:r>
            <a:r>
              <a:rPr lang="fr-FR" dirty="0">
                <a:ea typeface="ＭＳ Ｐゴシック"/>
                <a:cs typeface="Calibri"/>
              </a:rPr>
              <a:t> Louise et Rosalie, nous avons levé 280 </a:t>
            </a:r>
            <a:r>
              <a:rPr lang="fr-FR" dirty="0" err="1">
                <a:ea typeface="ＭＳ Ｐゴシック"/>
                <a:cs typeface="Calibri"/>
              </a:rPr>
              <a:t>Ke</a:t>
            </a:r>
            <a:r>
              <a:rPr lang="fr-FR" dirty="0">
                <a:ea typeface="ＭＳ Ｐゴシック"/>
                <a:cs typeface="Calibri"/>
              </a:rPr>
              <a:t> et su rallier toutes catégories de donateurs (fonds privés, fonds publics, fondations et institutionnels et ESV)</a:t>
            </a:r>
            <a:endParaRPr lang="fr-FR" dirty="0">
              <a:cs typeface="Calibri"/>
            </a:endParaRPr>
          </a:p>
          <a:p>
            <a:pPr>
              <a:spcBef>
                <a:spcPts val="575"/>
              </a:spcBef>
            </a:pPr>
            <a:endParaRPr lang="fr-FR" b="1" dirty="0">
              <a:ea typeface="ＭＳ Ｐゴシック"/>
              <a:cs typeface="Calibri"/>
            </a:endParaRPr>
          </a:p>
          <a:p>
            <a:endParaRPr lang="fr-FR" altLang="fr-FR" dirty="0">
              <a:ea typeface="ＭＳ Ｐゴシック" panose="020B0600070205080204" pitchFamily="34" charset="-128"/>
              <a:cs typeface="Calibri"/>
            </a:endParaRPr>
          </a:p>
          <a:p>
            <a:endParaRPr lang="fr-FR"/>
          </a:p>
        </p:txBody>
      </p:sp>
      <p:sp>
        <p:nvSpPr>
          <p:cNvPr id="13316"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8C194C5-952C-497A-B5D8-03B0A6A2E627}" type="slidenum">
              <a:rPr lang="fr-FR" altLang="fr-FR"/>
              <a:pPr/>
              <a:t>9</a:t>
            </a:fld>
            <a:endParaRPr lang="fr-FR" altLang="fr-FR"/>
          </a:p>
        </p:txBody>
      </p:sp>
    </p:spTree>
    <p:extLst>
      <p:ext uri="{BB962C8B-B14F-4D97-AF65-F5344CB8AC3E}">
        <p14:creationId xmlns:p14="http://schemas.microsoft.com/office/powerpoint/2010/main" val="567893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857224" y="3357562"/>
            <a:ext cx="7772400" cy="1143000"/>
          </a:xfrm>
        </p:spPr>
        <p:txBody>
          <a:bodyPr/>
          <a:lstStyle>
            <a:lvl1pPr algn="ctr">
              <a:defRPr>
                <a:solidFill>
                  <a:schemeClr val="tx1"/>
                </a:solidFill>
              </a:defRPr>
            </a:lvl1pPr>
          </a:lstStyle>
          <a:p>
            <a:r>
              <a:rPr lang="fr-FR"/>
              <a:t>Cliquez pour modifier le style du titre</a:t>
            </a:r>
            <a:endParaRPr lang="en-US"/>
          </a:p>
        </p:txBody>
      </p:sp>
      <p:sp>
        <p:nvSpPr>
          <p:cNvPr id="3" name="Rectangle 9"/>
          <p:cNvSpPr>
            <a:spLocks noGrp="1" noChangeArrowheads="1"/>
          </p:cNvSpPr>
          <p:nvPr>
            <p:ph type="sldNum" sz="quarter" idx="10"/>
          </p:nvPr>
        </p:nvSpPr>
        <p:spPr>
          <a:ln/>
        </p:spPr>
        <p:txBody>
          <a:bodyPr/>
          <a:lstStyle>
            <a:lvl1pPr>
              <a:defRPr/>
            </a:lvl1pPr>
          </a:lstStyle>
          <a:p>
            <a:fld id="{8426509C-C633-483B-8167-8D617D21AFB0}" type="slidenum">
              <a:rPr lang="fr-FR" altLang="fr-FR"/>
              <a:pPr/>
              <a:t>‹N°›</a:t>
            </a:fld>
            <a:endParaRPr lang="fr-FR" altLang="fr-FR"/>
          </a:p>
        </p:txBody>
      </p:sp>
    </p:spTree>
    <p:extLst>
      <p:ext uri="{BB962C8B-B14F-4D97-AF65-F5344CB8AC3E}">
        <p14:creationId xmlns:p14="http://schemas.microsoft.com/office/powerpoint/2010/main" val="1500702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4" name="Text Box 7"/>
          <p:cNvSpPr txBox="1">
            <a:spLocks noChangeArrowheads="1"/>
          </p:cNvSpPr>
          <p:nvPr userDrawn="1"/>
        </p:nvSpPr>
        <p:spPr bwMode="auto">
          <a:xfrm>
            <a:off x="0" y="0"/>
            <a:ext cx="9144000" cy="620713"/>
          </a:xfrm>
          <a:prstGeom prst="rect">
            <a:avLst/>
          </a:prstGeom>
          <a:solidFill>
            <a:schemeClr val="bg1"/>
          </a:solidFill>
          <a:ln>
            <a:noFill/>
          </a:ln>
          <a:extLst>
            <a:ext uri="{91240B29-F687-4f45-9708-019B960494DF}"/>
          </a:extLst>
        </p:spPr>
        <p:txBody>
          <a:bodyPr lIns="85837" tIns="44634" rIns="85837" bIns="44634" anchor="ctr"/>
          <a:lstStyle>
            <a:lvl1pPr defTabSz="428625" eaLnBrk="0" hangingPunct="0">
              <a:tabLst>
                <a:tab pos="0" algn="l"/>
                <a:tab pos="871538" algn="l"/>
                <a:tab pos="1746250" algn="l"/>
                <a:tab pos="2616200" algn="l"/>
                <a:tab pos="3490913" algn="l"/>
                <a:tab pos="4362450" algn="l"/>
                <a:tab pos="5237163" algn="l"/>
                <a:tab pos="6103938" algn="l"/>
                <a:tab pos="6981825" algn="l"/>
                <a:tab pos="7848600" algn="l"/>
                <a:tab pos="8720138" algn="l"/>
                <a:tab pos="9591675" algn="l"/>
              </a:tabLst>
              <a:defRPr sz="2400">
                <a:solidFill>
                  <a:schemeClr val="tx1"/>
                </a:solidFill>
                <a:latin typeface="Arial" charset="0"/>
                <a:ea typeface="ＭＳ Ｐゴシック" charset="0"/>
                <a:cs typeface="ＭＳ Ｐゴシック" charset="0"/>
              </a:defRPr>
            </a:lvl1pPr>
            <a:lvl2pPr marL="742950" indent="-285750" defTabSz="428625" eaLnBrk="0" hangingPunct="0">
              <a:tabLst>
                <a:tab pos="0" algn="l"/>
                <a:tab pos="871538" algn="l"/>
                <a:tab pos="1746250" algn="l"/>
                <a:tab pos="2616200" algn="l"/>
                <a:tab pos="3490913" algn="l"/>
                <a:tab pos="4362450" algn="l"/>
                <a:tab pos="5237163" algn="l"/>
                <a:tab pos="6103938" algn="l"/>
                <a:tab pos="6981825" algn="l"/>
                <a:tab pos="7848600" algn="l"/>
                <a:tab pos="8720138" algn="l"/>
                <a:tab pos="9591675" algn="l"/>
              </a:tabLst>
              <a:defRPr sz="2400">
                <a:solidFill>
                  <a:schemeClr val="tx1"/>
                </a:solidFill>
                <a:latin typeface="Arial" charset="0"/>
                <a:ea typeface="ＭＳ Ｐゴシック" charset="0"/>
              </a:defRPr>
            </a:lvl2pPr>
            <a:lvl3pPr marL="1143000" indent="-228600" defTabSz="428625" eaLnBrk="0" hangingPunct="0">
              <a:tabLst>
                <a:tab pos="0" algn="l"/>
                <a:tab pos="871538" algn="l"/>
                <a:tab pos="1746250" algn="l"/>
                <a:tab pos="2616200" algn="l"/>
                <a:tab pos="3490913" algn="l"/>
                <a:tab pos="4362450" algn="l"/>
                <a:tab pos="5237163" algn="l"/>
                <a:tab pos="6103938" algn="l"/>
                <a:tab pos="6981825" algn="l"/>
                <a:tab pos="7848600" algn="l"/>
                <a:tab pos="8720138" algn="l"/>
                <a:tab pos="9591675" algn="l"/>
              </a:tabLst>
              <a:defRPr sz="2400">
                <a:solidFill>
                  <a:schemeClr val="tx1"/>
                </a:solidFill>
                <a:latin typeface="Arial" charset="0"/>
                <a:ea typeface="ＭＳ Ｐゴシック" charset="0"/>
              </a:defRPr>
            </a:lvl3pPr>
            <a:lvl4pPr marL="1600200" indent="-228600" defTabSz="428625" eaLnBrk="0" hangingPunct="0">
              <a:tabLst>
                <a:tab pos="0" algn="l"/>
                <a:tab pos="871538" algn="l"/>
                <a:tab pos="1746250" algn="l"/>
                <a:tab pos="2616200" algn="l"/>
                <a:tab pos="3490913" algn="l"/>
                <a:tab pos="4362450" algn="l"/>
                <a:tab pos="5237163" algn="l"/>
                <a:tab pos="6103938" algn="l"/>
                <a:tab pos="6981825" algn="l"/>
                <a:tab pos="7848600" algn="l"/>
                <a:tab pos="8720138" algn="l"/>
                <a:tab pos="9591675" algn="l"/>
              </a:tabLst>
              <a:defRPr sz="2400">
                <a:solidFill>
                  <a:schemeClr val="tx1"/>
                </a:solidFill>
                <a:latin typeface="Arial" charset="0"/>
                <a:ea typeface="ＭＳ Ｐゴシック" charset="0"/>
              </a:defRPr>
            </a:lvl4pPr>
            <a:lvl5pPr marL="2057400" indent="-228600" defTabSz="428625" eaLnBrk="0" hangingPunct="0">
              <a:tabLst>
                <a:tab pos="0" algn="l"/>
                <a:tab pos="871538" algn="l"/>
                <a:tab pos="1746250" algn="l"/>
                <a:tab pos="2616200" algn="l"/>
                <a:tab pos="3490913" algn="l"/>
                <a:tab pos="4362450" algn="l"/>
                <a:tab pos="5237163" algn="l"/>
                <a:tab pos="6103938" algn="l"/>
                <a:tab pos="6981825" algn="l"/>
                <a:tab pos="7848600" algn="l"/>
                <a:tab pos="8720138" algn="l"/>
                <a:tab pos="9591675" algn="l"/>
              </a:tabLst>
              <a:defRPr sz="2400">
                <a:solidFill>
                  <a:schemeClr val="tx1"/>
                </a:solidFill>
                <a:latin typeface="Arial" charset="0"/>
                <a:ea typeface="ＭＳ Ｐゴシック" charset="0"/>
              </a:defRPr>
            </a:lvl5pPr>
            <a:lvl6pPr marL="2514600" indent="-228600" defTabSz="428625" eaLnBrk="0" fontAlgn="base" hangingPunct="0">
              <a:spcBef>
                <a:spcPct val="0"/>
              </a:spcBef>
              <a:spcAft>
                <a:spcPct val="0"/>
              </a:spcAft>
              <a:tabLst>
                <a:tab pos="0" algn="l"/>
                <a:tab pos="871538" algn="l"/>
                <a:tab pos="1746250" algn="l"/>
                <a:tab pos="2616200" algn="l"/>
                <a:tab pos="3490913" algn="l"/>
                <a:tab pos="4362450" algn="l"/>
                <a:tab pos="5237163" algn="l"/>
                <a:tab pos="6103938" algn="l"/>
                <a:tab pos="6981825" algn="l"/>
                <a:tab pos="7848600" algn="l"/>
                <a:tab pos="8720138" algn="l"/>
                <a:tab pos="9591675" algn="l"/>
              </a:tabLst>
              <a:defRPr sz="2400">
                <a:solidFill>
                  <a:schemeClr val="tx1"/>
                </a:solidFill>
                <a:latin typeface="Arial" charset="0"/>
                <a:ea typeface="ＭＳ Ｐゴシック" charset="0"/>
              </a:defRPr>
            </a:lvl6pPr>
            <a:lvl7pPr marL="2971800" indent="-228600" defTabSz="428625" eaLnBrk="0" fontAlgn="base" hangingPunct="0">
              <a:spcBef>
                <a:spcPct val="0"/>
              </a:spcBef>
              <a:spcAft>
                <a:spcPct val="0"/>
              </a:spcAft>
              <a:tabLst>
                <a:tab pos="0" algn="l"/>
                <a:tab pos="871538" algn="l"/>
                <a:tab pos="1746250" algn="l"/>
                <a:tab pos="2616200" algn="l"/>
                <a:tab pos="3490913" algn="l"/>
                <a:tab pos="4362450" algn="l"/>
                <a:tab pos="5237163" algn="l"/>
                <a:tab pos="6103938" algn="l"/>
                <a:tab pos="6981825" algn="l"/>
                <a:tab pos="7848600" algn="l"/>
                <a:tab pos="8720138" algn="l"/>
                <a:tab pos="9591675" algn="l"/>
              </a:tabLst>
              <a:defRPr sz="2400">
                <a:solidFill>
                  <a:schemeClr val="tx1"/>
                </a:solidFill>
                <a:latin typeface="Arial" charset="0"/>
                <a:ea typeface="ＭＳ Ｐゴシック" charset="0"/>
              </a:defRPr>
            </a:lvl7pPr>
            <a:lvl8pPr marL="3429000" indent="-228600" defTabSz="428625" eaLnBrk="0" fontAlgn="base" hangingPunct="0">
              <a:spcBef>
                <a:spcPct val="0"/>
              </a:spcBef>
              <a:spcAft>
                <a:spcPct val="0"/>
              </a:spcAft>
              <a:tabLst>
                <a:tab pos="0" algn="l"/>
                <a:tab pos="871538" algn="l"/>
                <a:tab pos="1746250" algn="l"/>
                <a:tab pos="2616200" algn="l"/>
                <a:tab pos="3490913" algn="l"/>
                <a:tab pos="4362450" algn="l"/>
                <a:tab pos="5237163" algn="l"/>
                <a:tab pos="6103938" algn="l"/>
                <a:tab pos="6981825" algn="l"/>
                <a:tab pos="7848600" algn="l"/>
                <a:tab pos="8720138" algn="l"/>
                <a:tab pos="9591675" algn="l"/>
              </a:tabLst>
              <a:defRPr sz="2400">
                <a:solidFill>
                  <a:schemeClr val="tx1"/>
                </a:solidFill>
                <a:latin typeface="Arial" charset="0"/>
                <a:ea typeface="ＭＳ Ｐゴシック" charset="0"/>
              </a:defRPr>
            </a:lvl8pPr>
            <a:lvl9pPr marL="3886200" indent="-228600" defTabSz="428625" eaLnBrk="0" fontAlgn="base" hangingPunct="0">
              <a:spcBef>
                <a:spcPct val="0"/>
              </a:spcBef>
              <a:spcAft>
                <a:spcPct val="0"/>
              </a:spcAft>
              <a:tabLst>
                <a:tab pos="0" algn="l"/>
                <a:tab pos="871538" algn="l"/>
                <a:tab pos="1746250" algn="l"/>
                <a:tab pos="2616200" algn="l"/>
                <a:tab pos="3490913" algn="l"/>
                <a:tab pos="4362450" algn="l"/>
                <a:tab pos="5237163" algn="l"/>
                <a:tab pos="6103938" algn="l"/>
                <a:tab pos="6981825" algn="l"/>
                <a:tab pos="7848600" algn="l"/>
                <a:tab pos="8720138" algn="l"/>
                <a:tab pos="9591675" algn="l"/>
              </a:tabLst>
              <a:defRPr sz="2400">
                <a:solidFill>
                  <a:schemeClr val="tx1"/>
                </a:solidFill>
                <a:latin typeface="Arial" charset="0"/>
                <a:ea typeface="ＭＳ Ｐゴシック" charset="0"/>
              </a:defRPr>
            </a:lvl9pPr>
          </a:lstStyle>
          <a:p>
            <a:pPr algn="ctr" eaLnBrk="1" hangingPunct="1">
              <a:lnSpc>
                <a:spcPct val="96000"/>
              </a:lnSpc>
              <a:buClr>
                <a:srgbClr val="000000"/>
              </a:buClr>
              <a:buSzPct val="100000"/>
              <a:buFont typeface="Arial" charset="0"/>
              <a:buNone/>
              <a:defRPr/>
            </a:pPr>
            <a:endParaRPr lang="en-GB" sz="2200">
              <a:solidFill>
                <a:schemeClr val="bg1"/>
              </a:solidFill>
              <a:latin typeface="Tw Cen MT" charset="0"/>
            </a:endParaRPr>
          </a:p>
        </p:txBody>
      </p:sp>
      <p:sp>
        <p:nvSpPr>
          <p:cNvPr id="9" name="Espace réservé du texte 8"/>
          <p:cNvSpPr>
            <a:spLocks noGrp="1"/>
          </p:cNvSpPr>
          <p:nvPr>
            <p:ph type="body" sz="quarter" idx="11"/>
          </p:nvPr>
        </p:nvSpPr>
        <p:spPr>
          <a:xfrm>
            <a:off x="35719" y="167481"/>
            <a:ext cx="9144000" cy="785813"/>
          </a:xfrm>
          <a:prstGeom prst="rect">
            <a:avLst/>
          </a:prstGeom>
          <a:solidFill>
            <a:schemeClr val="bg1"/>
          </a:solidFill>
        </p:spPr>
        <p:txBody>
          <a:bodyPr/>
          <a:lstStyle>
            <a:lvl1pPr algn="ctr">
              <a:buNone/>
              <a:defRPr b="1">
                <a:solidFill>
                  <a:srgbClr val="680F37"/>
                </a:solidFill>
                <a:latin typeface="Arial" pitchFamily="34" charset="0"/>
                <a:cs typeface="Arial" pitchFamily="34" charset="0"/>
              </a:defRPr>
            </a:lvl1pPr>
          </a:lstStyle>
          <a:p>
            <a:pPr lvl="0"/>
            <a:r>
              <a:rPr lang="fr-FR"/>
              <a:t>Cliquez pour modifier les styles du texte du masque</a:t>
            </a:r>
          </a:p>
        </p:txBody>
      </p:sp>
      <p:sp>
        <p:nvSpPr>
          <p:cNvPr id="11" name="Espace réservé du texte 10"/>
          <p:cNvSpPr>
            <a:spLocks noGrp="1"/>
          </p:cNvSpPr>
          <p:nvPr>
            <p:ph type="body" sz="quarter" idx="12"/>
          </p:nvPr>
        </p:nvSpPr>
        <p:spPr>
          <a:xfrm>
            <a:off x="500063" y="1285875"/>
            <a:ext cx="8215312" cy="4643438"/>
          </a:xfrm>
          <a:prstGeom prst="rect">
            <a:avLst/>
          </a:prstGeom>
        </p:spPr>
        <p:txBody>
          <a:bodyPr/>
          <a:lstStyle>
            <a:lvl1pPr>
              <a:buClr>
                <a:srgbClr val="1E214E"/>
              </a:buClr>
              <a:defRPr>
                <a:latin typeface="Arial" pitchFamily="34" charset="0"/>
                <a:cs typeface="Arial" pitchFamily="34" charset="0"/>
              </a:defRPr>
            </a:lvl1pPr>
            <a:lvl2pPr>
              <a:buClr>
                <a:srgbClr val="6D2553"/>
              </a:buClr>
              <a:defRPr>
                <a:latin typeface="Arial" pitchFamily="34" charset="0"/>
                <a:cs typeface="Arial" pitchFamily="34" charset="0"/>
              </a:defRPr>
            </a:lvl2pPr>
            <a:lvl3pPr>
              <a:defRPr>
                <a:latin typeface="Arial" pitchFamily="34" charset="0"/>
                <a:cs typeface="Arial" pitchFamily="34" charset="0"/>
              </a:defRPr>
            </a:lvl3pPr>
            <a:lvl4pPr>
              <a:buClr>
                <a:srgbClr val="B2A29C"/>
              </a:buClr>
              <a:defRPr>
                <a:latin typeface="Arial" pitchFamily="34" charset="0"/>
                <a:cs typeface="Arial" pitchFamily="34" charset="0"/>
              </a:defRPr>
            </a:lvl4pPr>
            <a:lvl5pPr>
              <a:buClr>
                <a:srgbClr val="BBE0E3"/>
              </a:buClr>
              <a:buFont typeface="Arial" pitchFamily="34" charset="0"/>
              <a:buChar char="•"/>
              <a:defRPr>
                <a:latin typeface="Arial" pitchFamily="34" charset="0"/>
                <a:cs typeface="Arial" pitchFamily="34" charset="0"/>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9"/>
          <p:cNvSpPr>
            <a:spLocks noGrp="1" noChangeArrowheads="1"/>
          </p:cNvSpPr>
          <p:nvPr>
            <p:ph type="sldNum" sz="quarter" idx="13"/>
          </p:nvPr>
        </p:nvSpPr>
        <p:spPr/>
        <p:txBody>
          <a:bodyPr/>
          <a:lstStyle>
            <a:lvl1pPr>
              <a:defRPr/>
            </a:lvl1pPr>
          </a:lstStyle>
          <a:p>
            <a:fld id="{25B1B5A1-71B5-4D6F-9B34-493E1FAE5AEA}" type="slidenum">
              <a:rPr lang="fr-FR" altLang="fr-FR"/>
              <a:pPr/>
              <a:t>‹N°›</a:t>
            </a:fld>
            <a:endParaRPr lang="fr-FR" altLang="fr-FR"/>
          </a:p>
        </p:txBody>
      </p:sp>
      <p:cxnSp>
        <p:nvCxnSpPr>
          <p:cNvPr id="10" name="直接连接符 13"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C90FD6D8-4242-C54D-AA55-F51EFF63ADD6}"/>
              </a:ext>
            </a:extLst>
          </p:cNvPr>
          <p:cNvCxnSpPr/>
          <p:nvPr userDrawn="1"/>
        </p:nvCxnSpPr>
        <p:spPr>
          <a:xfrm rot="16200000" flipH="1">
            <a:off x="683568" y="476712"/>
            <a:ext cx="0" cy="720000"/>
          </a:xfrm>
          <a:prstGeom prst="line">
            <a:avLst/>
          </a:prstGeom>
          <a:ln w="28575" cap="rnd">
            <a:solidFill>
              <a:srgbClr val="D0276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9669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42073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27" name="Espace réservé du titre 21"/>
          <p:cNvSpPr>
            <a:spLocks noGrp="1"/>
          </p:cNvSpPr>
          <p:nvPr>
            <p:ph type="title"/>
          </p:nvPr>
        </p:nvSpPr>
        <p:spPr bwMode="auto">
          <a:xfrm>
            <a:off x="857250" y="314325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91440" numCol="1" anchor="b" anchorCtr="0" compatLnSpc="1">
            <a:prstTxWarp prst="textNoShape">
              <a:avLst/>
            </a:prstTxWarp>
          </a:bodyPr>
          <a:lstStyle/>
          <a:p>
            <a:pPr lvl="0"/>
            <a:r>
              <a:rPr lang="fr-FR" altLang="fr-FR"/>
              <a:t>Cliquez pour modifier le style du titre</a:t>
            </a:r>
            <a:endParaRPr lang="en-US" altLang="fr-FR"/>
          </a:p>
        </p:txBody>
      </p:sp>
      <p:sp>
        <p:nvSpPr>
          <p:cNvPr id="1033" name="Rectangle 9"/>
          <p:cNvSpPr>
            <a:spLocks noGrp="1" noChangeArrowheads="1"/>
          </p:cNvSpPr>
          <p:nvPr>
            <p:ph type="sldNum" sz="quarter" idx="4"/>
          </p:nvPr>
        </p:nvSpPr>
        <p:spPr bwMode="auto">
          <a:xfrm>
            <a:off x="6831013" y="6453188"/>
            <a:ext cx="2133600" cy="260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Arial" panose="020B0604020202020204" pitchFamily="34" charset="0"/>
              </a:defRPr>
            </a:lvl1pPr>
          </a:lstStyle>
          <a:p>
            <a:fld id="{DD4B9F14-9065-437F-B9C7-F3D1EE888EB3}"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Lst>
  <p:hf hdr="0"/>
  <p:txStyles>
    <p:titleStyle>
      <a:lvl1pPr algn="l" rtl="0" eaLnBrk="0" fontAlgn="base" hangingPunct="0">
        <a:spcBef>
          <a:spcPct val="0"/>
        </a:spcBef>
        <a:spcAft>
          <a:spcPct val="0"/>
        </a:spcAft>
        <a:defRPr sz="4000" kern="12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Franklin Gothic Book" pitchFamily="34"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Franklin Gothic Book" pitchFamily="34"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Franklin Gothic Book" pitchFamily="34"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Franklin Gothic Book" pitchFamily="34"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anose="05020102010507070707" pitchFamily="18" charset="2"/>
        <a:buChar char=""/>
        <a:defRPr sz="2600" kern="1200">
          <a:solidFill>
            <a:schemeClr val="tx1"/>
          </a:solidFill>
          <a:latin typeface="+mn-lt"/>
          <a:ea typeface="ＭＳ Ｐゴシック" charset="0"/>
          <a:cs typeface="ＭＳ Ｐゴシック" charset="0"/>
        </a:defRPr>
      </a:lvl1pPr>
      <a:lvl2pPr marL="547688" indent="-228600" algn="l" rtl="0" eaLnBrk="0" fontAlgn="base" hangingPunct="0">
        <a:spcBef>
          <a:spcPts val="375"/>
        </a:spcBef>
        <a:spcAft>
          <a:spcPct val="0"/>
        </a:spcAft>
        <a:buClr>
          <a:schemeClr val="accent2"/>
        </a:buClr>
        <a:buSzPct val="85000"/>
        <a:buFont typeface="Wingdings 2" panose="05020102010507070707" pitchFamily="18" charset="2"/>
        <a:buChar char=""/>
        <a:defRPr sz="2400" kern="1200">
          <a:solidFill>
            <a:schemeClr val="tx1"/>
          </a:solidFill>
          <a:latin typeface="+mn-lt"/>
          <a:ea typeface="ＭＳ Ｐゴシック" charset="0"/>
          <a:cs typeface="+mn-cs"/>
        </a:defRPr>
      </a:lvl2pPr>
      <a:lvl3pPr marL="822325" indent="-228600" algn="l" rtl="0" eaLnBrk="0" fontAlgn="base" hangingPunct="0">
        <a:spcBef>
          <a:spcPts val="375"/>
        </a:spcBef>
        <a:spcAft>
          <a:spcPct val="0"/>
        </a:spcAft>
        <a:buClr>
          <a:srgbClr val="B2C1DB"/>
        </a:buClr>
        <a:buSzPct val="85000"/>
        <a:buFont typeface="Wingdings 2" panose="05020102010507070707" pitchFamily="18" charset="2"/>
        <a:buChar char=""/>
        <a:defRPr sz="2000" kern="1200">
          <a:solidFill>
            <a:schemeClr val="tx1"/>
          </a:solidFill>
          <a:latin typeface="+mn-lt"/>
          <a:ea typeface="ＭＳ Ｐゴシック" charset="0"/>
          <a:cs typeface="+mn-cs"/>
        </a:defRPr>
      </a:lvl3pPr>
      <a:lvl4pPr marL="1096963" indent="-228600" algn="l" rtl="0" eaLnBrk="0" fontAlgn="base" hangingPunct="0">
        <a:spcBef>
          <a:spcPts val="375"/>
        </a:spcBef>
        <a:spcAft>
          <a:spcPct val="0"/>
        </a:spcAft>
        <a:buClr>
          <a:srgbClr val="9BBB59"/>
        </a:buClr>
        <a:buSzPct val="80000"/>
        <a:buFont typeface="Wingdings 2" panose="05020102010507070707" pitchFamily="18" charset="2"/>
        <a:buChar char=""/>
        <a:defRPr sz="2000" kern="1200">
          <a:solidFill>
            <a:schemeClr val="tx1"/>
          </a:solidFill>
          <a:latin typeface="+mn-lt"/>
          <a:ea typeface="ＭＳ Ｐゴシック" charset="0"/>
          <a:cs typeface="+mn-cs"/>
        </a:defRPr>
      </a:lvl4pPr>
      <a:lvl5pPr marL="1371600" indent="-228600" algn="l" rtl="0" eaLnBrk="0" fontAlgn="base" hangingPunct="0">
        <a:spcBef>
          <a:spcPts val="375"/>
        </a:spcBef>
        <a:spcAft>
          <a:spcPct val="0"/>
        </a:spcAft>
        <a:buClr>
          <a:srgbClr val="9BBB59"/>
        </a:buClr>
        <a:buChar char="o"/>
        <a:defRPr sz="2000" kern="1200">
          <a:solidFill>
            <a:schemeClr val="tx1"/>
          </a:solidFill>
          <a:latin typeface="+mn-lt"/>
          <a:ea typeface="ＭＳ Ｐゴシック" charset="0"/>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188640"/>
            <a:ext cx="2051455" cy="1930052"/>
          </a:xfrm>
          <a:prstGeom prst="rect">
            <a:avLst/>
          </a:prstGeom>
        </p:spPr>
      </p:pic>
      <p:sp>
        <p:nvSpPr>
          <p:cNvPr id="3" name="Rectangle 2"/>
          <p:cNvSpPr/>
          <p:nvPr/>
        </p:nvSpPr>
        <p:spPr>
          <a:xfrm>
            <a:off x="1296441" y="4077072"/>
            <a:ext cx="6978153" cy="2062103"/>
          </a:xfrm>
          <a:prstGeom prst="rect">
            <a:avLst/>
          </a:prstGeom>
        </p:spPr>
        <p:txBody>
          <a:bodyPr wrap="square" lIns="91440" tIns="45720" rIns="91440" bIns="45720" anchor="t">
            <a:spAutoFit/>
          </a:bodyPr>
          <a:lstStyle/>
          <a:p>
            <a:pPr algn="ctr"/>
            <a:r>
              <a:rPr lang="fr-FR" altLang="fr-FR" sz="3200" b="1">
                <a:solidFill>
                  <a:srgbClr val="1E214E"/>
                </a:solidFill>
                <a:latin typeface="Arial"/>
                <a:ea typeface="ＭＳ Ｐゴシック"/>
                <a:cs typeface="Arial"/>
              </a:rPr>
              <a:t>Présentation de la Fédération Française des Equipes Saint-Vincent </a:t>
            </a:r>
            <a:r>
              <a:rPr lang="fr-FR" altLang="ja-JP" sz="3200" b="1">
                <a:solidFill>
                  <a:srgbClr val="1E214E"/>
                </a:solidFill>
                <a:latin typeface="Arial"/>
                <a:ea typeface="ＭＳ Ｐゴシック"/>
                <a:cs typeface="Arial"/>
              </a:rPr>
              <a:t>au renouvellement du Label IDEAS</a:t>
            </a:r>
            <a:endParaRPr lang="fr-FR">
              <a:latin typeface="Arial"/>
              <a:ea typeface="ＭＳ Ｐゴシック"/>
              <a:cs typeface="Arial"/>
            </a:endParaRPr>
          </a:p>
        </p:txBody>
      </p:sp>
      <p:pic>
        <p:nvPicPr>
          <p:cNvPr id="7" name="Image 6">
            <a:extLst>
              <a:ext uri="{FF2B5EF4-FFF2-40B4-BE49-F238E27FC236}">
                <a16:creationId xmlns:a16="http://schemas.microsoft.com/office/drawing/2014/main" id="{793A6A1D-F0D3-4506-BDB6-10219B02236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942614" y="707316"/>
            <a:ext cx="1287525" cy="314029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u texte 1"/>
          <p:cNvSpPr>
            <a:spLocks noGrp="1"/>
          </p:cNvSpPr>
          <p:nvPr>
            <p:ph type="body" sz="quarter" idx="11"/>
          </p:nvPr>
        </p:nvSpPr>
        <p:spPr bwMode="auto">
          <a:xfrm>
            <a:off x="35719" y="167481"/>
            <a:ext cx="9000777" cy="785813"/>
          </a:xfrm>
          <a:solidFill>
            <a:schemeClr val="bg1"/>
          </a:solidFill>
        </p:spPr>
        <p:txBody>
          <a:bodyPr vert="horz" wrap="square" lIns="91440" tIns="45720" rIns="91440" bIns="45720" numCol="1" anchor="t" anchorCtr="0" compatLnSpc="1">
            <a:prstTxWarp prst="textNoShape">
              <a:avLst/>
            </a:prstTxWarp>
          </a:bodyPr>
          <a:lstStyle/>
          <a:p>
            <a:pPr algn="l"/>
            <a:r>
              <a:rPr lang="fr-FR" altLang="fr-FR" sz="3200" b="0">
                <a:solidFill>
                  <a:srgbClr val="1E214E"/>
                </a:solidFill>
                <a:ea typeface="ＭＳ Ｐゴシック" panose="020B0600070205080204" pitchFamily="34" charset="-128"/>
              </a:rPr>
              <a:t>Renouvellement du Label</a:t>
            </a:r>
          </a:p>
        </p:txBody>
      </p:sp>
      <p:sp>
        <p:nvSpPr>
          <p:cNvPr id="3" name="Espace réservé du texte 2"/>
          <p:cNvSpPr>
            <a:spLocks noGrp="1"/>
          </p:cNvSpPr>
          <p:nvPr>
            <p:ph type="body" sz="quarter" idx="12"/>
          </p:nvPr>
        </p:nvSpPr>
        <p:spPr>
          <a:xfrm>
            <a:off x="688020" y="2147066"/>
            <a:ext cx="7803951" cy="4127471"/>
          </a:xfrm>
        </p:spPr>
        <p:txBody>
          <a:bodyPr lIns="91440" tIns="45720" rIns="91440" bIns="45720" anchor="t"/>
          <a:lstStyle/>
          <a:p>
            <a:pPr marL="0" indent="0">
              <a:buNone/>
              <a:defRPr/>
            </a:pPr>
            <a:r>
              <a:rPr lang="fr-FR" sz="2000" b="1">
                <a:solidFill>
                  <a:srgbClr val="1E214E"/>
                </a:solidFill>
                <a:latin typeface="Arial"/>
                <a:ea typeface="ＭＳ Ｐゴシック"/>
                <a:cs typeface="Times New Roman"/>
              </a:rPr>
              <a:t>Sur le fonctionnement interne </a:t>
            </a:r>
            <a:endParaRPr lang="fr-FR" sz="2000" b="1">
              <a:solidFill>
                <a:srgbClr val="1E214E"/>
              </a:solidFill>
            </a:endParaRPr>
          </a:p>
          <a:p>
            <a:pPr marL="318770" lvl="1" indent="0">
              <a:buNone/>
              <a:defRPr/>
            </a:pPr>
            <a:r>
              <a:rPr lang="fr-FR" sz="1600" b="1">
                <a:solidFill>
                  <a:srgbClr val="1E214E"/>
                </a:solidFill>
                <a:latin typeface="Arial"/>
                <a:ea typeface="ＭＳ Ｐゴシック"/>
                <a:cs typeface="Arial"/>
              </a:rPr>
              <a:t>Plan stratégique :</a:t>
            </a:r>
            <a:r>
              <a:rPr lang="fr-FR" sz="1800" b="1">
                <a:latin typeface="Arial"/>
                <a:ea typeface="ＭＳ Ｐゴシック"/>
                <a:cs typeface="Times New Roman"/>
              </a:rPr>
              <a:t> </a:t>
            </a:r>
            <a:endParaRPr lang="fr-FR" sz="1400" b="1"/>
          </a:p>
          <a:p>
            <a:pPr lvl="2">
              <a:buFont typeface="Arial" pitchFamily="34" charset="0"/>
              <a:buChar char="•"/>
              <a:defRPr/>
            </a:pPr>
            <a:r>
              <a:rPr lang="fr-FR" sz="1600">
                <a:latin typeface="Arial"/>
                <a:ea typeface="ＭＳ Ｐゴシック"/>
                <a:cs typeface="Times New Roman"/>
              </a:rPr>
              <a:t>Formalisation d'un plan stratégique</a:t>
            </a:r>
            <a:endParaRPr lang="fr-FR" sz="1600">
              <a:cs typeface="Times New Roman"/>
            </a:endParaRPr>
          </a:p>
          <a:p>
            <a:pPr lvl="2">
              <a:buFont typeface="Arial" pitchFamily="34" charset="0"/>
              <a:buChar char="•"/>
              <a:defRPr/>
            </a:pPr>
            <a:endParaRPr lang="fr-FR" sz="1400">
              <a:solidFill>
                <a:srgbClr val="000000"/>
              </a:solidFill>
              <a:latin typeface="Arial"/>
              <a:ea typeface="ＭＳ Ｐゴシック"/>
              <a:cs typeface="Times New Roman"/>
            </a:endParaRPr>
          </a:p>
          <a:p>
            <a:pPr marL="318770" lvl="1" indent="0">
              <a:buNone/>
              <a:defRPr/>
            </a:pPr>
            <a:r>
              <a:rPr lang="fr-FR" sz="1600" b="1">
                <a:solidFill>
                  <a:srgbClr val="1E214E"/>
                </a:solidFill>
                <a:latin typeface="Arial"/>
                <a:ea typeface="ＭＳ Ｐゴシック"/>
                <a:cs typeface="Arial"/>
              </a:rPr>
              <a:t>Poursuite du comité d’audit : </a:t>
            </a:r>
          </a:p>
          <a:p>
            <a:pPr lvl="2">
              <a:defRPr/>
            </a:pPr>
            <a:r>
              <a:rPr lang="fr-FR" sz="1600">
                <a:solidFill>
                  <a:srgbClr val="1E214E"/>
                </a:solidFill>
                <a:latin typeface="Arial"/>
                <a:ea typeface="ＭＳ Ｐゴシック"/>
                <a:cs typeface="Arial"/>
              </a:rPr>
              <a:t>Réunions 2 fois par an</a:t>
            </a:r>
          </a:p>
          <a:p>
            <a:pPr lvl="2">
              <a:defRPr/>
            </a:pPr>
            <a:endParaRPr lang="fr-FR" sz="1200">
              <a:solidFill>
                <a:srgbClr val="1E214E"/>
              </a:solidFill>
              <a:latin typeface="Arial"/>
              <a:ea typeface="ＭＳ Ｐゴシック"/>
              <a:cs typeface="Arial"/>
            </a:endParaRPr>
          </a:p>
          <a:p>
            <a:pPr marL="318770" lvl="1" indent="0">
              <a:buNone/>
              <a:defRPr/>
            </a:pPr>
            <a:r>
              <a:rPr lang="fr-FR" sz="1600" b="1">
                <a:solidFill>
                  <a:srgbClr val="1E214E"/>
                </a:solidFill>
                <a:latin typeface="Arial"/>
                <a:ea typeface="ＭＳ Ｐゴシック"/>
                <a:cs typeface="Arial"/>
              </a:rPr>
              <a:t>Cartographies des risques : </a:t>
            </a:r>
            <a:endParaRPr lang="en-US" sz="1600" b="1">
              <a:solidFill>
                <a:srgbClr val="1E214E"/>
              </a:solidFill>
              <a:latin typeface="Arial"/>
              <a:ea typeface="ＭＳ Ｐゴシック"/>
              <a:cs typeface="Arial"/>
            </a:endParaRPr>
          </a:p>
          <a:p>
            <a:pPr lvl="2">
              <a:buFont typeface="Arial,Sans-Serif" pitchFamily="34" charset="0"/>
              <a:buChar char="•"/>
              <a:defRPr/>
            </a:pPr>
            <a:r>
              <a:rPr lang="fr-FR" sz="1600">
                <a:latin typeface="Arial"/>
                <a:ea typeface="ＭＳ Ｐゴシック"/>
                <a:cs typeface="Arial"/>
              </a:rPr>
              <a:t>Crise d’Antibes </a:t>
            </a:r>
          </a:p>
          <a:p>
            <a:pPr lvl="2">
              <a:buFont typeface="Arial,Sans-Serif" pitchFamily="34" charset="0"/>
              <a:buChar char="•"/>
              <a:defRPr/>
            </a:pPr>
            <a:r>
              <a:rPr lang="fr-FR" sz="1600">
                <a:latin typeface="Arial"/>
                <a:ea typeface="ＭＳ Ｐゴシック"/>
                <a:cs typeface="Arial"/>
              </a:rPr>
              <a:t>Utilisation de la cartographie des risques à plusieurs reprises</a:t>
            </a:r>
          </a:p>
          <a:p>
            <a:pPr lvl="2">
              <a:buFont typeface="Arial,Sans-Serif" pitchFamily="34" charset="0"/>
              <a:buChar char="•"/>
              <a:defRPr/>
            </a:pPr>
            <a:endParaRPr lang="fr-FR" sz="1400" b="1">
              <a:solidFill>
                <a:srgbClr val="000000"/>
              </a:solidFill>
              <a:latin typeface="Arial"/>
              <a:ea typeface="ＭＳ Ｐゴシック"/>
              <a:cs typeface="Arial"/>
            </a:endParaRPr>
          </a:p>
          <a:p>
            <a:pPr marL="457200" lvl="1" indent="0" algn="ctr">
              <a:buNone/>
              <a:defRPr/>
            </a:pPr>
            <a:r>
              <a:rPr lang="fr-FR" sz="1800" b="1">
                <a:solidFill>
                  <a:srgbClr val="FF0000"/>
                </a:solidFill>
                <a:latin typeface="Arial"/>
                <a:ea typeface="ＭＳ Ｐゴシック"/>
                <a:cs typeface="Times New Roman"/>
              </a:rPr>
              <a:t>La FFESV fait maintenant appel à des experts et implique le comité d'audit dans la surveillance des risques identifiés</a:t>
            </a:r>
            <a:br>
              <a:rPr lang="fr-FR" sz="1800" b="1">
                <a:latin typeface="Arial"/>
                <a:ea typeface="ＭＳ Ｐゴシック"/>
                <a:cs typeface="Times New Roman"/>
              </a:rPr>
            </a:br>
            <a:endParaRPr lang="fr-FR" sz="2000" b="1">
              <a:solidFill>
                <a:srgbClr val="1E214E"/>
              </a:solidFill>
              <a:latin typeface="Arial"/>
              <a:ea typeface="ＭＳ Ｐゴシック"/>
              <a:cs typeface="Times New Roman"/>
            </a:endParaRPr>
          </a:p>
        </p:txBody>
      </p:sp>
      <p:sp>
        <p:nvSpPr>
          <p:cNvPr id="8196" name="Espace réservé du numéro de diapositive 3"/>
          <p:cNvSpPr>
            <a:spLocks noGrp="1"/>
          </p:cNvSpPr>
          <p:nvPr>
            <p:ph type="sldNum" sz="quarter" idx="13"/>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D2AE8C4-CEF5-4529-A6FB-64FFBE2A3DD4}" type="slidenum">
              <a:rPr lang="fr-FR" altLang="fr-FR"/>
              <a:pPr/>
              <a:t>10</a:t>
            </a:fld>
            <a:endParaRPr lang="fr-FR" altLang="fr-FR"/>
          </a:p>
        </p:txBody>
      </p:sp>
      <p:sp>
        <p:nvSpPr>
          <p:cNvPr id="6" name="Espace réservé du texte 2"/>
          <p:cNvSpPr txBox="1">
            <a:spLocks/>
          </p:cNvSpPr>
          <p:nvPr/>
        </p:nvSpPr>
        <p:spPr>
          <a:xfrm>
            <a:off x="892605" y="1015492"/>
            <a:ext cx="7020905" cy="1008112"/>
          </a:xfrm>
          <a:prstGeom prst="rect">
            <a:avLst/>
          </a:prstGeom>
        </p:spPr>
        <p:txBody>
          <a:bodyPr/>
          <a:lstStyle>
            <a:lvl1pPr marL="273050" indent="-273050" algn="l" rtl="0" eaLnBrk="0" fontAlgn="base" hangingPunct="0">
              <a:spcBef>
                <a:spcPts val="575"/>
              </a:spcBef>
              <a:spcAft>
                <a:spcPct val="0"/>
              </a:spcAft>
              <a:buClr>
                <a:srgbClr val="1E214E"/>
              </a:buClr>
              <a:buSzPct val="85000"/>
              <a:buFont typeface="Wingdings 2" panose="05020102010507070707" pitchFamily="18" charset="2"/>
              <a:buChar char=""/>
              <a:defRPr sz="2600" kern="1200">
                <a:solidFill>
                  <a:schemeClr val="tx1"/>
                </a:solidFill>
                <a:latin typeface="Arial" pitchFamily="34" charset="0"/>
                <a:ea typeface="ＭＳ Ｐゴシック" charset="0"/>
                <a:cs typeface="Arial" pitchFamily="34" charset="0"/>
              </a:defRPr>
            </a:lvl1pPr>
            <a:lvl2pPr marL="547688" indent="-228600" algn="l" rtl="0" eaLnBrk="0" fontAlgn="base" hangingPunct="0">
              <a:spcBef>
                <a:spcPts val="375"/>
              </a:spcBef>
              <a:spcAft>
                <a:spcPct val="0"/>
              </a:spcAft>
              <a:buClr>
                <a:srgbClr val="6D2553"/>
              </a:buClr>
              <a:buSzPct val="85000"/>
              <a:buFont typeface="Wingdings 2" panose="05020102010507070707" pitchFamily="18" charset="2"/>
              <a:buChar char=""/>
              <a:defRPr sz="2400" kern="1200">
                <a:solidFill>
                  <a:schemeClr val="tx1"/>
                </a:solidFill>
                <a:latin typeface="Arial" pitchFamily="34" charset="0"/>
                <a:ea typeface="ＭＳ Ｐゴシック" charset="0"/>
                <a:cs typeface="Arial" pitchFamily="34" charset="0"/>
              </a:defRPr>
            </a:lvl2pPr>
            <a:lvl3pPr marL="822325" indent="-228600" algn="l" rtl="0" eaLnBrk="0" fontAlgn="base" hangingPunct="0">
              <a:spcBef>
                <a:spcPts val="375"/>
              </a:spcBef>
              <a:spcAft>
                <a:spcPct val="0"/>
              </a:spcAft>
              <a:buClr>
                <a:srgbClr val="B2C1DB"/>
              </a:buClr>
              <a:buSzPct val="85000"/>
              <a:buFont typeface="Wingdings 2" panose="05020102010507070707" pitchFamily="18" charset="2"/>
              <a:buChar char=""/>
              <a:defRPr sz="2000" kern="1200">
                <a:solidFill>
                  <a:schemeClr val="tx1"/>
                </a:solidFill>
                <a:latin typeface="Arial" pitchFamily="34" charset="0"/>
                <a:ea typeface="ＭＳ Ｐゴシック" charset="0"/>
                <a:cs typeface="Arial" pitchFamily="34" charset="0"/>
              </a:defRPr>
            </a:lvl3pPr>
            <a:lvl4pPr marL="1096963" indent="-228600" algn="l" rtl="0" eaLnBrk="0" fontAlgn="base" hangingPunct="0">
              <a:spcBef>
                <a:spcPts val="375"/>
              </a:spcBef>
              <a:spcAft>
                <a:spcPct val="0"/>
              </a:spcAft>
              <a:buClr>
                <a:srgbClr val="B2A29C"/>
              </a:buClr>
              <a:buSzPct val="80000"/>
              <a:buFont typeface="Wingdings 2" panose="05020102010507070707" pitchFamily="18" charset="2"/>
              <a:buChar char=""/>
              <a:defRPr sz="2000" kern="1200">
                <a:solidFill>
                  <a:schemeClr val="tx1"/>
                </a:solidFill>
                <a:latin typeface="Arial" pitchFamily="34" charset="0"/>
                <a:ea typeface="ＭＳ Ｐゴシック" charset="0"/>
                <a:cs typeface="Arial" pitchFamily="34" charset="0"/>
              </a:defRPr>
            </a:lvl4pPr>
            <a:lvl5pPr marL="1371600" indent="-228600" algn="l" rtl="0" eaLnBrk="0" fontAlgn="base" hangingPunct="0">
              <a:spcBef>
                <a:spcPts val="375"/>
              </a:spcBef>
              <a:spcAft>
                <a:spcPct val="0"/>
              </a:spcAft>
              <a:buClr>
                <a:srgbClr val="BBE0E3"/>
              </a:buClr>
              <a:buFont typeface="Arial" pitchFamily="34" charset="0"/>
              <a:buChar char="•"/>
              <a:defRPr sz="2000" kern="1200">
                <a:solidFill>
                  <a:schemeClr val="tx1"/>
                </a:solidFill>
                <a:latin typeface="Arial" pitchFamily="34" charset="0"/>
                <a:ea typeface="ＭＳ Ｐゴシック" charset="0"/>
                <a:cs typeface="Arial" pitchFamily="34" charset="0"/>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lgn="ctr">
              <a:buFont typeface="Wingdings 2" panose="05020102010507070707" pitchFamily="18" charset="2"/>
              <a:buNone/>
              <a:defRPr/>
            </a:pPr>
            <a:r>
              <a:rPr lang="fr-FR" sz="2400" b="1">
                <a:solidFill>
                  <a:srgbClr val="6D2553"/>
                </a:solidFill>
                <a:cs typeface="Times New Roman" pitchFamily="18" charset="0"/>
              </a:rPr>
              <a:t>Impact de la démarche d’accompagnement</a:t>
            </a:r>
          </a:p>
          <a:p>
            <a:pPr marL="0" indent="0" algn="ctr">
              <a:buFont typeface="Wingdings 2" panose="05020102010507070707" pitchFamily="18" charset="2"/>
              <a:buNone/>
              <a:defRPr/>
            </a:pPr>
            <a:r>
              <a:rPr lang="fr-FR" sz="2400" b="1">
                <a:solidFill>
                  <a:srgbClr val="6D2553"/>
                </a:solidFill>
                <a:cs typeface="Times New Roman" pitchFamily="18" charset="0"/>
              </a:rPr>
              <a:t>et du Label sur l’organisme</a:t>
            </a:r>
            <a:endParaRPr lang="fr-FR"/>
          </a:p>
        </p:txBody>
      </p:sp>
      <p:cxnSp>
        <p:nvCxnSpPr>
          <p:cNvPr id="7" name="直接连接符 13"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C90FD6D8-4242-C54D-AA55-F51EFF63ADD6}"/>
              </a:ext>
            </a:extLst>
          </p:cNvPr>
          <p:cNvCxnSpPr/>
          <p:nvPr/>
        </p:nvCxnSpPr>
        <p:spPr>
          <a:xfrm rot="16200000" flipH="1">
            <a:off x="683568" y="476712"/>
            <a:ext cx="0" cy="720000"/>
          </a:xfrm>
          <a:prstGeom prst="line">
            <a:avLst/>
          </a:prstGeom>
          <a:ln w="28575" cap="rnd">
            <a:solidFill>
              <a:srgbClr val="D02768"/>
            </a:solidFill>
          </a:ln>
        </p:spPr>
        <p:style>
          <a:lnRef idx="1">
            <a:schemeClr val="accent1"/>
          </a:lnRef>
          <a:fillRef idx="0">
            <a:schemeClr val="accent1"/>
          </a:fillRef>
          <a:effectRef idx="0">
            <a:schemeClr val="accent1"/>
          </a:effectRef>
          <a:fontRef idx="minor">
            <a:schemeClr val="tx1"/>
          </a:fontRef>
        </p:style>
      </p:cxnSp>
      <p:sp>
        <p:nvSpPr>
          <p:cNvPr id="8" name="矩形 9"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2E2437E9-EF9D-42B0-9454-6E32F0D6D56A}"/>
              </a:ext>
            </a:extLst>
          </p:cNvPr>
          <p:cNvSpPr/>
          <p:nvPr/>
        </p:nvSpPr>
        <p:spPr>
          <a:xfrm>
            <a:off x="323568" y="2023604"/>
            <a:ext cx="787400" cy="787400"/>
          </a:xfrm>
          <a:custGeom>
            <a:avLst/>
            <a:gdLst>
              <a:gd name="connsiteX0" fmla="*/ 0 w 787400"/>
              <a:gd name="connsiteY0" fmla="*/ 0 h 787400"/>
              <a:gd name="connsiteX1" fmla="*/ 787400 w 787400"/>
              <a:gd name="connsiteY1" fmla="*/ 0 h 787400"/>
              <a:gd name="connsiteX2" fmla="*/ 787400 w 787400"/>
              <a:gd name="connsiteY2" fmla="*/ 787400 h 787400"/>
              <a:gd name="connsiteX3" fmla="*/ 0 w 787400"/>
              <a:gd name="connsiteY3" fmla="*/ 787400 h 787400"/>
              <a:gd name="connsiteX4" fmla="*/ 0 w 787400"/>
              <a:gd name="connsiteY4" fmla="*/ 0 h 787400"/>
              <a:gd name="connsiteX0" fmla="*/ 787400 w 878840"/>
              <a:gd name="connsiteY0" fmla="*/ 787400 h 878840"/>
              <a:gd name="connsiteX1" fmla="*/ 0 w 878840"/>
              <a:gd name="connsiteY1" fmla="*/ 787400 h 878840"/>
              <a:gd name="connsiteX2" fmla="*/ 0 w 878840"/>
              <a:gd name="connsiteY2" fmla="*/ 0 h 878840"/>
              <a:gd name="connsiteX3" fmla="*/ 787400 w 878840"/>
              <a:gd name="connsiteY3" fmla="*/ 0 h 878840"/>
              <a:gd name="connsiteX4" fmla="*/ 878840 w 878840"/>
              <a:gd name="connsiteY4" fmla="*/ 878840 h 878840"/>
              <a:gd name="connsiteX0" fmla="*/ 787400 w 787400"/>
              <a:gd name="connsiteY0" fmla="*/ 787400 h 787400"/>
              <a:gd name="connsiteX1" fmla="*/ 0 w 787400"/>
              <a:gd name="connsiteY1" fmla="*/ 787400 h 787400"/>
              <a:gd name="connsiteX2" fmla="*/ 0 w 787400"/>
              <a:gd name="connsiteY2" fmla="*/ 0 h 787400"/>
              <a:gd name="connsiteX3" fmla="*/ 787400 w 787400"/>
              <a:gd name="connsiteY3" fmla="*/ 0 h 787400"/>
              <a:gd name="connsiteX0" fmla="*/ 0 w 787400"/>
              <a:gd name="connsiteY0" fmla="*/ 787400 h 787400"/>
              <a:gd name="connsiteX1" fmla="*/ 0 w 787400"/>
              <a:gd name="connsiteY1" fmla="*/ 0 h 787400"/>
              <a:gd name="connsiteX2" fmla="*/ 787400 w 787400"/>
              <a:gd name="connsiteY2" fmla="*/ 0 h 787400"/>
            </a:gdLst>
            <a:ahLst/>
            <a:cxnLst>
              <a:cxn ang="0">
                <a:pos x="connsiteX0" y="connsiteY0"/>
              </a:cxn>
              <a:cxn ang="0">
                <a:pos x="connsiteX1" y="connsiteY1"/>
              </a:cxn>
              <a:cxn ang="0">
                <a:pos x="connsiteX2" y="connsiteY2"/>
              </a:cxn>
            </a:cxnLst>
            <a:rect l="l" t="t" r="r" b="b"/>
            <a:pathLst>
              <a:path w="787400" h="787400">
                <a:moveTo>
                  <a:pt x="0" y="787400"/>
                </a:moveTo>
                <a:lnTo>
                  <a:pt x="0" y="0"/>
                </a:lnTo>
                <a:lnTo>
                  <a:pt x="787400" y="0"/>
                </a:lnTo>
              </a:path>
            </a:pathLst>
          </a:custGeom>
          <a:noFill/>
          <a:ln w="38100">
            <a:solidFill>
              <a:srgbClr val="BC25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矩形 9"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57E7FA7D-0376-4131-92D9-10BCA91521F3}"/>
              </a:ext>
            </a:extLst>
          </p:cNvPr>
          <p:cNvSpPr/>
          <p:nvPr/>
        </p:nvSpPr>
        <p:spPr>
          <a:xfrm rot="10800000">
            <a:off x="7909155" y="5570741"/>
            <a:ext cx="787400" cy="787400"/>
          </a:xfrm>
          <a:custGeom>
            <a:avLst/>
            <a:gdLst>
              <a:gd name="connsiteX0" fmla="*/ 0 w 787400"/>
              <a:gd name="connsiteY0" fmla="*/ 0 h 787400"/>
              <a:gd name="connsiteX1" fmla="*/ 787400 w 787400"/>
              <a:gd name="connsiteY1" fmla="*/ 0 h 787400"/>
              <a:gd name="connsiteX2" fmla="*/ 787400 w 787400"/>
              <a:gd name="connsiteY2" fmla="*/ 787400 h 787400"/>
              <a:gd name="connsiteX3" fmla="*/ 0 w 787400"/>
              <a:gd name="connsiteY3" fmla="*/ 787400 h 787400"/>
              <a:gd name="connsiteX4" fmla="*/ 0 w 787400"/>
              <a:gd name="connsiteY4" fmla="*/ 0 h 787400"/>
              <a:gd name="connsiteX0" fmla="*/ 787400 w 878840"/>
              <a:gd name="connsiteY0" fmla="*/ 787400 h 878840"/>
              <a:gd name="connsiteX1" fmla="*/ 0 w 878840"/>
              <a:gd name="connsiteY1" fmla="*/ 787400 h 878840"/>
              <a:gd name="connsiteX2" fmla="*/ 0 w 878840"/>
              <a:gd name="connsiteY2" fmla="*/ 0 h 878840"/>
              <a:gd name="connsiteX3" fmla="*/ 787400 w 878840"/>
              <a:gd name="connsiteY3" fmla="*/ 0 h 878840"/>
              <a:gd name="connsiteX4" fmla="*/ 878840 w 878840"/>
              <a:gd name="connsiteY4" fmla="*/ 878840 h 878840"/>
              <a:gd name="connsiteX0" fmla="*/ 787400 w 787400"/>
              <a:gd name="connsiteY0" fmla="*/ 787400 h 787400"/>
              <a:gd name="connsiteX1" fmla="*/ 0 w 787400"/>
              <a:gd name="connsiteY1" fmla="*/ 787400 h 787400"/>
              <a:gd name="connsiteX2" fmla="*/ 0 w 787400"/>
              <a:gd name="connsiteY2" fmla="*/ 0 h 787400"/>
              <a:gd name="connsiteX3" fmla="*/ 787400 w 787400"/>
              <a:gd name="connsiteY3" fmla="*/ 0 h 787400"/>
              <a:gd name="connsiteX0" fmla="*/ 0 w 787400"/>
              <a:gd name="connsiteY0" fmla="*/ 787400 h 787400"/>
              <a:gd name="connsiteX1" fmla="*/ 0 w 787400"/>
              <a:gd name="connsiteY1" fmla="*/ 0 h 787400"/>
              <a:gd name="connsiteX2" fmla="*/ 787400 w 787400"/>
              <a:gd name="connsiteY2" fmla="*/ 0 h 787400"/>
            </a:gdLst>
            <a:ahLst/>
            <a:cxnLst>
              <a:cxn ang="0">
                <a:pos x="connsiteX0" y="connsiteY0"/>
              </a:cxn>
              <a:cxn ang="0">
                <a:pos x="connsiteX1" y="connsiteY1"/>
              </a:cxn>
              <a:cxn ang="0">
                <a:pos x="connsiteX2" y="connsiteY2"/>
              </a:cxn>
            </a:cxnLst>
            <a:rect l="l" t="t" r="r" b="b"/>
            <a:pathLst>
              <a:path w="787400" h="787400">
                <a:moveTo>
                  <a:pt x="0" y="787400"/>
                </a:moveTo>
                <a:lnTo>
                  <a:pt x="0" y="0"/>
                </a:lnTo>
                <a:lnTo>
                  <a:pt x="787400" y="0"/>
                </a:lnTo>
              </a:path>
            </a:pathLst>
          </a:custGeom>
          <a:noFill/>
          <a:ln w="38100">
            <a:solidFill>
              <a:srgbClr val="BC25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081394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u texte 1"/>
          <p:cNvSpPr>
            <a:spLocks noGrp="1"/>
          </p:cNvSpPr>
          <p:nvPr>
            <p:ph type="body" sz="quarter" idx="11"/>
          </p:nvPr>
        </p:nvSpPr>
        <p:spPr bwMode="auto">
          <a:xfrm>
            <a:off x="35719" y="167481"/>
            <a:ext cx="9000777" cy="785813"/>
          </a:xfrm>
          <a:solidFill>
            <a:schemeClr val="bg1"/>
          </a:solidFill>
        </p:spPr>
        <p:txBody>
          <a:bodyPr vert="horz" wrap="square" lIns="91440" tIns="45720" rIns="91440" bIns="45720" numCol="1" anchor="t" anchorCtr="0" compatLnSpc="1">
            <a:prstTxWarp prst="textNoShape">
              <a:avLst/>
            </a:prstTxWarp>
          </a:bodyPr>
          <a:lstStyle/>
          <a:p>
            <a:pPr algn="l"/>
            <a:r>
              <a:rPr lang="fr-FR" altLang="fr-FR" sz="3200" b="0">
                <a:solidFill>
                  <a:srgbClr val="1E214E"/>
                </a:solidFill>
                <a:ea typeface="ＭＳ Ｐゴシック" panose="020B0600070205080204" pitchFamily="34" charset="-128"/>
              </a:rPr>
              <a:t>Renouvellement du Label</a:t>
            </a:r>
          </a:p>
        </p:txBody>
      </p:sp>
      <p:sp>
        <p:nvSpPr>
          <p:cNvPr id="3" name="Espace réservé du texte 2"/>
          <p:cNvSpPr>
            <a:spLocks noGrp="1"/>
          </p:cNvSpPr>
          <p:nvPr>
            <p:ph type="body" sz="quarter" idx="12"/>
          </p:nvPr>
        </p:nvSpPr>
        <p:spPr>
          <a:xfrm>
            <a:off x="385742" y="2096317"/>
            <a:ext cx="8253219" cy="4216091"/>
          </a:xfrm>
        </p:spPr>
        <p:txBody>
          <a:bodyPr lIns="91440" tIns="45720" rIns="91440" bIns="45720" anchor="t"/>
          <a:lstStyle/>
          <a:p>
            <a:pPr marL="0" indent="0">
              <a:buNone/>
              <a:defRPr/>
            </a:pPr>
            <a:r>
              <a:rPr lang="fr-FR" sz="2000" b="1">
                <a:solidFill>
                  <a:srgbClr val="1E214E"/>
                </a:solidFill>
                <a:latin typeface="Arial"/>
                <a:ea typeface="ＭＳ Ｐゴシック"/>
                <a:cs typeface="Times New Roman"/>
              </a:rPr>
              <a:t>Sur le fonctionnement interne :</a:t>
            </a:r>
            <a:br>
              <a:rPr lang="fr-FR" sz="2000" b="1">
                <a:solidFill>
                  <a:srgbClr val="1E214E"/>
                </a:solidFill>
                <a:latin typeface="Arial"/>
                <a:ea typeface="ＭＳ Ｐゴシック"/>
                <a:cs typeface="Times New Roman"/>
              </a:rPr>
            </a:br>
            <a:endParaRPr lang="fr-FR" sz="1800">
              <a:latin typeface="Arial"/>
              <a:ea typeface="ＭＳ Ｐゴシック"/>
              <a:cs typeface="Times New Roman"/>
            </a:endParaRPr>
          </a:p>
          <a:p>
            <a:pPr marL="318770" lvl="1" indent="0">
              <a:buNone/>
              <a:defRPr/>
            </a:pPr>
            <a:r>
              <a:rPr lang="fr-FR" sz="1600" b="1">
                <a:solidFill>
                  <a:srgbClr val="1E214E"/>
                </a:solidFill>
                <a:latin typeface="Arial"/>
                <a:ea typeface="ＭＳ Ｐゴシック"/>
                <a:cs typeface="Arial"/>
              </a:rPr>
              <a:t>Le pilotage de l’organisation :</a:t>
            </a:r>
          </a:p>
          <a:p>
            <a:pPr marL="547370" lvl="1">
              <a:defRPr/>
            </a:pPr>
            <a:r>
              <a:rPr lang="fr-FR" sz="1400">
                <a:latin typeface="Arial"/>
                <a:ea typeface="ＭＳ Ｐゴシック"/>
                <a:cs typeface="Arial"/>
              </a:rPr>
              <a:t>Comptabilité, salaires - déclarations sociales</a:t>
            </a:r>
          </a:p>
          <a:p>
            <a:pPr marL="318770" lvl="1" indent="0" algn="just">
              <a:buNone/>
              <a:defRPr/>
            </a:pPr>
            <a:r>
              <a:rPr lang="fr-FR" sz="1600" b="1">
                <a:solidFill>
                  <a:srgbClr val="1E214E"/>
                </a:solidFill>
                <a:latin typeface="Arial"/>
                <a:ea typeface="ＭＳ Ｐゴシック"/>
                <a:cs typeface="Arial"/>
              </a:rPr>
              <a:t>L’évaluation des actions :</a:t>
            </a:r>
          </a:p>
          <a:p>
            <a:pPr marL="547370" lvl="1" algn="just">
              <a:buFont typeface="Wingdings 2" panose="02070309020205020404" pitchFamily="49" charset="0"/>
              <a:buChar char=""/>
              <a:defRPr/>
            </a:pPr>
            <a:r>
              <a:rPr lang="fr-FR" sz="1400">
                <a:latin typeface="Arial"/>
                <a:ea typeface="ＭＳ Ｐゴシック"/>
                <a:cs typeface="Arial"/>
              </a:rPr>
              <a:t>Consolidation et enrichissement des outils de mesure existants </a:t>
            </a:r>
            <a:endParaRPr lang="en-US" sz="1400">
              <a:solidFill>
                <a:srgbClr val="000000"/>
              </a:solidFill>
              <a:latin typeface="Arial"/>
              <a:ea typeface="ＭＳ Ｐゴシック"/>
              <a:cs typeface="Arial"/>
            </a:endParaRPr>
          </a:p>
          <a:p>
            <a:pPr marL="318770" lvl="1" indent="0" algn="just">
              <a:buNone/>
              <a:defRPr/>
            </a:pPr>
            <a:r>
              <a:rPr lang="fr-FR" sz="1600" b="1">
                <a:solidFill>
                  <a:srgbClr val="1E214E"/>
                </a:solidFill>
                <a:latin typeface="Arial"/>
                <a:ea typeface="ＭＳ Ｐゴシック"/>
                <a:cs typeface="Arial"/>
              </a:rPr>
              <a:t>L’implication des administrateurs : </a:t>
            </a:r>
            <a:r>
              <a:rPr lang="fr-FR" sz="1600">
                <a:solidFill>
                  <a:srgbClr val="1E214E"/>
                </a:solidFill>
                <a:latin typeface="Arial"/>
                <a:ea typeface="ＭＳ Ｐゴシック"/>
                <a:cs typeface="Arial"/>
              </a:rPr>
              <a:t> </a:t>
            </a:r>
            <a:endParaRPr lang="en-US" sz="1400">
              <a:solidFill>
                <a:srgbClr val="000000"/>
              </a:solidFill>
              <a:latin typeface="Arial"/>
              <a:ea typeface="ＭＳ Ｐゴシック"/>
              <a:cs typeface="Arial"/>
            </a:endParaRPr>
          </a:p>
          <a:p>
            <a:pPr marL="547370" lvl="1" algn="just">
              <a:buFont typeface="Wingdings 2" panose="02070309020205020404" pitchFamily="49" charset="0"/>
              <a:buChar char=""/>
              <a:defRPr/>
            </a:pPr>
            <a:r>
              <a:rPr lang="fr-FR" sz="1400">
                <a:solidFill>
                  <a:srgbClr val="000000"/>
                </a:solidFill>
                <a:latin typeface="Arial"/>
                <a:ea typeface="ＭＳ Ｐゴシック"/>
                <a:cs typeface="Arial"/>
              </a:rPr>
              <a:t>Renforcement des liens et des contacts avec les conseillères nationales</a:t>
            </a:r>
          </a:p>
          <a:p>
            <a:pPr marL="318770" lvl="1" indent="0" algn="just">
              <a:buNone/>
              <a:defRPr/>
            </a:pPr>
            <a:r>
              <a:rPr lang="fr-FR" sz="1600" b="1">
                <a:solidFill>
                  <a:srgbClr val="1E214E"/>
                </a:solidFill>
                <a:latin typeface="Arial"/>
                <a:ea typeface="ＭＳ Ｐゴシック"/>
                <a:cs typeface="Arial"/>
              </a:rPr>
              <a:t>Les outils de communication : </a:t>
            </a:r>
            <a:r>
              <a:rPr lang="fr-FR" sz="1600" i="1">
                <a:solidFill>
                  <a:srgbClr val="1E214E"/>
                </a:solidFill>
                <a:latin typeface="Arial"/>
                <a:ea typeface="ＭＳ Ｐゴシック"/>
                <a:cs typeface="Arial"/>
              </a:rPr>
              <a:t> </a:t>
            </a:r>
            <a:endParaRPr lang="en-US" sz="1600" i="1">
              <a:solidFill>
                <a:srgbClr val="000000"/>
              </a:solidFill>
              <a:latin typeface="Arial"/>
              <a:ea typeface="ＭＳ Ｐゴシック"/>
              <a:cs typeface="Arial"/>
            </a:endParaRPr>
          </a:p>
          <a:p>
            <a:pPr marL="547370" lvl="1" algn="just">
              <a:defRPr/>
            </a:pPr>
            <a:r>
              <a:rPr lang="fr-FR" sz="1400">
                <a:latin typeface="Arial"/>
                <a:ea typeface="ＭＳ Ｐゴシック"/>
                <a:cs typeface="Arial"/>
              </a:rPr>
              <a:t>actualisation régulière des outils de communication : site internet, </a:t>
            </a:r>
            <a:r>
              <a:rPr lang="fr-FR" sz="1400" err="1">
                <a:latin typeface="Arial"/>
                <a:ea typeface="ＭＳ Ｐゴシック"/>
                <a:cs typeface="Arial"/>
              </a:rPr>
              <a:t>facebook</a:t>
            </a:r>
            <a:r>
              <a:rPr lang="fr-FR" sz="1400">
                <a:latin typeface="Arial"/>
                <a:ea typeface="ＭＳ Ｐゴシック"/>
                <a:cs typeface="Arial"/>
              </a:rPr>
              <a:t>, newsletters équipes et donateurs  </a:t>
            </a:r>
          </a:p>
          <a:p>
            <a:pPr marL="547370" lvl="1" algn="just">
              <a:buFont typeface="Wingdings 2" panose="02070309020205020404" pitchFamily="49" charset="0"/>
              <a:buChar char=""/>
              <a:defRPr/>
            </a:pPr>
            <a:endParaRPr lang="fr-FR" sz="1400">
              <a:latin typeface="Arial"/>
              <a:ea typeface="ＭＳ Ｐゴシック"/>
              <a:cs typeface="Arial"/>
            </a:endParaRPr>
          </a:p>
          <a:p>
            <a:pPr marL="318770" lvl="1" indent="0" algn="ctr">
              <a:buNone/>
              <a:defRPr/>
            </a:pPr>
            <a:br>
              <a:rPr lang="fr-FR" sz="1400" i="1">
                <a:latin typeface="Arial"/>
                <a:ea typeface="ＭＳ Ｐゴシック"/>
                <a:cs typeface="Arial"/>
              </a:rPr>
            </a:br>
            <a:endParaRPr lang="fr-FR" sz="1400" i="1">
              <a:latin typeface="Arial"/>
              <a:ea typeface="ＭＳ Ｐゴシック"/>
            </a:endParaRPr>
          </a:p>
        </p:txBody>
      </p:sp>
      <p:sp>
        <p:nvSpPr>
          <p:cNvPr id="8196" name="Espace réservé du numéro de diapositive 3"/>
          <p:cNvSpPr>
            <a:spLocks noGrp="1"/>
          </p:cNvSpPr>
          <p:nvPr>
            <p:ph type="sldNum" sz="quarter" idx="13"/>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D2AE8C4-CEF5-4529-A6FB-64FFBE2A3DD4}" type="slidenum">
              <a:rPr lang="fr-FR" altLang="fr-FR"/>
              <a:pPr/>
              <a:t>11</a:t>
            </a:fld>
            <a:endParaRPr lang="fr-FR" altLang="fr-FR"/>
          </a:p>
        </p:txBody>
      </p:sp>
      <p:sp>
        <p:nvSpPr>
          <p:cNvPr id="6" name="Espace réservé du texte 2"/>
          <p:cNvSpPr txBox="1">
            <a:spLocks/>
          </p:cNvSpPr>
          <p:nvPr/>
        </p:nvSpPr>
        <p:spPr>
          <a:xfrm>
            <a:off x="892605" y="961492"/>
            <a:ext cx="7020905" cy="1008112"/>
          </a:xfrm>
          <a:prstGeom prst="rect">
            <a:avLst/>
          </a:prstGeom>
        </p:spPr>
        <p:txBody>
          <a:bodyPr/>
          <a:lstStyle>
            <a:lvl1pPr marL="273050" indent="-273050" algn="l" rtl="0" eaLnBrk="0" fontAlgn="base" hangingPunct="0">
              <a:spcBef>
                <a:spcPts val="575"/>
              </a:spcBef>
              <a:spcAft>
                <a:spcPct val="0"/>
              </a:spcAft>
              <a:buClr>
                <a:srgbClr val="1E214E"/>
              </a:buClr>
              <a:buSzPct val="85000"/>
              <a:buFont typeface="Wingdings 2" panose="05020102010507070707" pitchFamily="18" charset="2"/>
              <a:buChar char=""/>
              <a:defRPr sz="2600" kern="1200">
                <a:solidFill>
                  <a:schemeClr val="tx1"/>
                </a:solidFill>
                <a:latin typeface="Arial" pitchFamily="34" charset="0"/>
                <a:ea typeface="ＭＳ Ｐゴシック" charset="0"/>
                <a:cs typeface="Arial" pitchFamily="34" charset="0"/>
              </a:defRPr>
            </a:lvl1pPr>
            <a:lvl2pPr marL="547688" indent="-228600" algn="l" rtl="0" eaLnBrk="0" fontAlgn="base" hangingPunct="0">
              <a:spcBef>
                <a:spcPts val="375"/>
              </a:spcBef>
              <a:spcAft>
                <a:spcPct val="0"/>
              </a:spcAft>
              <a:buClr>
                <a:srgbClr val="6D2553"/>
              </a:buClr>
              <a:buSzPct val="85000"/>
              <a:buFont typeface="Wingdings 2" panose="05020102010507070707" pitchFamily="18" charset="2"/>
              <a:buChar char=""/>
              <a:defRPr sz="2400" kern="1200">
                <a:solidFill>
                  <a:schemeClr val="tx1"/>
                </a:solidFill>
                <a:latin typeface="Arial" pitchFamily="34" charset="0"/>
                <a:ea typeface="ＭＳ Ｐゴシック" charset="0"/>
                <a:cs typeface="Arial" pitchFamily="34" charset="0"/>
              </a:defRPr>
            </a:lvl2pPr>
            <a:lvl3pPr marL="822325" indent="-228600" algn="l" rtl="0" eaLnBrk="0" fontAlgn="base" hangingPunct="0">
              <a:spcBef>
                <a:spcPts val="375"/>
              </a:spcBef>
              <a:spcAft>
                <a:spcPct val="0"/>
              </a:spcAft>
              <a:buClr>
                <a:srgbClr val="B2C1DB"/>
              </a:buClr>
              <a:buSzPct val="85000"/>
              <a:buFont typeface="Wingdings 2" panose="05020102010507070707" pitchFamily="18" charset="2"/>
              <a:buChar char=""/>
              <a:defRPr sz="2000" kern="1200">
                <a:solidFill>
                  <a:schemeClr val="tx1"/>
                </a:solidFill>
                <a:latin typeface="Arial" pitchFamily="34" charset="0"/>
                <a:ea typeface="ＭＳ Ｐゴシック" charset="0"/>
                <a:cs typeface="Arial" pitchFamily="34" charset="0"/>
              </a:defRPr>
            </a:lvl3pPr>
            <a:lvl4pPr marL="1096963" indent="-228600" algn="l" rtl="0" eaLnBrk="0" fontAlgn="base" hangingPunct="0">
              <a:spcBef>
                <a:spcPts val="375"/>
              </a:spcBef>
              <a:spcAft>
                <a:spcPct val="0"/>
              </a:spcAft>
              <a:buClr>
                <a:srgbClr val="B2A29C"/>
              </a:buClr>
              <a:buSzPct val="80000"/>
              <a:buFont typeface="Wingdings 2" panose="05020102010507070707" pitchFamily="18" charset="2"/>
              <a:buChar char=""/>
              <a:defRPr sz="2000" kern="1200">
                <a:solidFill>
                  <a:schemeClr val="tx1"/>
                </a:solidFill>
                <a:latin typeface="Arial" pitchFamily="34" charset="0"/>
                <a:ea typeface="ＭＳ Ｐゴシック" charset="0"/>
                <a:cs typeface="Arial" pitchFamily="34" charset="0"/>
              </a:defRPr>
            </a:lvl4pPr>
            <a:lvl5pPr marL="1371600" indent="-228600" algn="l" rtl="0" eaLnBrk="0" fontAlgn="base" hangingPunct="0">
              <a:spcBef>
                <a:spcPts val="375"/>
              </a:spcBef>
              <a:spcAft>
                <a:spcPct val="0"/>
              </a:spcAft>
              <a:buClr>
                <a:srgbClr val="BBE0E3"/>
              </a:buClr>
              <a:buFont typeface="Arial" pitchFamily="34" charset="0"/>
              <a:buChar char="•"/>
              <a:defRPr sz="2000" kern="1200">
                <a:solidFill>
                  <a:schemeClr val="tx1"/>
                </a:solidFill>
                <a:latin typeface="Arial" pitchFamily="34" charset="0"/>
                <a:ea typeface="ＭＳ Ｐゴシック" charset="0"/>
                <a:cs typeface="Arial" pitchFamily="34" charset="0"/>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lgn="ctr">
              <a:buFont typeface="Wingdings 2" panose="05020102010507070707" pitchFamily="18" charset="2"/>
              <a:buNone/>
              <a:defRPr/>
            </a:pPr>
            <a:r>
              <a:rPr lang="fr-FR" sz="2400" b="1">
                <a:solidFill>
                  <a:srgbClr val="6D2553"/>
                </a:solidFill>
                <a:cs typeface="Times New Roman" pitchFamily="18" charset="0"/>
              </a:rPr>
              <a:t>Impact de la démarche d’accompagnement</a:t>
            </a:r>
          </a:p>
          <a:p>
            <a:pPr marL="0" indent="0" algn="ctr">
              <a:buFont typeface="Wingdings 2" panose="05020102010507070707" pitchFamily="18" charset="2"/>
              <a:buNone/>
              <a:defRPr/>
            </a:pPr>
            <a:r>
              <a:rPr lang="fr-FR" sz="2400" b="1">
                <a:solidFill>
                  <a:srgbClr val="6D2553"/>
                </a:solidFill>
                <a:cs typeface="Times New Roman" pitchFamily="18" charset="0"/>
              </a:rPr>
              <a:t>et du Label sur l’organisme</a:t>
            </a:r>
            <a:endParaRPr lang="fr-FR"/>
          </a:p>
        </p:txBody>
      </p:sp>
      <p:cxnSp>
        <p:nvCxnSpPr>
          <p:cNvPr id="7" name="直接连接符 13"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C90FD6D8-4242-C54D-AA55-F51EFF63ADD6}"/>
              </a:ext>
            </a:extLst>
          </p:cNvPr>
          <p:cNvCxnSpPr/>
          <p:nvPr/>
        </p:nvCxnSpPr>
        <p:spPr>
          <a:xfrm rot="16200000" flipH="1">
            <a:off x="683568" y="476712"/>
            <a:ext cx="0" cy="720000"/>
          </a:xfrm>
          <a:prstGeom prst="line">
            <a:avLst/>
          </a:prstGeom>
          <a:ln w="28575" cap="rnd">
            <a:solidFill>
              <a:srgbClr val="D02768"/>
            </a:solidFill>
          </a:ln>
        </p:spPr>
        <p:style>
          <a:lnRef idx="1">
            <a:schemeClr val="accent1"/>
          </a:lnRef>
          <a:fillRef idx="0">
            <a:schemeClr val="accent1"/>
          </a:fillRef>
          <a:effectRef idx="0">
            <a:schemeClr val="accent1"/>
          </a:effectRef>
          <a:fontRef idx="minor">
            <a:schemeClr val="tx1"/>
          </a:fontRef>
        </p:style>
      </p:cxnSp>
      <p:sp>
        <p:nvSpPr>
          <p:cNvPr id="8" name="矩形 9"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2E2437E9-EF9D-42B0-9454-6E32F0D6D56A}"/>
              </a:ext>
            </a:extLst>
          </p:cNvPr>
          <p:cNvSpPr/>
          <p:nvPr/>
        </p:nvSpPr>
        <p:spPr>
          <a:xfrm>
            <a:off x="323568" y="2023604"/>
            <a:ext cx="787400" cy="787400"/>
          </a:xfrm>
          <a:custGeom>
            <a:avLst/>
            <a:gdLst>
              <a:gd name="connsiteX0" fmla="*/ 0 w 787400"/>
              <a:gd name="connsiteY0" fmla="*/ 0 h 787400"/>
              <a:gd name="connsiteX1" fmla="*/ 787400 w 787400"/>
              <a:gd name="connsiteY1" fmla="*/ 0 h 787400"/>
              <a:gd name="connsiteX2" fmla="*/ 787400 w 787400"/>
              <a:gd name="connsiteY2" fmla="*/ 787400 h 787400"/>
              <a:gd name="connsiteX3" fmla="*/ 0 w 787400"/>
              <a:gd name="connsiteY3" fmla="*/ 787400 h 787400"/>
              <a:gd name="connsiteX4" fmla="*/ 0 w 787400"/>
              <a:gd name="connsiteY4" fmla="*/ 0 h 787400"/>
              <a:gd name="connsiteX0" fmla="*/ 787400 w 878840"/>
              <a:gd name="connsiteY0" fmla="*/ 787400 h 878840"/>
              <a:gd name="connsiteX1" fmla="*/ 0 w 878840"/>
              <a:gd name="connsiteY1" fmla="*/ 787400 h 878840"/>
              <a:gd name="connsiteX2" fmla="*/ 0 w 878840"/>
              <a:gd name="connsiteY2" fmla="*/ 0 h 878840"/>
              <a:gd name="connsiteX3" fmla="*/ 787400 w 878840"/>
              <a:gd name="connsiteY3" fmla="*/ 0 h 878840"/>
              <a:gd name="connsiteX4" fmla="*/ 878840 w 878840"/>
              <a:gd name="connsiteY4" fmla="*/ 878840 h 878840"/>
              <a:gd name="connsiteX0" fmla="*/ 787400 w 787400"/>
              <a:gd name="connsiteY0" fmla="*/ 787400 h 787400"/>
              <a:gd name="connsiteX1" fmla="*/ 0 w 787400"/>
              <a:gd name="connsiteY1" fmla="*/ 787400 h 787400"/>
              <a:gd name="connsiteX2" fmla="*/ 0 w 787400"/>
              <a:gd name="connsiteY2" fmla="*/ 0 h 787400"/>
              <a:gd name="connsiteX3" fmla="*/ 787400 w 787400"/>
              <a:gd name="connsiteY3" fmla="*/ 0 h 787400"/>
              <a:gd name="connsiteX0" fmla="*/ 0 w 787400"/>
              <a:gd name="connsiteY0" fmla="*/ 787400 h 787400"/>
              <a:gd name="connsiteX1" fmla="*/ 0 w 787400"/>
              <a:gd name="connsiteY1" fmla="*/ 0 h 787400"/>
              <a:gd name="connsiteX2" fmla="*/ 787400 w 787400"/>
              <a:gd name="connsiteY2" fmla="*/ 0 h 787400"/>
            </a:gdLst>
            <a:ahLst/>
            <a:cxnLst>
              <a:cxn ang="0">
                <a:pos x="connsiteX0" y="connsiteY0"/>
              </a:cxn>
              <a:cxn ang="0">
                <a:pos x="connsiteX1" y="connsiteY1"/>
              </a:cxn>
              <a:cxn ang="0">
                <a:pos x="connsiteX2" y="connsiteY2"/>
              </a:cxn>
            </a:cxnLst>
            <a:rect l="l" t="t" r="r" b="b"/>
            <a:pathLst>
              <a:path w="787400" h="787400">
                <a:moveTo>
                  <a:pt x="0" y="787400"/>
                </a:moveTo>
                <a:lnTo>
                  <a:pt x="0" y="0"/>
                </a:lnTo>
                <a:lnTo>
                  <a:pt x="787400" y="0"/>
                </a:lnTo>
              </a:path>
            </a:pathLst>
          </a:custGeom>
          <a:noFill/>
          <a:ln w="38100">
            <a:solidFill>
              <a:srgbClr val="BC25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矩形 9"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57E7FA7D-0376-4131-92D9-10BCA91521F3}"/>
              </a:ext>
            </a:extLst>
          </p:cNvPr>
          <p:cNvSpPr/>
          <p:nvPr/>
        </p:nvSpPr>
        <p:spPr>
          <a:xfrm rot="10800000">
            <a:off x="7909155" y="5570741"/>
            <a:ext cx="787400" cy="787400"/>
          </a:xfrm>
          <a:custGeom>
            <a:avLst/>
            <a:gdLst>
              <a:gd name="connsiteX0" fmla="*/ 0 w 787400"/>
              <a:gd name="connsiteY0" fmla="*/ 0 h 787400"/>
              <a:gd name="connsiteX1" fmla="*/ 787400 w 787400"/>
              <a:gd name="connsiteY1" fmla="*/ 0 h 787400"/>
              <a:gd name="connsiteX2" fmla="*/ 787400 w 787400"/>
              <a:gd name="connsiteY2" fmla="*/ 787400 h 787400"/>
              <a:gd name="connsiteX3" fmla="*/ 0 w 787400"/>
              <a:gd name="connsiteY3" fmla="*/ 787400 h 787400"/>
              <a:gd name="connsiteX4" fmla="*/ 0 w 787400"/>
              <a:gd name="connsiteY4" fmla="*/ 0 h 787400"/>
              <a:gd name="connsiteX0" fmla="*/ 787400 w 878840"/>
              <a:gd name="connsiteY0" fmla="*/ 787400 h 878840"/>
              <a:gd name="connsiteX1" fmla="*/ 0 w 878840"/>
              <a:gd name="connsiteY1" fmla="*/ 787400 h 878840"/>
              <a:gd name="connsiteX2" fmla="*/ 0 w 878840"/>
              <a:gd name="connsiteY2" fmla="*/ 0 h 878840"/>
              <a:gd name="connsiteX3" fmla="*/ 787400 w 878840"/>
              <a:gd name="connsiteY3" fmla="*/ 0 h 878840"/>
              <a:gd name="connsiteX4" fmla="*/ 878840 w 878840"/>
              <a:gd name="connsiteY4" fmla="*/ 878840 h 878840"/>
              <a:gd name="connsiteX0" fmla="*/ 787400 w 787400"/>
              <a:gd name="connsiteY0" fmla="*/ 787400 h 787400"/>
              <a:gd name="connsiteX1" fmla="*/ 0 w 787400"/>
              <a:gd name="connsiteY1" fmla="*/ 787400 h 787400"/>
              <a:gd name="connsiteX2" fmla="*/ 0 w 787400"/>
              <a:gd name="connsiteY2" fmla="*/ 0 h 787400"/>
              <a:gd name="connsiteX3" fmla="*/ 787400 w 787400"/>
              <a:gd name="connsiteY3" fmla="*/ 0 h 787400"/>
              <a:gd name="connsiteX0" fmla="*/ 0 w 787400"/>
              <a:gd name="connsiteY0" fmla="*/ 787400 h 787400"/>
              <a:gd name="connsiteX1" fmla="*/ 0 w 787400"/>
              <a:gd name="connsiteY1" fmla="*/ 0 h 787400"/>
              <a:gd name="connsiteX2" fmla="*/ 787400 w 787400"/>
              <a:gd name="connsiteY2" fmla="*/ 0 h 787400"/>
            </a:gdLst>
            <a:ahLst/>
            <a:cxnLst>
              <a:cxn ang="0">
                <a:pos x="connsiteX0" y="connsiteY0"/>
              </a:cxn>
              <a:cxn ang="0">
                <a:pos x="connsiteX1" y="connsiteY1"/>
              </a:cxn>
              <a:cxn ang="0">
                <a:pos x="connsiteX2" y="connsiteY2"/>
              </a:cxn>
            </a:cxnLst>
            <a:rect l="l" t="t" r="r" b="b"/>
            <a:pathLst>
              <a:path w="787400" h="787400">
                <a:moveTo>
                  <a:pt x="0" y="787400"/>
                </a:moveTo>
                <a:lnTo>
                  <a:pt x="0" y="0"/>
                </a:lnTo>
                <a:lnTo>
                  <a:pt x="787400" y="0"/>
                </a:lnTo>
              </a:path>
            </a:pathLst>
          </a:custGeom>
          <a:noFill/>
          <a:ln w="38100">
            <a:solidFill>
              <a:srgbClr val="BC25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9315603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u texte 1"/>
          <p:cNvSpPr>
            <a:spLocks noGrp="1"/>
          </p:cNvSpPr>
          <p:nvPr>
            <p:ph type="body" sz="quarter" idx="11"/>
          </p:nvPr>
        </p:nvSpPr>
        <p:spPr bwMode="auto">
          <a:xfrm>
            <a:off x="35719" y="167481"/>
            <a:ext cx="8928894" cy="785813"/>
          </a:xfrm>
          <a:solidFill>
            <a:schemeClr val="bg1"/>
          </a:solidFill>
        </p:spPr>
        <p:txBody>
          <a:bodyPr vert="horz" wrap="square" lIns="91440" tIns="45720" rIns="91440" bIns="45720" numCol="1" anchor="t" anchorCtr="0" compatLnSpc="1">
            <a:prstTxWarp prst="textNoShape">
              <a:avLst/>
            </a:prstTxWarp>
          </a:bodyPr>
          <a:lstStyle/>
          <a:p>
            <a:pPr algn="l"/>
            <a:r>
              <a:rPr lang="fr-FR" altLang="fr-FR" sz="3200" b="0">
                <a:solidFill>
                  <a:srgbClr val="1E214E"/>
                </a:solidFill>
                <a:ea typeface="ＭＳ Ｐゴシック" panose="020B0600070205080204" pitchFamily="34" charset="-128"/>
              </a:rPr>
              <a:t>Renouvellement du Label</a:t>
            </a:r>
          </a:p>
        </p:txBody>
      </p:sp>
      <p:sp>
        <p:nvSpPr>
          <p:cNvPr id="8196" name="Espace réservé du numéro de diapositive 3"/>
          <p:cNvSpPr>
            <a:spLocks noGrp="1"/>
          </p:cNvSpPr>
          <p:nvPr>
            <p:ph type="sldNum" sz="quarter" idx="13"/>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DD2AE8C4-CEF5-4529-A6FB-64FFBE2A3DD4}" type="slidenum">
              <a:rPr lang="fr-FR" altLang="fr-FR"/>
              <a:pPr/>
              <a:t>12</a:t>
            </a:fld>
            <a:endParaRPr lang="fr-FR" altLang="fr-FR"/>
          </a:p>
        </p:txBody>
      </p:sp>
      <p:sp>
        <p:nvSpPr>
          <p:cNvPr id="5" name="Espace réservé du texte 2"/>
          <p:cNvSpPr txBox="1">
            <a:spLocks/>
          </p:cNvSpPr>
          <p:nvPr/>
        </p:nvSpPr>
        <p:spPr>
          <a:xfrm>
            <a:off x="715040" y="2417130"/>
            <a:ext cx="7445467" cy="4155650"/>
          </a:xfrm>
          <a:prstGeom prst="rect">
            <a:avLst/>
          </a:prstGeom>
        </p:spPr>
        <p:txBody>
          <a:bodyPr lIns="91440" tIns="45720" rIns="91440" bIns="45720" anchor="t"/>
          <a:lstStyle>
            <a:lvl1pPr marL="273050" indent="-273050" algn="l" rtl="0" eaLnBrk="0" fontAlgn="base" hangingPunct="0">
              <a:spcBef>
                <a:spcPts val="575"/>
              </a:spcBef>
              <a:spcAft>
                <a:spcPct val="0"/>
              </a:spcAft>
              <a:buClr>
                <a:srgbClr val="1E214E"/>
              </a:buClr>
              <a:buSzPct val="85000"/>
              <a:buFont typeface="Wingdings 2" panose="05020102010507070707" pitchFamily="18" charset="2"/>
              <a:buChar char=""/>
              <a:defRPr sz="2600" kern="1200">
                <a:solidFill>
                  <a:schemeClr val="tx1"/>
                </a:solidFill>
                <a:latin typeface="Arial" pitchFamily="34" charset="0"/>
                <a:ea typeface="ＭＳ Ｐゴシック" charset="0"/>
                <a:cs typeface="Arial" pitchFamily="34" charset="0"/>
              </a:defRPr>
            </a:lvl1pPr>
            <a:lvl2pPr marL="547688" indent="-228600" algn="l" rtl="0" eaLnBrk="0" fontAlgn="base" hangingPunct="0">
              <a:spcBef>
                <a:spcPts val="375"/>
              </a:spcBef>
              <a:spcAft>
                <a:spcPct val="0"/>
              </a:spcAft>
              <a:buClr>
                <a:srgbClr val="6D2553"/>
              </a:buClr>
              <a:buSzPct val="85000"/>
              <a:buFont typeface="Wingdings 2" panose="05020102010507070707" pitchFamily="18" charset="2"/>
              <a:buChar char=""/>
              <a:defRPr sz="2400" kern="1200">
                <a:solidFill>
                  <a:schemeClr val="tx1"/>
                </a:solidFill>
                <a:latin typeface="Arial" pitchFamily="34" charset="0"/>
                <a:ea typeface="ＭＳ Ｐゴシック" charset="0"/>
                <a:cs typeface="Arial" pitchFamily="34" charset="0"/>
              </a:defRPr>
            </a:lvl2pPr>
            <a:lvl3pPr marL="822325" indent="-228600" algn="l" rtl="0" eaLnBrk="0" fontAlgn="base" hangingPunct="0">
              <a:spcBef>
                <a:spcPts val="375"/>
              </a:spcBef>
              <a:spcAft>
                <a:spcPct val="0"/>
              </a:spcAft>
              <a:buClr>
                <a:srgbClr val="B2C1DB"/>
              </a:buClr>
              <a:buSzPct val="85000"/>
              <a:buFont typeface="Wingdings 2" panose="05020102010507070707" pitchFamily="18" charset="2"/>
              <a:buChar char=""/>
              <a:defRPr sz="2000" kern="1200">
                <a:solidFill>
                  <a:schemeClr val="tx1"/>
                </a:solidFill>
                <a:latin typeface="Arial" pitchFamily="34" charset="0"/>
                <a:ea typeface="ＭＳ Ｐゴシック" charset="0"/>
                <a:cs typeface="Arial" pitchFamily="34" charset="0"/>
              </a:defRPr>
            </a:lvl3pPr>
            <a:lvl4pPr marL="1096963" indent="-228600" algn="l" rtl="0" eaLnBrk="0" fontAlgn="base" hangingPunct="0">
              <a:spcBef>
                <a:spcPts val="375"/>
              </a:spcBef>
              <a:spcAft>
                <a:spcPct val="0"/>
              </a:spcAft>
              <a:buClr>
                <a:srgbClr val="B2A29C"/>
              </a:buClr>
              <a:buSzPct val="80000"/>
              <a:buFont typeface="Wingdings 2" panose="05020102010507070707" pitchFamily="18" charset="2"/>
              <a:buChar char=""/>
              <a:defRPr sz="2000" kern="1200">
                <a:solidFill>
                  <a:schemeClr val="tx1"/>
                </a:solidFill>
                <a:latin typeface="Arial" pitchFamily="34" charset="0"/>
                <a:ea typeface="ＭＳ Ｐゴシック" charset="0"/>
                <a:cs typeface="Arial" pitchFamily="34" charset="0"/>
              </a:defRPr>
            </a:lvl4pPr>
            <a:lvl5pPr marL="1371600" indent="-228600" algn="l" rtl="0" eaLnBrk="0" fontAlgn="base" hangingPunct="0">
              <a:spcBef>
                <a:spcPts val="375"/>
              </a:spcBef>
              <a:spcAft>
                <a:spcPct val="0"/>
              </a:spcAft>
              <a:buClr>
                <a:srgbClr val="BBE0E3"/>
              </a:buClr>
              <a:buFont typeface="Arial" pitchFamily="34" charset="0"/>
              <a:buChar char="•"/>
              <a:defRPr sz="2000" kern="1200">
                <a:solidFill>
                  <a:schemeClr val="tx1"/>
                </a:solidFill>
                <a:latin typeface="Arial" pitchFamily="34" charset="0"/>
                <a:ea typeface="ＭＳ Ｐゴシック" charset="0"/>
                <a:cs typeface="Arial" pitchFamily="34" charset="0"/>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buNone/>
              <a:defRPr/>
            </a:pPr>
            <a:r>
              <a:rPr lang="fr-FR" sz="2000" b="1">
                <a:solidFill>
                  <a:srgbClr val="1E214E"/>
                </a:solidFill>
                <a:latin typeface="Arial"/>
                <a:ea typeface="ＭＳ Ｐゴシック"/>
                <a:cs typeface="Times New Roman"/>
              </a:rPr>
              <a:t>Vis-à-vis des partenaires</a:t>
            </a:r>
            <a:br>
              <a:rPr lang="fr-FR" sz="2000" b="1">
                <a:solidFill>
                  <a:srgbClr val="1E214E"/>
                </a:solidFill>
                <a:latin typeface="Arial"/>
                <a:ea typeface="ＭＳ Ｐゴシック"/>
                <a:cs typeface="Times New Roman"/>
              </a:rPr>
            </a:br>
            <a:endParaRPr lang="fr-FR" sz="2000" b="1">
              <a:solidFill>
                <a:srgbClr val="1E214E"/>
              </a:solidFill>
            </a:endParaRPr>
          </a:p>
          <a:p>
            <a:pPr marL="547370" lvl="1">
              <a:buFont typeface="Arial" pitchFamily="34" charset="0"/>
              <a:buChar char="•"/>
              <a:defRPr/>
            </a:pPr>
            <a:r>
              <a:rPr lang="fr-FR" sz="1800">
                <a:latin typeface="Arial"/>
                <a:ea typeface="ＭＳ Ｐゴシック"/>
                <a:cs typeface="Times New Roman"/>
              </a:rPr>
              <a:t>Communication faite autour du Label : présence du logo sur l'ensemble des outils de communication. Informations présentées lors des RDV avec les ministères de tutelle, fondations, bailleurs de fonds, grand public </a:t>
            </a:r>
            <a:br>
              <a:rPr lang="fr-FR" sz="1800">
                <a:latin typeface="Arial"/>
                <a:ea typeface="ＭＳ Ｐゴシック"/>
                <a:cs typeface="Times New Roman"/>
              </a:rPr>
            </a:br>
            <a:endParaRPr lang="fr-FR" sz="1800"/>
          </a:p>
          <a:p>
            <a:pPr marL="547370" lvl="1">
              <a:buFont typeface="Arial" pitchFamily="34" charset="0"/>
              <a:buChar char="•"/>
              <a:defRPr/>
            </a:pPr>
            <a:r>
              <a:rPr lang="fr-FR" sz="1800">
                <a:latin typeface="Arial"/>
                <a:ea typeface="ＭＳ Ｐゴシック"/>
                <a:cs typeface="Times New Roman"/>
              </a:rPr>
              <a:t>Résultats obtenus : renforcement de la crédibilité de la FFESV auprès des institutionnels : renouvellement de la subvention de la DGCS, renouvellement du partenariat avec le Chant des Etoiles.</a:t>
            </a:r>
            <a:endParaRPr lang="fr-FR" sz="1800">
              <a:cs typeface="Times New Roman"/>
            </a:endParaRPr>
          </a:p>
          <a:p>
            <a:pPr>
              <a:defRPr/>
            </a:pPr>
            <a:endParaRPr lang="fr-FR"/>
          </a:p>
        </p:txBody>
      </p:sp>
      <p:sp>
        <p:nvSpPr>
          <p:cNvPr id="6" name="Espace réservé du texte 2"/>
          <p:cNvSpPr txBox="1">
            <a:spLocks/>
          </p:cNvSpPr>
          <p:nvPr/>
        </p:nvSpPr>
        <p:spPr>
          <a:xfrm>
            <a:off x="892605" y="1015492"/>
            <a:ext cx="7020905" cy="1008112"/>
          </a:xfrm>
          <a:prstGeom prst="rect">
            <a:avLst/>
          </a:prstGeom>
        </p:spPr>
        <p:txBody>
          <a:bodyPr/>
          <a:lstStyle>
            <a:lvl1pPr marL="273050" indent="-273050" algn="l" rtl="0" eaLnBrk="0" fontAlgn="base" hangingPunct="0">
              <a:spcBef>
                <a:spcPts val="575"/>
              </a:spcBef>
              <a:spcAft>
                <a:spcPct val="0"/>
              </a:spcAft>
              <a:buClr>
                <a:srgbClr val="1E214E"/>
              </a:buClr>
              <a:buSzPct val="85000"/>
              <a:buFont typeface="Wingdings 2" panose="05020102010507070707" pitchFamily="18" charset="2"/>
              <a:buChar char=""/>
              <a:defRPr sz="2600" kern="1200">
                <a:solidFill>
                  <a:schemeClr val="tx1"/>
                </a:solidFill>
                <a:latin typeface="Arial" pitchFamily="34" charset="0"/>
                <a:ea typeface="ＭＳ Ｐゴシック" charset="0"/>
                <a:cs typeface="Arial" pitchFamily="34" charset="0"/>
              </a:defRPr>
            </a:lvl1pPr>
            <a:lvl2pPr marL="547688" indent="-228600" algn="l" rtl="0" eaLnBrk="0" fontAlgn="base" hangingPunct="0">
              <a:spcBef>
                <a:spcPts val="375"/>
              </a:spcBef>
              <a:spcAft>
                <a:spcPct val="0"/>
              </a:spcAft>
              <a:buClr>
                <a:srgbClr val="6D2553"/>
              </a:buClr>
              <a:buSzPct val="85000"/>
              <a:buFont typeface="Wingdings 2" panose="05020102010507070707" pitchFamily="18" charset="2"/>
              <a:buChar char=""/>
              <a:defRPr sz="2400" kern="1200">
                <a:solidFill>
                  <a:schemeClr val="tx1"/>
                </a:solidFill>
                <a:latin typeface="Arial" pitchFamily="34" charset="0"/>
                <a:ea typeface="ＭＳ Ｐゴシック" charset="0"/>
                <a:cs typeface="Arial" pitchFamily="34" charset="0"/>
              </a:defRPr>
            </a:lvl2pPr>
            <a:lvl3pPr marL="822325" indent="-228600" algn="l" rtl="0" eaLnBrk="0" fontAlgn="base" hangingPunct="0">
              <a:spcBef>
                <a:spcPts val="375"/>
              </a:spcBef>
              <a:spcAft>
                <a:spcPct val="0"/>
              </a:spcAft>
              <a:buClr>
                <a:srgbClr val="B2C1DB"/>
              </a:buClr>
              <a:buSzPct val="85000"/>
              <a:buFont typeface="Wingdings 2" panose="05020102010507070707" pitchFamily="18" charset="2"/>
              <a:buChar char=""/>
              <a:defRPr sz="2000" kern="1200">
                <a:solidFill>
                  <a:schemeClr val="tx1"/>
                </a:solidFill>
                <a:latin typeface="Arial" pitchFamily="34" charset="0"/>
                <a:ea typeface="ＭＳ Ｐゴシック" charset="0"/>
                <a:cs typeface="Arial" pitchFamily="34" charset="0"/>
              </a:defRPr>
            </a:lvl3pPr>
            <a:lvl4pPr marL="1096963" indent="-228600" algn="l" rtl="0" eaLnBrk="0" fontAlgn="base" hangingPunct="0">
              <a:spcBef>
                <a:spcPts val="375"/>
              </a:spcBef>
              <a:spcAft>
                <a:spcPct val="0"/>
              </a:spcAft>
              <a:buClr>
                <a:srgbClr val="B2A29C"/>
              </a:buClr>
              <a:buSzPct val="80000"/>
              <a:buFont typeface="Wingdings 2" panose="05020102010507070707" pitchFamily="18" charset="2"/>
              <a:buChar char=""/>
              <a:defRPr sz="2000" kern="1200">
                <a:solidFill>
                  <a:schemeClr val="tx1"/>
                </a:solidFill>
                <a:latin typeface="Arial" pitchFamily="34" charset="0"/>
                <a:ea typeface="ＭＳ Ｐゴシック" charset="0"/>
                <a:cs typeface="Arial" pitchFamily="34" charset="0"/>
              </a:defRPr>
            </a:lvl4pPr>
            <a:lvl5pPr marL="1371600" indent="-228600" algn="l" rtl="0" eaLnBrk="0" fontAlgn="base" hangingPunct="0">
              <a:spcBef>
                <a:spcPts val="375"/>
              </a:spcBef>
              <a:spcAft>
                <a:spcPct val="0"/>
              </a:spcAft>
              <a:buClr>
                <a:srgbClr val="BBE0E3"/>
              </a:buClr>
              <a:buFont typeface="Arial" pitchFamily="34" charset="0"/>
              <a:buChar char="•"/>
              <a:defRPr sz="2000" kern="1200">
                <a:solidFill>
                  <a:schemeClr val="tx1"/>
                </a:solidFill>
                <a:latin typeface="Arial" pitchFamily="34" charset="0"/>
                <a:ea typeface="ＭＳ Ｐゴシック" charset="0"/>
                <a:cs typeface="Arial" pitchFamily="34" charset="0"/>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lgn="ctr">
              <a:buFont typeface="Wingdings 2" panose="05020102010507070707" pitchFamily="18" charset="2"/>
              <a:buNone/>
              <a:defRPr/>
            </a:pPr>
            <a:r>
              <a:rPr lang="fr-FR" sz="2400" b="1">
                <a:solidFill>
                  <a:srgbClr val="6D2553"/>
                </a:solidFill>
                <a:cs typeface="Times New Roman" pitchFamily="18" charset="0"/>
              </a:rPr>
              <a:t>Impact de la démarche d’accompagnement</a:t>
            </a:r>
          </a:p>
          <a:p>
            <a:pPr marL="0" indent="0" algn="ctr">
              <a:buFont typeface="Wingdings 2" panose="05020102010507070707" pitchFamily="18" charset="2"/>
              <a:buNone/>
              <a:defRPr/>
            </a:pPr>
            <a:r>
              <a:rPr lang="fr-FR" sz="2400" b="1">
                <a:solidFill>
                  <a:srgbClr val="6D2553"/>
                </a:solidFill>
                <a:cs typeface="Times New Roman" pitchFamily="18" charset="0"/>
              </a:rPr>
              <a:t>et du Label sur l’organisme</a:t>
            </a:r>
            <a:endParaRPr lang="fr-FR"/>
          </a:p>
        </p:txBody>
      </p:sp>
      <p:cxnSp>
        <p:nvCxnSpPr>
          <p:cNvPr id="7" name="直接连接符 13"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C90FD6D8-4242-C54D-AA55-F51EFF63ADD6}"/>
              </a:ext>
            </a:extLst>
          </p:cNvPr>
          <p:cNvCxnSpPr/>
          <p:nvPr/>
        </p:nvCxnSpPr>
        <p:spPr>
          <a:xfrm rot="16200000" flipH="1">
            <a:off x="683568" y="476712"/>
            <a:ext cx="0" cy="720000"/>
          </a:xfrm>
          <a:prstGeom prst="line">
            <a:avLst/>
          </a:prstGeom>
          <a:ln w="28575" cap="rnd">
            <a:solidFill>
              <a:srgbClr val="D02768"/>
            </a:solidFill>
          </a:ln>
        </p:spPr>
        <p:style>
          <a:lnRef idx="1">
            <a:schemeClr val="accent1"/>
          </a:lnRef>
          <a:fillRef idx="0">
            <a:schemeClr val="accent1"/>
          </a:fillRef>
          <a:effectRef idx="0">
            <a:schemeClr val="accent1"/>
          </a:effectRef>
          <a:fontRef idx="minor">
            <a:schemeClr val="tx1"/>
          </a:fontRef>
        </p:style>
      </p:cxnSp>
      <p:sp>
        <p:nvSpPr>
          <p:cNvPr id="8" name="矩形 9"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2E2437E9-EF9D-42B0-9454-6E32F0D6D56A}"/>
              </a:ext>
            </a:extLst>
          </p:cNvPr>
          <p:cNvSpPr/>
          <p:nvPr/>
        </p:nvSpPr>
        <p:spPr>
          <a:xfrm>
            <a:off x="323568" y="2023604"/>
            <a:ext cx="787400" cy="787400"/>
          </a:xfrm>
          <a:custGeom>
            <a:avLst/>
            <a:gdLst>
              <a:gd name="connsiteX0" fmla="*/ 0 w 787400"/>
              <a:gd name="connsiteY0" fmla="*/ 0 h 787400"/>
              <a:gd name="connsiteX1" fmla="*/ 787400 w 787400"/>
              <a:gd name="connsiteY1" fmla="*/ 0 h 787400"/>
              <a:gd name="connsiteX2" fmla="*/ 787400 w 787400"/>
              <a:gd name="connsiteY2" fmla="*/ 787400 h 787400"/>
              <a:gd name="connsiteX3" fmla="*/ 0 w 787400"/>
              <a:gd name="connsiteY3" fmla="*/ 787400 h 787400"/>
              <a:gd name="connsiteX4" fmla="*/ 0 w 787400"/>
              <a:gd name="connsiteY4" fmla="*/ 0 h 787400"/>
              <a:gd name="connsiteX0" fmla="*/ 787400 w 878840"/>
              <a:gd name="connsiteY0" fmla="*/ 787400 h 878840"/>
              <a:gd name="connsiteX1" fmla="*/ 0 w 878840"/>
              <a:gd name="connsiteY1" fmla="*/ 787400 h 878840"/>
              <a:gd name="connsiteX2" fmla="*/ 0 w 878840"/>
              <a:gd name="connsiteY2" fmla="*/ 0 h 878840"/>
              <a:gd name="connsiteX3" fmla="*/ 787400 w 878840"/>
              <a:gd name="connsiteY3" fmla="*/ 0 h 878840"/>
              <a:gd name="connsiteX4" fmla="*/ 878840 w 878840"/>
              <a:gd name="connsiteY4" fmla="*/ 878840 h 878840"/>
              <a:gd name="connsiteX0" fmla="*/ 787400 w 787400"/>
              <a:gd name="connsiteY0" fmla="*/ 787400 h 787400"/>
              <a:gd name="connsiteX1" fmla="*/ 0 w 787400"/>
              <a:gd name="connsiteY1" fmla="*/ 787400 h 787400"/>
              <a:gd name="connsiteX2" fmla="*/ 0 w 787400"/>
              <a:gd name="connsiteY2" fmla="*/ 0 h 787400"/>
              <a:gd name="connsiteX3" fmla="*/ 787400 w 787400"/>
              <a:gd name="connsiteY3" fmla="*/ 0 h 787400"/>
              <a:gd name="connsiteX0" fmla="*/ 0 w 787400"/>
              <a:gd name="connsiteY0" fmla="*/ 787400 h 787400"/>
              <a:gd name="connsiteX1" fmla="*/ 0 w 787400"/>
              <a:gd name="connsiteY1" fmla="*/ 0 h 787400"/>
              <a:gd name="connsiteX2" fmla="*/ 787400 w 787400"/>
              <a:gd name="connsiteY2" fmla="*/ 0 h 787400"/>
            </a:gdLst>
            <a:ahLst/>
            <a:cxnLst>
              <a:cxn ang="0">
                <a:pos x="connsiteX0" y="connsiteY0"/>
              </a:cxn>
              <a:cxn ang="0">
                <a:pos x="connsiteX1" y="connsiteY1"/>
              </a:cxn>
              <a:cxn ang="0">
                <a:pos x="connsiteX2" y="connsiteY2"/>
              </a:cxn>
            </a:cxnLst>
            <a:rect l="l" t="t" r="r" b="b"/>
            <a:pathLst>
              <a:path w="787400" h="787400">
                <a:moveTo>
                  <a:pt x="0" y="787400"/>
                </a:moveTo>
                <a:lnTo>
                  <a:pt x="0" y="0"/>
                </a:lnTo>
                <a:lnTo>
                  <a:pt x="787400" y="0"/>
                </a:lnTo>
              </a:path>
            </a:pathLst>
          </a:custGeom>
          <a:noFill/>
          <a:ln w="38100">
            <a:solidFill>
              <a:srgbClr val="BC25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矩形 9"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57E7FA7D-0376-4131-92D9-10BCA91521F3}"/>
              </a:ext>
            </a:extLst>
          </p:cNvPr>
          <p:cNvSpPr/>
          <p:nvPr/>
        </p:nvSpPr>
        <p:spPr>
          <a:xfrm rot="10800000">
            <a:off x="7909155" y="5570741"/>
            <a:ext cx="787400" cy="787400"/>
          </a:xfrm>
          <a:custGeom>
            <a:avLst/>
            <a:gdLst>
              <a:gd name="connsiteX0" fmla="*/ 0 w 787400"/>
              <a:gd name="connsiteY0" fmla="*/ 0 h 787400"/>
              <a:gd name="connsiteX1" fmla="*/ 787400 w 787400"/>
              <a:gd name="connsiteY1" fmla="*/ 0 h 787400"/>
              <a:gd name="connsiteX2" fmla="*/ 787400 w 787400"/>
              <a:gd name="connsiteY2" fmla="*/ 787400 h 787400"/>
              <a:gd name="connsiteX3" fmla="*/ 0 w 787400"/>
              <a:gd name="connsiteY3" fmla="*/ 787400 h 787400"/>
              <a:gd name="connsiteX4" fmla="*/ 0 w 787400"/>
              <a:gd name="connsiteY4" fmla="*/ 0 h 787400"/>
              <a:gd name="connsiteX0" fmla="*/ 787400 w 878840"/>
              <a:gd name="connsiteY0" fmla="*/ 787400 h 878840"/>
              <a:gd name="connsiteX1" fmla="*/ 0 w 878840"/>
              <a:gd name="connsiteY1" fmla="*/ 787400 h 878840"/>
              <a:gd name="connsiteX2" fmla="*/ 0 w 878840"/>
              <a:gd name="connsiteY2" fmla="*/ 0 h 878840"/>
              <a:gd name="connsiteX3" fmla="*/ 787400 w 878840"/>
              <a:gd name="connsiteY3" fmla="*/ 0 h 878840"/>
              <a:gd name="connsiteX4" fmla="*/ 878840 w 878840"/>
              <a:gd name="connsiteY4" fmla="*/ 878840 h 878840"/>
              <a:gd name="connsiteX0" fmla="*/ 787400 w 787400"/>
              <a:gd name="connsiteY0" fmla="*/ 787400 h 787400"/>
              <a:gd name="connsiteX1" fmla="*/ 0 w 787400"/>
              <a:gd name="connsiteY1" fmla="*/ 787400 h 787400"/>
              <a:gd name="connsiteX2" fmla="*/ 0 w 787400"/>
              <a:gd name="connsiteY2" fmla="*/ 0 h 787400"/>
              <a:gd name="connsiteX3" fmla="*/ 787400 w 787400"/>
              <a:gd name="connsiteY3" fmla="*/ 0 h 787400"/>
              <a:gd name="connsiteX0" fmla="*/ 0 w 787400"/>
              <a:gd name="connsiteY0" fmla="*/ 787400 h 787400"/>
              <a:gd name="connsiteX1" fmla="*/ 0 w 787400"/>
              <a:gd name="connsiteY1" fmla="*/ 0 h 787400"/>
              <a:gd name="connsiteX2" fmla="*/ 787400 w 787400"/>
              <a:gd name="connsiteY2" fmla="*/ 0 h 787400"/>
            </a:gdLst>
            <a:ahLst/>
            <a:cxnLst>
              <a:cxn ang="0">
                <a:pos x="connsiteX0" y="connsiteY0"/>
              </a:cxn>
              <a:cxn ang="0">
                <a:pos x="connsiteX1" y="connsiteY1"/>
              </a:cxn>
              <a:cxn ang="0">
                <a:pos x="connsiteX2" y="connsiteY2"/>
              </a:cxn>
            </a:cxnLst>
            <a:rect l="l" t="t" r="r" b="b"/>
            <a:pathLst>
              <a:path w="787400" h="787400">
                <a:moveTo>
                  <a:pt x="0" y="787400"/>
                </a:moveTo>
                <a:lnTo>
                  <a:pt x="0" y="0"/>
                </a:lnTo>
                <a:lnTo>
                  <a:pt x="787400" y="0"/>
                </a:lnTo>
              </a:path>
            </a:pathLst>
          </a:custGeom>
          <a:noFill/>
          <a:ln w="38100">
            <a:solidFill>
              <a:srgbClr val="BC25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506032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u texte 1"/>
          <p:cNvSpPr>
            <a:spLocks noGrp="1"/>
          </p:cNvSpPr>
          <p:nvPr>
            <p:ph type="body" sz="quarter" idx="11"/>
          </p:nvPr>
        </p:nvSpPr>
        <p:spPr bwMode="auto">
          <a:xfrm>
            <a:off x="35719" y="167481"/>
            <a:ext cx="8856761" cy="785813"/>
          </a:xfrm>
          <a:solidFill>
            <a:schemeClr val="bg1"/>
          </a:solidFill>
        </p:spPr>
        <p:txBody>
          <a:bodyPr vert="horz" wrap="square" lIns="91440" tIns="45720" rIns="91440" bIns="45720" numCol="1" anchor="t" anchorCtr="0" compatLnSpc="1">
            <a:prstTxWarp prst="textNoShape">
              <a:avLst/>
            </a:prstTxWarp>
          </a:bodyPr>
          <a:lstStyle/>
          <a:p>
            <a:pPr algn="l"/>
            <a:r>
              <a:rPr lang="fr-FR" altLang="fr-FR" sz="3200" b="0" dirty="0">
                <a:solidFill>
                  <a:srgbClr val="1E214E"/>
                </a:solidFill>
                <a:ea typeface="ＭＳ Ｐゴシック" panose="020B0600070205080204" pitchFamily="34" charset="-128"/>
              </a:rPr>
              <a:t>Renouvellement du Label</a:t>
            </a:r>
          </a:p>
        </p:txBody>
      </p:sp>
      <p:sp>
        <p:nvSpPr>
          <p:cNvPr id="3" name="Espace réservé du texte 2"/>
          <p:cNvSpPr>
            <a:spLocks noGrp="1"/>
          </p:cNvSpPr>
          <p:nvPr>
            <p:ph type="body" sz="quarter" idx="12"/>
          </p:nvPr>
        </p:nvSpPr>
        <p:spPr>
          <a:xfrm>
            <a:off x="323568" y="908050"/>
            <a:ext cx="8391807" cy="4643438"/>
          </a:xfrm>
        </p:spPr>
        <p:txBody>
          <a:bodyPr/>
          <a:lstStyle/>
          <a:p>
            <a:pPr marL="0" indent="0" algn="ctr">
              <a:buFont typeface="Wingdings 2" panose="05020102010507070707" pitchFamily="18" charset="2"/>
              <a:buNone/>
              <a:defRPr/>
            </a:pPr>
            <a:r>
              <a:rPr lang="fr-FR" sz="2400" b="1" dirty="0">
                <a:solidFill>
                  <a:srgbClr val="6D2553"/>
                </a:solidFill>
                <a:cs typeface="Times New Roman" pitchFamily="18" charset="0"/>
              </a:rPr>
              <a:t>Synthèse du diagnostic - Conseillers IDEAS</a:t>
            </a:r>
          </a:p>
          <a:p>
            <a:pPr>
              <a:defRPr/>
            </a:pPr>
            <a:endParaRPr lang="fr-FR" dirty="0"/>
          </a:p>
        </p:txBody>
      </p:sp>
      <p:sp>
        <p:nvSpPr>
          <p:cNvPr id="9220" name="Espace réservé du numéro de diapositive 3"/>
          <p:cNvSpPr>
            <a:spLocks noGrp="1"/>
          </p:cNvSpPr>
          <p:nvPr>
            <p:ph type="sldNum" sz="quarter" idx="13"/>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502C948-E924-411C-8EBF-2E3CA2B6DE81}" type="slidenum">
              <a:rPr lang="fr-FR" altLang="fr-FR"/>
              <a:pPr/>
              <a:t>13</a:t>
            </a:fld>
            <a:endParaRPr lang="fr-FR" altLang="fr-FR" dirty="0"/>
          </a:p>
        </p:txBody>
      </p:sp>
      <p:cxnSp>
        <p:nvCxnSpPr>
          <p:cNvPr id="5" name="直接连接符 13"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C90FD6D8-4242-C54D-AA55-F51EFF63ADD6}"/>
              </a:ext>
            </a:extLst>
          </p:cNvPr>
          <p:cNvCxnSpPr/>
          <p:nvPr/>
        </p:nvCxnSpPr>
        <p:spPr>
          <a:xfrm rot="16200000" flipH="1">
            <a:off x="683568" y="476712"/>
            <a:ext cx="0" cy="720000"/>
          </a:xfrm>
          <a:prstGeom prst="line">
            <a:avLst/>
          </a:prstGeom>
          <a:ln w="28575" cap="rnd">
            <a:solidFill>
              <a:srgbClr val="D02768"/>
            </a:solidFill>
          </a:ln>
        </p:spPr>
        <p:style>
          <a:lnRef idx="1">
            <a:schemeClr val="accent1"/>
          </a:lnRef>
          <a:fillRef idx="0">
            <a:schemeClr val="accent1"/>
          </a:fillRef>
          <a:effectRef idx="0">
            <a:schemeClr val="accent1"/>
          </a:effectRef>
          <a:fontRef idx="minor">
            <a:schemeClr val="tx1"/>
          </a:fontRef>
        </p:style>
      </p:cxnSp>
      <p:pic>
        <p:nvPicPr>
          <p:cNvPr id="1026" name="Picture 2" descr="C:\Users\Jean-Rémy Acar\Desktop\FFESV-Rada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3105" y="1395934"/>
            <a:ext cx="7156951" cy="46704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44866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u texte 1"/>
          <p:cNvSpPr>
            <a:spLocks noGrp="1"/>
          </p:cNvSpPr>
          <p:nvPr>
            <p:ph type="body" sz="quarter" idx="11"/>
          </p:nvPr>
        </p:nvSpPr>
        <p:spPr bwMode="auto">
          <a:xfrm>
            <a:off x="35719" y="167481"/>
            <a:ext cx="8856761" cy="785813"/>
          </a:xfrm>
          <a:solidFill>
            <a:schemeClr val="bg1"/>
          </a:solidFill>
        </p:spPr>
        <p:txBody>
          <a:bodyPr vert="horz" wrap="square" lIns="91440" tIns="45720" rIns="91440" bIns="45720" numCol="1" anchor="t" anchorCtr="0" compatLnSpc="1">
            <a:prstTxWarp prst="textNoShape">
              <a:avLst/>
            </a:prstTxWarp>
          </a:bodyPr>
          <a:lstStyle/>
          <a:p>
            <a:pPr algn="l"/>
            <a:r>
              <a:rPr lang="fr-FR" altLang="fr-FR" sz="3200" b="0" dirty="0">
                <a:solidFill>
                  <a:srgbClr val="1E214E"/>
                </a:solidFill>
                <a:ea typeface="ＭＳ Ｐゴシック" panose="020B0600070205080204" pitchFamily="34" charset="-128"/>
              </a:rPr>
              <a:t>Renouvellement du Label</a:t>
            </a:r>
          </a:p>
        </p:txBody>
      </p:sp>
      <p:sp>
        <p:nvSpPr>
          <p:cNvPr id="3" name="Espace réservé du texte 2"/>
          <p:cNvSpPr>
            <a:spLocks noGrp="1"/>
          </p:cNvSpPr>
          <p:nvPr>
            <p:ph type="body" sz="quarter" idx="12"/>
          </p:nvPr>
        </p:nvSpPr>
        <p:spPr>
          <a:xfrm>
            <a:off x="323568" y="908049"/>
            <a:ext cx="8391807" cy="5322153"/>
          </a:xfrm>
        </p:spPr>
        <p:txBody>
          <a:bodyPr/>
          <a:lstStyle/>
          <a:p>
            <a:pPr marL="0" indent="0" algn="ctr">
              <a:buFont typeface="Wingdings 2" panose="05020102010507070707" pitchFamily="18" charset="2"/>
              <a:buNone/>
              <a:defRPr/>
            </a:pPr>
            <a:r>
              <a:rPr lang="fr-FR" sz="2400" b="1" dirty="0">
                <a:solidFill>
                  <a:srgbClr val="6D2553"/>
                </a:solidFill>
                <a:cs typeface="Times New Roman" pitchFamily="18" charset="0"/>
              </a:rPr>
              <a:t>Conclusions de l’analyse - Conseillers IDEAS</a:t>
            </a:r>
          </a:p>
          <a:p>
            <a:pPr marL="0" indent="0">
              <a:spcBef>
                <a:spcPts val="0"/>
              </a:spcBef>
              <a:spcAft>
                <a:spcPts val="600"/>
              </a:spcAft>
              <a:buNone/>
            </a:pPr>
            <a:endParaRPr lang="fr-FR" sz="1400" i="1" dirty="0"/>
          </a:p>
          <a:p>
            <a:pPr marL="0" indent="0">
              <a:spcBef>
                <a:spcPts val="0"/>
              </a:spcBef>
              <a:spcAft>
                <a:spcPts val="600"/>
              </a:spcAft>
              <a:buNone/>
            </a:pPr>
            <a:r>
              <a:rPr lang="fr-FR" sz="1400" i="1" dirty="0"/>
              <a:t>« Les règles de gouvernances (amont / aval), de déontologie, d’efficacité, d’organisation et de gestion financière ont permis à la Fédération d’exister depuis presque 4 siècles....ce qui constitue un gage de pérennité ». </a:t>
            </a:r>
            <a:endParaRPr lang="fr-FR" sz="1400" dirty="0"/>
          </a:p>
          <a:p>
            <a:pPr>
              <a:spcBef>
                <a:spcPts val="0"/>
              </a:spcBef>
              <a:spcAft>
                <a:spcPts val="600"/>
              </a:spcAft>
            </a:pPr>
            <a:r>
              <a:rPr lang="fr-FR" sz="1400" dirty="0"/>
              <a:t>Depuis le dernier Label, le mode opératoire continue de s’adapter aux évolutions de l’environnement, les standards et les principes sont plus que maintenus et questionnés en vue d’être améliorés. </a:t>
            </a:r>
          </a:p>
          <a:p>
            <a:pPr>
              <a:spcBef>
                <a:spcPts val="0"/>
              </a:spcBef>
              <a:spcAft>
                <a:spcPts val="600"/>
              </a:spcAft>
            </a:pPr>
            <a:r>
              <a:rPr lang="fr-FR" sz="1400" dirty="0"/>
              <a:t>Autres éléments très favorables : </a:t>
            </a:r>
          </a:p>
          <a:p>
            <a:pPr lvl="1">
              <a:spcBef>
                <a:spcPts val="0"/>
              </a:spcBef>
              <a:spcAft>
                <a:spcPts val="600"/>
              </a:spcAft>
              <a:buFont typeface="Arial" panose="020B0604020202020204" pitchFamily="34" charset="0"/>
              <a:buChar char="•"/>
            </a:pPr>
            <a:r>
              <a:rPr lang="fr-FR" sz="1200" dirty="0"/>
              <a:t>Le processus IDEAS est bien intégré par la Fédération, rapidement repris et piloté par la nouvelle équipe dirigeante</a:t>
            </a:r>
          </a:p>
          <a:p>
            <a:pPr lvl="1">
              <a:spcBef>
                <a:spcPts val="0"/>
              </a:spcBef>
              <a:spcAft>
                <a:spcPts val="600"/>
              </a:spcAft>
              <a:buFont typeface="Arial" panose="020B0604020202020204" pitchFamily="34" charset="0"/>
              <a:buChar char="•"/>
            </a:pPr>
            <a:r>
              <a:rPr lang="fr-FR" sz="1200" dirty="0"/>
              <a:t>Les processus internes, les guides de bonnes pratiques sont en constante amélioration, en plus d’être régulièrement actualisés, partagés et utilisés comme référence au quotidien</a:t>
            </a:r>
          </a:p>
          <a:p>
            <a:pPr lvl="1">
              <a:spcBef>
                <a:spcPts val="0"/>
              </a:spcBef>
              <a:spcAft>
                <a:spcPts val="600"/>
              </a:spcAft>
              <a:buFont typeface="Arial" panose="020B0604020202020204" pitchFamily="34" charset="0"/>
              <a:buChar char="•"/>
            </a:pPr>
            <a:r>
              <a:rPr lang="fr-FR" sz="1200" dirty="0"/>
              <a:t>Le Comité d’audit fonctionne, ses membres actuels seront renouvelés en conformité avec les règles en usage (personnalités qualifiées extérieures qui travaillent en toute indépendance)</a:t>
            </a:r>
          </a:p>
          <a:p>
            <a:pPr lvl="1">
              <a:spcBef>
                <a:spcPts val="0"/>
              </a:spcBef>
              <a:spcAft>
                <a:spcPts val="600"/>
              </a:spcAft>
              <a:buFont typeface="Arial" panose="020B0604020202020204" pitchFamily="34" charset="0"/>
              <a:buChar char="•"/>
            </a:pPr>
            <a:r>
              <a:rPr lang="fr-FR" sz="1200" dirty="0"/>
              <a:t>La politique de communication autour du label est très active, elle est appliquée notamment à l’ensemble des opérations de collecte et de communication externe comme interne</a:t>
            </a:r>
          </a:p>
          <a:p>
            <a:pPr lvl="1">
              <a:spcBef>
                <a:spcPts val="0"/>
              </a:spcBef>
              <a:spcAft>
                <a:spcPts val="600"/>
              </a:spcAft>
              <a:buFont typeface="Arial" panose="020B0604020202020204" pitchFamily="34" charset="0"/>
              <a:buChar char="•"/>
            </a:pPr>
            <a:r>
              <a:rPr lang="fr-FR" sz="1200" dirty="0"/>
              <a:t>L’organisation a progressé, notamment en matière de communication, mais aussi pour réagir et maintenir le cap en période de pandémie. Les adaptations à suivre sont bien identifiées, notamment dans le nouveau </a:t>
            </a:r>
            <a:r>
              <a:rPr lang="fr-FR" sz="1200"/>
              <a:t>plan stratégique</a:t>
            </a:r>
            <a:endParaRPr lang="fr-FR" sz="1200" dirty="0"/>
          </a:p>
          <a:p>
            <a:pPr lvl="1">
              <a:spcBef>
                <a:spcPts val="0"/>
              </a:spcBef>
              <a:spcAft>
                <a:spcPts val="600"/>
              </a:spcAft>
              <a:buFont typeface="Arial" panose="020B0604020202020204" pitchFamily="34" charset="0"/>
              <a:buChar char="•"/>
            </a:pPr>
            <a:r>
              <a:rPr lang="fr-FR" sz="1200" dirty="0"/>
              <a:t>Une identification et une mise en perspective des activités et des projets locaux sont en cours, pour accompagner le développement à partir des besoins des équipes, en termes de financement également. </a:t>
            </a:r>
          </a:p>
        </p:txBody>
      </p:sp>
      <p:sp>
        <p:nvSpPr>
          <p:cNvPr id="9220" name="Espace réservé du numéro de diapositive 3"/>
          <p:cNvSpPr>
            <a:spLocks noGrp="1"/>
          </p:cNvSpPr>
          <p:nvPr>
            <p:ph type="sldNum" sz="quarter" idx="13"/>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502C948-E924-411C-8EBF-2E3CA2B6DE81}" type="slidenum">
              <a:rPr lang="fr-FR" altLang="fr-FR"/>
              <a:pPr/>
              <a:t>14</a:t>
            </a:fld>
            <a:endParaRPr lang="fr-FR" altLang="fr-FR" dirty="0"/>
          </a:p>
        </p:txBody>
      </p:sp>
      <p:cxnSp>
        <p:nvCxnSpPr>
          <p:cNvPr id="5" name="直接连接符 13"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C90FD6D8-4242-C54D-AA55-F51EFF63ADD6}"/>
              </a:ext>
            </a:extLst>
          </p:cNvPr>
          <p:cNvCxnSpPr/>
          <p:nvPr/>
        </p:nvCxnSpPr>
        <p:spPr>
          <a:xfrm rot="16200000" flipH="1">
            <a:off x="683568" y="476712"/>
            <a:ext cx="0" cy="720000"/>
          </a:xfrm>
          <a:prstGeom prst="line">
            <a:avLst/>
          </a:prstGeom>
          <a:ln w="28575" cap="rnd">
            <a:solidFill>
              <a:srgbClr val="D0276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1682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u texte 1"/>
          <p:cNvSpPr>
            <a:spLocks noGrp="1"/>
          </p:cNvSpPr>
          <p:nvPr>
            <p:ph type="body" sz="quarter" idx="11"/>
          </p:nvPr>
        </p:nvSpPr>
        <p:spPr bwMode="auto">
          <a:xfrm>
            <a:off x="35719" y="167481"/>
            <a:ext cx="8856761" cy="785813"/>
          </a:xfrm>
          <a:solidFill>
            <a:schemeClr val="bg1"/>
          </a:solidFill>
        </p:spPr>
        <p:txBody>
          <a:bodyPr vert="horz" wrap="square" lIns="91440" tIns="45720" rIns="91440" bIns="45720" numCol="1" anchor="t" anchorCtr="0" compatLnSpc="1">
            <a:prstTxWarp prst="textNoShape">
              <a:avLst/>
            </a:prstTxWarp>
          </a:bodyPr>
          <a:lstStyle/>
          <a:p>
            <a:pPr algn="l"/>
            <a:r>
              <a:rPr lang="fr-FR" altLang="fr-FR" sz="3200" b="0" dirty="0">
                <a:solidFill>
                  <a:srgbClr val="1E214E"/>
                </a:solidFill>
                <a:ea typeface="ＭＳ Ｐゴシック" panose="020B0600070205080204" pitchFamily="34" charset="-128"/>
              </a:rPr>
              <a:t>Renouvellement du Label</a:t>
            </a:r>
          </a:p>
        </p:txBody>
      </p:sp>
      <p:sp>
        <p:nvSpPr>
          <p:cNvPr id="3" name="Espace réservé du texte 2"/>
          <p:cNvSpPr>
            <a:spLocks noGrp="1"/>
          </p:cNvSpPr>
          <p:nvPr>
            <p:ph type="body" sz="quarter" idx="12"/>
          </p:nvPr>
        </p:nvSpPr>
        <p:spPr>
          <a:xfrm>
            <a:off x="323568" y="908049"/>
            <a:ext cx="8391807" cy="5322153"/>
          </a:xfrm>
        </p:spPr>
        <p:txBody>
          <a:bodyPr/>
          <a:lstStyle/>
          <a:p>
            <a:pPr marL="0" indent="0" algn="ctr">
              <a:buFont typeface="Wingdings 2" panose="05020102010507070707" pitchFamily="18" charset="2"/>
              <a:buNone/>
              <a:defRPr/>
            </a:pPr>
            <a:r>
              <a:rPr lang="fr-FR" sz="2400" b="1" dirty="0">
                <a:solidFill>
                  <a:srgbClr val="6D2553"/>
                </a:solidFill>
                <a:cs typeface="Times New Roman" pitchFamily="18" charset="0"/>
              </a:rPr>
              <a:t>Conclusions de l’analyse - Conseillers IDEAS</a:t>
            </a:r>
          </a:p>
          <a:p>
            <a:pPr marL="0" indent="0" algn="ctr">
              <a:buFont typeface="Wingdings 2" panose="05020102010507070707" pitchFamily="18" charset="2"/>
              <a:buNone/>
              <a:defRPr/>
            </a:pPr>
            <a:endParaRPr lang="fr-FR" sz="1200" b="1" dirty="0">
              <a:solidFill>
                <a:srgbClr val="6D2553"/>
              </a:solidFill>
              <a:cs typeface="Times New Roman" pitchFamily="18" charset="0"/>
            </a:endParaRPr>
          </a:p>
          <a:p>
            <a:pPr>
              <a:spcBef>
                <a:spcPts val="0"/>
              </a:spcBef>
              <a:spcAft>
                <a:spcPts val="600"/>
              </a:spcAft>
            </a:pPr>
            <a:r>
              <a:rPr lang="fr-FR" sz="1400" dirty="0"/>
              <a:t>La survenance de legs particuliers très importants et le produit de cession d’un patrimoine immobilier constituent une opportunité pour la Fédération de s’interroger sur : </a:t>
            </a:r>
          </a:p>
          <a:p>
            <a:pPr lvl="1">
              <a:spcBef>
                <a:spcPts val="0"/>
              </a:spcBef>
              <a:spcAft>
                <a:spcPts val="600"/>
              </a:spcAft>
              <a:buFont typeface="Arial" panose="020B0604020202020204" pitchFamily="34" charset="0"/>
              <a:buChar char="•"/>
            </a:pPr>
            <a:r>
              <a:rPr lang="fr-FR" sz="1200" dirty="0"/>
              <a:t>La mission qu’elle exerce auprès des équipes, l’aide à leur apporter, la possibilité nouvelle d’abonder financièrement des projets et des engagements pris par les associations adhérentes </a:t>
            </a:r>
          </a:p>
          <a:p>
            <a:pPr lvl="1">
              <a:spcBef>
                <a:spcPts val="0"/>
              </a:spcBef>
              <a:spcAft>
                <a:spcPts val="600"/>
              </a:spcAft>
              <a:buFont typeface="Arial" panose="020B0604020202020204" pitchFamily="34" charset="0"/>
              <a:buChar char="•"/>
            </a:pPr>
            <a:r>
              <a:rPr lang="fr-FR" sz="1200" dirty="0"/>
              <a:t>Les modalités d’attribution de ces aides éventuelles et de sélection des interventions, les priorités à préciser, les conditions de mise en œuvre et le contrôle de gestion associé</a:t>
            </a:r>
          </a:p>
          <a:p>
            <a:pPr lvl="1">
              <a:spcBef>
                <a:spcPts val="0"/>
              </a:spcBef>
              <a:spcAft>
                <a:spcPts val="600"/>
              </a:spcAft>
              <a:buFont typeface="Arial" panose="020B0604020202020204" pitchFamily="34" charset="0"/>
              <a:buChar char="•"/>
            </a:pPr>
            <a:r>
              <a:rPr lang="fr-FR" sz="1200" dirty="0"/>
              <a:t>Sa propre gestion financière et la gestion dynamique de son patrimoine, dans la perspective de développer son action, ses interventions et sa notoriété. Les legs récents induisent probablement un « changement d’échelle » pour préparer le choix des missions et des projets. </a:t>
            </a:r>
          </a:p>
          <a:p>
            <a:pPr>
              <a:spcBef>
                <a:spcPts val="0"/>
              </a:spcBef>
              <a:spcAft>
                <a:spcPts val="600"/>
              </a:spcAft>
            </a:pPr>
            <a:r>
              <a:rPr lang="fr-FR" sz="1400" dirty="0"/>
              <a:t>Les débats et la réflexion restent ouverts sur : </a:t>
            </a:r>
          </a:p>
          <a:p>
            <a:pPr lvl="1">
              <a:spcBef>
                <a:spcPts val="0"/>
              </a:spcBef>
              <a:spcAft>
                <a:spcPts val="600"/>
              </a:spcAft>
              <a:buFont typeface="Arial" panose="020B0604020202020204" pitchFamily="34" charset="0"/>
              <a:buChar char="•"/>
            </a:pPr>
            <a:r>
              <a:rPr lang="fr-FR" sz="1200" dirty="0"/>
              <a:t>L’articulation de la politique de communication avec la recherche de financements, toujours à parfaire dans le respect des valeurs et des missions de la Fédération</a:t>
            </a:r>
          </a:p>
          <a:p>
            <a:pPr lvl="1">
              <a:spcBef>
                <a:spcPts val="0"/>
              </a:spcBef>
              <a:spcAft>
                <a:spcPts val="600"/>
              </a:spcAft>
              <a:buFont typeface="Arial" panose="020B0604020202020204" pitchFamily="34" charset="0"/>
              <a:buChar char="•"/>
            </a:pPr>
            <a:r>
              <a:rPr lang="fr-FR" sz="1200" dirty="0"/>
              <a:t>La gestion d’actifs, en parallèle de la structuration des revenus récurrents (dont la reconduction de conventions de subventions et l’analyse des risques associés). </a:t>
            </a:r>
            <a:endParaRPr lang="fr-FR" sz="1200" i="1" dirty="0"/>
          </a:p>
          <a:p>
            <a:pPr>
              <a:spcBef>
                <a:spcPts val="0"/>
              </a:spcBef>
              <a:spcAft>
                <a:spcPts val="600"/>
              </a:spcAft>
            </a:pPr>
            <a:r>
              <a:rPr lang="fr-FR" sz="1400" dirty="0"/>
              <a:t>Les atouts de l’organisation, recensés jusque-là, font ressortir : </a:t>
            </a:r>
          </a:p>
          <a:p>
            <a:pPr lvl="1">
              <a:spcBef>
                <a:spcPts val="0"/>
              </a:spcBef>
              <a:spcAft>
                <a:spcPts val="600"/>
              </a:spcAft>
              <a:buFont typeface="Arial" panose="020B0604020202020204" pitchFamily="34" charset="0"/>
              <a:buChar char="•"/>
            </a:pPr>
            <a:r>
              <a:rPr lang="fr-FR" sz="1200" dirty="0"/>
              <a:t>L’importance et la qualité de l’engagement bénévole, la liberté de parole et d’échanges, la cohésion « héritée » des valeurs et de l’histoire du mouvement, sa « marque » </a:t>
            </a:r>
          </a:p>
          <a:p>
            <a:pPr lvl="1">
              <a:spcBef>
                <a:spcPts val="0"/>
              </a:spcBef>
              <a:spcAft>
                <a:spcPts val="600"/>
              </a:spcAft>
              <a:buFont typeface="Arial" panose="020B0604020202020204" pitchFamily="34" charset="0"/>
              <a:buChar char="•"/>
            </a:pPr>
            <a:r>
              <a:rPr lang="fr-FR" sz="1200" dirty="0"/>
              <a:t>Une organisation dynamique et réactive, qui produit et actualise ses propres processus </a:t>
            </a:r>
          </a:p>
          <a:p>
            <a:pPr lvl="1">
              <a:spcBef>
                <a:spcPts val="0"/>
              </a:spcBef>
              <a:spcAft>
                <a:spcPts val="600"/>
              </a:spcAft>
              <a:buFont typeface="Arial" panose="020B0604020202020204" pitchFamily="34" charset="0"/>
              <a:buChar char="•"/>
            </a:pPr>
            <a:r>
              <a:rPr lang="fr-FR" sz="1200" dirty="0"/>
              <a:t>Une gestion financière prudente, qui a produit des réserves importantes </a:t>
            </a:r>
          </a:p>
          <a:p>
            <a:pPr lvl="1">
              <a:spcBef>
                <a:spcPts val="0"/>
              </a:spcBef>
              <a:spcAft>
                <a:spcPts val="600"/>
              </a:spcAft>
              <a:buFont typeface="Arial" panose="020B0604020202020204" pitchFamily="34" charset="0"/>
              <a:buChar char="•"/>
            </a:pPr>
            <a:r>
              <a:rPr lang="fr-FR" sz="1200" dirty="0"/>
              <a:t>Une communication régulière, qui s’appuie sur un nouveau site, limpide, engageant et pédagogique. </a:t>
            </a:r>
          </a:p>
          <a:p>
            <a:pPr>
              <a:spcBef>
                <a:spcPts val="0"/>
              </a:spcBef>
              <a:spcAft>
                <a:spcPts val="600"/>
              </a:spcAft>
            </a:pPr>
            <a:endParaRPr lang="fr-FR" sz="1200" dirty="0"/>
          </a:p>
        </p:txBody>
      </p:sp>
      <p:sp>
        <p:nvSpPr>
          <p:cNvPr id="9220" name="Espace réservé du numéro de diapositive 3"/>
          <p:cNvSpPr>
            <a:spLocks noGrp="1"/>
          </p:cNvSpPr>
          <p:nvPr>
            <p:ph type="sldNum" sz="quarter" idx="13"/>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502C948-E924-411C-8EBF-2E3CA2B6DE81}" type="slidenum">
              <a:rPr lang="fr-FR" altLang="fr-FR"/>
              <a:pPr/>
              <a:t>15</a:t>
            </a:fld>
            <a:endParaRPr lang="fr-FR" altLang="fr-FR" dirty="0"/>
          </a:p>
        </p:txBody>
      </p:sp>
      <p:cxnSp>
        <p:nvCxnSpPr>
          <p:cNvPr id="5" name="直接连接符 13" descr="e7d195523061f1c0c30ee18c1b05f65d12b38e2533cb2ccdAE0CC34CB5CBEBFAEC353FED4DECE97C3E379FD1D933F5E4DC18EF8EA6B7A1130D5F6DE9DD2BE4B0A8C9126ACE5083D1F5A9E323B29CCFC7DCBC99A75BF16E0ED76C4152856F94F13175679CFE5117E469831E5713FC1FB6C4D7CB6FF3A6E15EF98A8F47CE4A2526F19865375278DE78">
            <a:extLst>
              <a:ext uri="{FF2B5EF4-FFF2-40B4-BE49-F238E27FC236}">
                <a16:creationId xmlns:a16="http://schemas.microsoft.com/office/drawing/2014/main" id="{C90FD6D8-4242-C54D-AA55-F51EFF63ADD6}"/>
              </a:ext>
            </a:extLst>
          </p:cNvPr>
          <p:cNvCxnSpPr/>
          <p:nvPr/>
        </p:nvCxnSpPr>
        <p:spPr>
          <a:xfrm rot="16200000" flipH="1">
            <a:off x="683568" y="476712"/>
            <a:ext cx="0" cy="720000"/>
          </a:xfrm>
          <a:prstGeom prst="line">
            <a:avLst/>
          </a:prstGeom>
          <a:ln w="28575" cap="rnd">
            <a:solidFill>
              <a:srgbClr val="D0276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7759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B1F1E31B-27E0-42C2-A049-C59A95253406}"/>
              </a:ext>
            </a:extLst>
          </p:cNvPr>
          <p:cNvSpPr>
            <a:spLocks noGrp="1"/>
          </p:cNvSpPr>
          <p:nvPr>
            <p:ph type="body" sz="quarter" idx="11"/>
          </p:nvPr>
        </p:nvSpPr>
        <p:spPr/>
        <p:txBody>
          <a:bodyPr/>
          <a:lstStyle/>
          <a:p>
            <a:endParaRPr lang="fr-FR"/>
          </a:p>
        </p:txBody>
      </p:sp>
      <p:sp>
        <p:nvSpPr>
          <p:cNvPr id="3" name="Espace réservé du texte 2">
            <a:extLst>
              <a:ext uri="{FF2B5EF4-FFF2-40B4-BE49-F238E27FC236}">
                <a16:creationId xmlns:a16="http://schemas.microsoft.com/office/drawing/2014/main" id="{A0C94649-56A6-4738-B2B2-A75FD9D77942}"/>
              </a:ext>
            </a:extLst>
          </p:cNvPr>
          <p:cNvSpPr>
            <a:spLocks noGrp="1"/>
          </p:cNvSpPr>
          <p:nvPr>
            <p:ph type="body" sz="quarter" idx="12"/>
          </p:nvPr>
        </p:nvSpPr>
        <p:spPr/>
        <p:txBody>
          <a:bodyPr lIns="91440" tIns="45720" rIns="91440" bIns="45720" anchor="t"/>
          <a:lstStyle/>
          <a:p>
            <a:r>
              <a:rPr lang="fr-FR" sz="2000">
                <a:latin typeface="Arial"/>
                <a:ea typeface="ＭＳ Ｐゴシック"/>
                <a:cs typeface="Arial"/>
              </a:rPr>
              <a:t>Annexes :</a:t>
            </a:r>
            <a:endParaRPr lang="fr-FR" sz="2000"/>
          </a:p>
        </p:txBody>
      </p:sp>
      <p:sp>
        <p:nvSpPr>
          <p:cNvPr id="4" name="Espace réservé du numéro de diapositive 3">
            <a:extLst>
              <a:ext uri="{FF2B5EF4-FFF2-40B4-BE49-F238E27FC236}">
                <a16:creationId xmlns:a16="http://schemas.microsoft.com/office/drawing/2014/main" id="{CE50F290-2D0C-4BD2-B4F4-38A918F7CA83}"/>
              </a:ext>
            </a:extLst>
          </p:cNvPr>
          <p:cNvSpPr>
            <a:spLocks noGrp="1"/>
          </p:cNvSpPr>
          <p:nvPr>
            <p:ph type="sldNum" sz="quarter" idx="13"/>
          </p:nvPr>
        </p:nvSpPr>
        <p:spPr/>
        <p:txBody>
          <a:bodyPr/>
          <a:lstStyle/>
          <a:p>
            <a:fld id="{25B1B5A1-71B5-4D6F-9B34-493E1FAE5AEA}" type="slidenum">
              <a:rPr lang="fr-FR" altLang="fr-FR"/>
              <a:pPr/>
              <a:t>16</a:t>
            </a:fld>
            <a:endParaRPr lang="fr-FR" altLang="fr-FR"/>
          </a:p>
        </p:txBody>
      </p:sp>
      <p:pic>
        <p:nvPicPr>
          <p:cNvPr id="9" name="Image 8">
            <a:extLst>
              <a:ext uri="{FF2B5EF4-FFF2-40B4-BE49-F238E27FC236}">
                <a16:creationId xmlns:a16="http://schemas.microsoft.com/office/drawing/2014/main" id="{D6DA4414-98E5-44EC-8539-4B7AF3F79131}"/>
              </a:ext>
            </a:extLst>
          </p:cNvPr>
          <p:cNvPicPr>
            <a:picLocks noChangeAspect="1"/>
          </p:cNvPicPr>
          <p:nvPr/>
        </p:nvPicPr>
        <p:blipFill>
          <a:blip r:embed="rId3"/>
          <a:stretch>
            <a:fillRect/>
          </a:stretch>
        </p:blipFill>
        <p:spPr>
          <a:xfrm>
            <a:off x="587668" y="1952124"/>
            <a:ext cx="8040102" cy="2680034"/>
          </a:xfrm>
          <a:prstGeom prst="rect">
            <a:avLst/>
          </a:prstGeom>
        </p:spPr>
      </p:pic>
    </p:spTree>
    <p:extLst>
      <p:ext uri="{BB962C8B-B14F-4D97-AF65-F5344CB8AC3E}">
        <p14:creationId xmlns:p14="http://schemas.microsoft.com/office/powerpoint/2010/main" val="3917550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1"/>
          <p:cNvSpPr>
            <a:spLocks noGrp="1"/>
          </p:cNvSpPr>
          <p:nvPr>
            <p:ph type="sldNum" sz="quarter" idx="13"/>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7D4F6F4-55B4-4DC0-BEB0-9B8B2ED3DC05}" type="slidenum">
              <a:rPr lang="fr-FR" altLang="fr-FR"/>
              <a:pPr/>
              <a:t>2</a:t>
            </a:fld>
            <a:endParaRPr lang="fr-FR" altLang="fr-FR"/>
          </a:p>
        </p:txBody>
      </p:sp>
      <p:sp>
        <p:nvSpPr>
          <p:cNvPr id="6147" name="Espace réservé du texte 2"/>
          <p:cNvSpPr>
            <a:spLocks noGrp="1"/>
          </p:cNvSpPr>
          <p:nvPr>
            <p:ph type="body" sz="quarter" idx="11"/>
          </p:nvPr>
        </p:nvSpPr>
        <p:spPr bwMode="auto">
          <a:xfrm>
            <a:off x="107504" y="57262"/>
            <a:ext cx="9036496" cy="620713"/>
          </a:xfrm>
          <a:solidFill>
            <a:schemeClr val="bg1"/>
          </a:solidFill>
        </p:spPr>
        <p:txBody>
          <a:bodyPr vert="horz" wrap="square" lIns="91440" tIns="45720" rIns="91440" bIns="45720" numCol="1" anchor="t" anchorCtr="0" compatLnSpc="1">
            <a:prstTxWarp prst="textNoShape">
              <a:avLst/>
            </a:prstTxWarp>
          </a:bodyPr>
          <a:lstStyle/>
          <a:p>
            <a:pPr algn="l"/>
            <a:r>
              <a:rPr lang="fr-FR" altLang="fr-FR" sz="3200" b="0">
                <a:solidFill>
                  <a:srgbClr val="1E214E"/>
                </a:solidFill>
                <a:ea typeface="ＭＳ Ｐゴシック" panose="020B0600070205080204" pitchFamily="34" charset="-128"/>
              </a:rPr>
              <a:t>Présentation de l’organisme</a:t>
            </a:r>
          </a:p>
        </p:txBody>
      </p:sp>
      <p:sp>
        <p:nvSpPr>
          <p:cNvPr id="9220" name="Espace réservé du texte 3"/>
          <p:cNvSpPr>
            <a:spLocks noGrp="1"/>
          </p:cNvSpPr>
          <p:nvPr>
            <p:ph type="body" sz="quarter" idx="12"/>
          </p:nvPr>
        </p:nvSpPr>
        <p:spPr bwMode="auto">
          <a:xfrm>
            <a:off x="323528" y="836712"/>
            <a:ext cx="8496300" cy="5790108"/>
          </a:xfrm>
        </p:spPr>
        <p:txBody>
          <a:bodyPr vert="horz" wrap="square" lIns="91440" tIns="45720" rIns="91440" bIns="45720" numCol="1" anchor="t" anchorCtr="0" compatLnSpc="1">
            <a:prstTxWarp prst="textNoShape">
              <a:avLst/>
            </a:prstTxWarp>
          </a:bodyPr>
          <a:lstStyle/>
          <a:p>
            <a:pPr marL="547370" lvl="1" algn="ctr">
              <a:buNone/>
              <a:defRPr/>
            </a:pPr>
            <a:r>
              <a:rPr lang="fr-FR" b="1" dirty="0">
                <a:solidFill>
                  <a:srgbClr val="FF0000"/>
                </a:solidFill>
                <a:latin typeface="Arial"/>
                <a:ea typeface="ＭＳ Ｐゴシック"/>
                <a:cs typeface="Arial"/>
              </a:rPr>
              <a:t>Fédération Française des Equipes Saint Vincent :</a:t>
            </a:r>
            <a:endParaRPr lang="fr-FR" dirty="0">
              <a:latin typeface="Arial"/>
              <a:ea typeface="ＭＳ Ｐゴシック"/>
              <a:cs typeface="Arial"/>
            </a:endParaRPr>
          </a:p>
          <a:p>
            <a:pPr marL="0" lvl="1" indent="0">
              <a:spcBef>
                <a:spcPts val="575"/>
              </a:spcBef>
              <a:buNone/>
              <a:defRPr/>
            </a:pPr>
            <a:endParaRPr lang="fr-FR" altLang="fr-FR" sz="2000" b="1" dirty="0">
              <a:solidFill>
                <a:srgbClr val="1E214E"/>
              </a:solidFill>
              <a:latin typeface="Arial" charset="0"/>
              <a:ea typeface="ＭＳ Ｐゴシック" pitchFamily="34" charset="-128"/>
              <a:cs typeface="ＭＳ Ｐゴシック" charset="0"/>
            </a:endParaRPr>
          </a:p>
          <a:p>
            <a:pPr marL="0" lvl="1" indent="0" algn="ctr">
              <a:spcBef>
                <a:spcPts val="575"/>
              </a:spcBef>
              <a:buNone/>
              <a:defRPr/>
            </a:pPr>
            <a:r>
              <a:rPr lang="fr-FR" altLang="fr-FR" b="1" dirty="0">
                <a:solidFill>
                  <a:srgbClr val="FF0000"/>
                </a:solidFill>
                <a:latin typeface="Arial"/>
                <a:ea typeface="ＭＳ Ｐゴシック"/>
                <a:cs typeface="Arial"/>
              </a:rPr>
              <a:t>"Les pauvres ont plus manqué d'organisation dans la charité que de personnes charitables à les secourir"</a:t>
            </a:r>
            <a:endParaRPr lang="fr-FR" dirty="0"/>
          </a:p>
          <a:p>
            <a:pPr marL="0" lvl="1" indent="0" algn="ctr">
              <a:spcBef>
                <a:spcPts val="575"/>
              </a:spcBef>
              <a:buNone/>
              <a:defRPr/>
            </a:pPr>
            <a:r>
              <a:rPr lang="fr-FR" altLang="fr-FR" sz="2000" b="1" i="1" dirty="0">
                <a:latin typeface="Arial"/>
                <a:ea typeface="ＭＳ Ｐゴシック"/>
                <a:cs typeface="Arial"/>
              </a:rPr>
              <a:t>St Vincent de Paul</a:t>
            </a:r>
          </a:p>
          <a:p>
            <a:pPr marL="0" lvl="1" indent="0" algn="ctr">
              <a:spcBef>
                <a:spcPts val="575"/>
              </a:spcBef>
              <a:buNone/>
              <a:defRPr/>
            </a:pPr>
            <a:endParaRPr lang="fr-FR" altLang="fr-FR" sz="2000" b="1" dirty="0">
              <a:solidFill>
                <a:srgbClr val="000000"/>
              </a:solidFill>
              <a:latin typeface="Arial"/>
              <a:ea typeface="ＭＳ Ｐゴシック"/>
              <a:cs typeface="Arial"/>
            </a:endParaRPr>
          </a:p>
          <a:p>
            <a:pPr marL="273050" lvl="1" indent="-273050">
              <a:spcBef>
                <a:spcPts val="575"/>
              </a:spcBef>
              <a:buFont typeface="Wingdings" pitchFamily="2" charset="2"/>
              <a:buChar char="§"/>
              <a:defRPr/>
            </a:pPr>
            <a:r>
              <a:rPr lang="fr-FR" altLang="fr-FR" sz="2000" b="1" dirty="0">
                <a:solidFill>
                  <a:srgbClr val="1E214E"/>
                </a:solidFill>
                <a:latin typeface="Arial"/>
                <a:ea typeface="ＭＳ Ｐゴシック"/>
                <a:cs typeface="ＭＳ Ｐゴシック" charset="0"/>
              </a:rPr>
              <a:t>Historique :</a:t>
            </a:r>
            <a:br>
              <a:rPr lang="fr-FR" altLang="fr-FR" sz="2000" b="1" dirty="0">
                <a:latin typeface="Arial" charset="0"/>
                <a:ea typeface="ＭＳ Ｐゴシック" pitchFamily="34" charset="-128"/>
                <a:cs typeface="ＭＳ Ｐゴシック" charset="0"/>
              </a:rPr>
            </a:br>
            <a:r>
              <a:rPr lang="fr-FR" altLang="fr-FR" sz="2000" dirty="0">
                <a:latin typeface="Arial"/>
                <a:ea typeface="ＭＳ Ｐゴシック"/>
                <a:cs typeface="ＭＳ Ｐゴシック" charset="0"/>
              </a:rPr>
              <a:t>Création en 1617 des Dames de la Charit</a:t>
            </a:r>
            <a:r>
              <a:rPr lang="fr-FR" altLang="fr-FR" sz="2000" dirty="0">
                <a:solidFill>
                  <a:srgbClr val="1E214E"/>
                </a:solidFill>
                <a:latin typeface="Arial"/>
                <a:ea typeface="ＭＳ Ｐゴシック"/>
                <a:cs typeface="ＭＳ Ｐゴシック" charset="0"/>
              </a:rPr>
              <a:t>é</a:t>
            </a:r>
            <a:br>
              <a:rPr lang="fr-FR" altLang="fr-FR" sz="1600" strike="sngStrike" dirty="0">
                <a:latin typeface="Arial" charset="0"/>
                <a:ea typeface="ＭＳ Ｐゴシック" pitchFamily="34" charset="-128"/>
                <a:cs typeface="ＭＳ Ｐゴシック" charset="0"/>
              </a:rPr>
            </a:br>
            <a:endParaRPr lang="fr-FR" altLang="fr-FR" sz="2000" dirty="0">
              <a:solidFill>
                <a:srgbClr val="1E214E"/>
              </a:solidFill>
              <a:latin typeface="Arial" charset="0"/>
              <a:ea typeface="ＭＳ Ｐゴシック" pitchFamily="34" charset="-128"/>
              <a:cs typeface="ＭＳ Ｐゴシック" charset="0"/>
            </a:endParaRPr>
          </a:p>
          <a:p>
            <a:pPr marL="273050" lvl="1" indent="-273050">
              <a:spcBef>
                <a:spcPts val="575"/>
              </a:spcBef>
              <a:buFont typeface="Wingdings" pitchFamily="2" charset="2"/>
              <a:buChar char="§"/>
              <a:defRPr/>
            </a:pPr>
            <a:endParaRPr lang="fr-FR" altLang="fr-FR" sz="1600" strike="sngStrike" dirty="0">
              <a:latin typeface="Arial"/>
              <a:ea typeface="ＭＳ Ｐゴシック"/>
              <a:cs typeface="Arial"/>
            </a:endParaRPr>
          </a:p>
          <a:p>
            <a:pPr marL="342900" lvl="1" indent="-342900">
              <a:spcBef>
                <a:spcPts val="575"/>
              </a:spcBef>
              <a:defRPr/>
            </a:pPr>
            <a:r>
              <a:rPr lang="fr-FR" altLang="fr-FR" sz="2000" b="1" dirty="0">
                <a:solidFill>
                  <a:srgbClr val="1E214E"/>
                </a:solidFill>
                <a:latin typeface="Arial"/>
                <a:ea typeface="ＭＳ Ｐゴシック"/>
                <a:cs typeface="Arial"/>
              </a:rPr>
              <a:t>Vision Mission Valeurs :</a:t>
            </a:r>
            <a:br>
              <a:rPr lang="fr-FR" altLang="fr-FR" sz="1600" b="1" dirty="0">
                <a:latin typeface="Arial"/>
                <a:ea typeface="ＭＳ Ｐゴシック"/>
                <a:cs typeface="Arial"/>
              </a:rPr>
            </a:br>
            <a:r>
              <a:rPr lang="fr-FR" sz="2000" dirty="0">
                <a:latin typeface="Arial"/>
                <a:ea typeface="ＭＳ Ｐゴシック"/>
                <a:cs typeface="Arial"/>
              </a:rPr>
              <a:t>Le mouvement a pour mission d'accompagner les personnes en situation précaire vers l'autonomie, la réinsertion</a:t>
            </a:r>
            <a:r>
              <a:rPr lang="fr-FR" sz="1600" b="1" dirty="0">
                <a:latin typeface="Arial"/>
                <a:ea typeface="ＭＳ Ｐゴシック"/>
                <a:cs typeface="Arial"/>
              </a:rPr>
              <a:t>.</a:t>
            </a:r>
            <a:br>
              <a:rPr lang="fr-FR" sz="1600" b="0" i="0" u="none" strike="sngStrike" baseline="0" dirty="0"/>
            </a:br>
            <a:endParaRPr lang="fr-FR" sz="1600" b="0" i="0" u="none" strike="sngStrike" baseline="0" dirty="0">
              <a:solidFill>
                <a:srgbClr val="000000"/>
              </a:solidFill>
            </a:endParaRPr>
          </a:p>
          <a:p>
            <a:pPr marL="1143000" lvl="2">
              <a:defRPr/>
            </a:pPr>
            <a:endParaRPr lang="fr-FR" altLang="fr-FR" dirty="0">
              <a:solidFill>
                <a:srgbClr val="6D2553"/>
              </a:solidFill>
              <a:ea typeface="ＭＳ Ｐゴシック" pitchFamily="34" charset="-128"/>
            </a:endParaRPr>
          </a:p>
          <a:p>
            <a:pPr marL="1143000" lvl="2">
              <a:defRPr/>
            </a:pPr>
            <a:endParaRPr lang="fr-FR" altLang="fr-FR" dirty="0">
              <a:solidFill>
                <a:srgbClr val="6D2553"/>
              </a:solidFill>
              <a:ea typeface="ＭＳ Ｐゴシック" pitchFamily="34" charset="-128"/>
            </a:endParaRPr>
          </a:p>
          <a:p>
            <a:pPr marL="1143000" lvl="2">
              <a:defRPr/>
            </a:pPr>
            <a:endParaRPr lang="fr-FR" altLang="fr-FR" dirty="0">
              <a:solidFill>
                <a:srgbClr val="6D2553"/>
              </a:solidFill>
              <a:ea typeface="ＭＳ Ｐゴシック" pitchFamily="34" charset="-128"/>
            </a:endParaRPr>
          </a:p>
          <a:p>
            <a:pPr marL="1143000" lvl="2">
              <a:defRPr/>
            </a:pPr>
            <a:endParaRPr lang="fr-FR" altLang="fr-FR" sz="1600" dirty="0">
              <a:solidFill>
                <a:srgbClr val="6D2553"/>
              </a:solidFill>
              <a:ea typeface="ＭＳ Ｐゴシック" pitchFamily="34" charset="-128"/>
            </a:endParaRPr>
          </a:p>
          <a:p>
            <a:pPr marL="1143000" lvl="2">
              <a:defRPr/>
            </a:pPr>
            <a:endParaRPr lang="fr-FR" altLang="fr-FR" sz="1600" dirty="0">
              <a:solidFill>
                <a:srgbClr val="6D2553"/>
              </a:solidFill>
              <a:ea typeface="ＭＳ Ｐゴシック" pitchFamily="34" charset="-128"/>
            </a:endParaRPr>
          </a:p>
          <a:p>
            <a:pPr marL="1143000" lvl="2">
              <a:defRPr/>
            </a:pPr>
            <a:endParaRPr lang="fr-FR" altLang="fr-FR" sz="1400" dirty="0">
              <a:solidFill>
                <a:srgbClr val="6D2553"/>
              </a:solidFill>
              <a:ea typeface="ＭＳ Ｐゴシック" pitchFamily="34"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809CAE19-0F3F-40EA-97AC-8F67AFDDEA26}"/>
              </a:ext>
            </a:extLst>
          </p:cNvPr>
          <p:cNvSpPr>
            <a:spLocks noGrp="1"/>
          </p:cNvSpPr>
          <p:nvPr>
            <p:ph type="sldNum" sz="quarter" idx="13"/>
          </p:nvPr>
        </p:nvSpPr>
        <p:spPr/>
        <p:txBody>
          <a:bodyPr/>
          <a:lstStyle/>
          <a:p>
            <a:fld id="{25B1B5A1-71B5-4D6F-9B34-493E1FAE5AEA}" type="slidenum">
              <a:rPr lang="fr-FR" altLang="fr-FR"/>
              <a:pPr/>
              <a:t>3</a:t>
            </a:fld>
            <a:endParaRPr lang="fr-FR" altLang="fr-FR"/>
          </a:p>
        </p:txBody>
      </p:sp>
      <p:sp>
        <p:nvSpPr>
          <p:cNvPr id="6" name="Espace réservé du texte 3">
            <a:extLst>
              <a:ext uri="{FF2B5EF4-FFF2-40B4-BE49-F238E27FC236}">
                <a16:creationId xmlns:a16="http://schemas.microsoft.com/office/drawing/2014/main" id="{EC89A448-94C1-4E3F-A2D5-782B1C29BEFF}"/>
              </a:ext>
            </a:extLst>
          </p:cNvPr>
          <p:cNvSpPr>
            <a:spLocks noGrp="1"/>
          </p:cNvSpPr>
          <p:nvPr>
            <p:ph type="body" sz="quarter" idx="12"/>
          </p:nvPr>
        </p:nvSpPr>
        <p:spPr bwMode="auto">
          <a:xfrm>
            <a:off x="323528" y="836712"/>
            <a:ext cx="8496300" cy="5790108"/>
          </a:xfrm>
        </p:spPr>
        <p:txBody>
          <a:bodyPr vert="horz" wrap="square" lIns="91440" tIns="45720" rIns="91440" bIns="45720" numCol="1" anchor="t" anchorCtr="0" compatLnSpc="1">
            <a:prstTxWarp prst="textNoShape">
              <a:avLst/>
            </a:prstTxWarp>
          </a:bodyPr>
          <a:lstStyle/>
          <a:p>
            <a:pPr marL="547370" lvl="1" algn="ctr">
              <a:buNone/>
              <a:defRPr/>
            </a:pPr>
            <a:r>
              <a:rPr lang="fr-FR" sz="2000" b="1">
                <a:solidFill>
                  <a:srgbClr val="FF0000"/>
                </a:solidFill>
                <a:latin typeface="Arial"/>
                <a:ea typeface="ＭＳ Ｐゴシック"/>
                <a:cs typeface="Arial"/>
              </a:rPr>
              <a:t>Fédération Française des Equipes Saint Vincent :</a:t>
            </a:r>
            <a:endParaRPr lang="fr-FR" sz="2000">
              <a:latin typeface="Arial"/>
              <a:ea typeface="ＭＳ Ｐゴシック"/>
              <a:cs typeface="Arial"/>
            </a:endParaRPr>
          </a:p>
          <a:p>
            <a:pPr marL="0" lvl="1" indent="0">
              <a:spcBef>
                <a:spcPts val="575"/>
              </a:spcBef>
              <a:buNone/>
              <a:defRPr/>
            </a:pPr>
            <a:endParaRPr lang="fr-FR" altLang="fr-FR" sz="2000" b="1">
              <a:solidFill>
                <a:srgbClr val="1E214E"/>
              </a:solidFill>
              <a:latin typeface="Arial" charset="0"/>
              <a:ea typeface="ＭＳ Ｐゴシック" pitchFamily="34" charset="-128"/>
              <a:cs typeface="ＭＳ Ｐゴシック" charset="0"/>
            </a:endParaRPr>
          </a:p>
          <a:p>
            <a:pPr marL="342900" lvl="1" indent="-342900">
              <a:spcBef>
                <a:spcPts val="575"/>
              </a:spcBef>
              <a:defRPr/>
            </a:pPr>
            <a:r>
              <a:rPr lang="fr-FR" altLang="fr-FR" sz="2000" b="1">
                <a:solidFill>
                  <a:srgbClr val="1E214E"/>
                </a:solidFill>
                <a:latin typeface="Arial"/>
                <a:ea typeface="ＭＳ Ｐゴシック"/>
                <a:cs typeface="Arial"/>
              </a:rPr>
              <a:t>Les équipes Saint-Vincent aujourd’hui : </a:t>
            </a:r>
            <a:br>
              <a:rPr lang="fr-FR" altLang="fr-FR" sz="1600" b="1">
                <a:latin typeface="Arial" charset="0"/>
                <a:ea typeface="ＭＳ Ｐゴシック" pitchFamily="34" charset="-128"/>
                <a:cs typeface="ＭＳ Ｐゴシック" charset="0"/>
              </a:rPr>
            </a:br>
            <a:r>
              <a:rPr lang="fr-FR" altLang="fr-FR" sz="1600">
                <a:solidFill>
                  <a:srgbClr val="000000"/>
                </a:solidFill>
                <a:latin typeface="Arial"/>
                <a:ea typeface="ＭＳ Ｐゴシック"/>
                <a:cs typeface="ＭＳ Ｐゴシック" charset="0"/>
              </a:rPr>
              <a:t>1 300 bénévoles dans 45 villes, 160 000 accueillis. La FFESV est le représentant pour la France de l'Association Internationale des Charités ( A.I.C)</a:t>
            </a:r>
            <a:endParaRPr lang="fr-FR" altLang="fr-FR" b="1">
              <a:solidFill>
                <a:srgbClr val="6D2553"/>
              </a:solidFill>
              <a:latin typeface="Arial" charset="0"/>
              <a:ea typeface="ＭＳ Ｐゴシック" pitchFamily="34" charset="-128"/>
              <a:cs typeface="ＭＳ Ｐゴシック" charset="0"/>
            </a:endParaRPr>
          </a:p>
          <a:p>
            <a:pPr marL="0" lvl="1" indent="0" algn="ctr">
              <a:spcBef>
                <a:spcPts val="575"/>
              </a:spcBef>
              <a:buFont typeface="Wingdings 2" panose="05020102010507070707" pitchFamily="18" charset="2"/>
              <a:buNone/>
              <a:defRPr/>
            </a:pPr>
            <a:endParaRPr lang="fr-FR" altLang="fr-FR" b="1">
              <a:solidFill>
                <a:srgbClr val="6D2553"/>
              </a:solidFill>
              <a:latin typeface="Arial" charset="0"/>
              <a:ea typeface="ＭＳ Ｐゴシック" pitchFamily="34" charset="-128"/>
              <a:cs typeface="ＭＳ Ｐゴシック" charset="0"/>
            </a:endParaRPr>
          </a:p>
          <a:p>
            <a:pPr marL="0" lvl="1" indent="0" algn="ctr">
              <a:spcBef>
                <a:spcPts val="575"/>
              </a:spcBef>
              <a:buNone/>
              <a:defRPr/>
            </a:pPr>
            <a:endParaRPr lang="fr-FR" altLang="fr-FR" b="1">
              <a:solidFill>
                <a:srgbClr val="6D2553"/>
              </a:solidFill>
              <a:ea typeface="ＭＳ Ｐゴシック" pitchFamily="34" charset="-128"/>
            </a:endParaRPr>
          </a:p>
          <a:p>
            <a:pPr marL="0" lvl="1" indent="0" algn="ctr">
              <a:spcBef>
                <a:spcPts val="575"/>
              </a:spcBef>
              <a:buNone/>
              <a:defRPr/>
            </a:pPr>
            <a:endParaRPr lang="fr-FR" altLang="fr-FR">
              <a:solidFill>
                <a:srgbClr val="6D2553"/>
              </a:solidFill>
              <a:ea typeface="ＭＳ Ｐゴシック" pitchFamily="34" charset="-128"/>
            </a:endParaRPr>
          </a:p>
          <a:p>
            <a:pPr marL="1143000" lvl="2">
              <a:defRPr/>
            </a:pPr>
            <a:endParaRPr lang="fr-FR" altLang="fr-FR">
              <a:solidFill>
                <a:srgbClr val="6D2553"/>
              </a:solidFill>
              <a:ea typeface="ＭＳ Ｐゴシック" pitchFamily="34" charset="-128"/>
            </a:endParaRPr>
          </a:p>
          <a:p>
            <a:pPr marL="1143000" lvl="2">
              <a:defRPr/>
            </a:pPr>
            <a:endParaRPr lang="fr-FR" altLang="fr-FR">
              <a:solidFill>
                <a:srgbClr val="6D2553"/>
              </a:solidFill>
              <a:ea typeface="ＭＳ Ｐゴシック" pitchFamily="34" charset="-128"/>
            </a:endParaRPr>
          </a:p>
          <a:p>
            <a:pPr marL="1143000" lvl="2">
              <a:defRPr/>
            </a:pPr>
            <a:endParaRPr lang="fr-FR" altLang="fr-FR" sz="1600">
              <a:solidFill>
                <a:srgbClr val="6D2553"/>
              </a:solidFill>
              <a:ea typeface="ＭＳ Ｐゴシック" pitchFamily="34" charset="-128"/>
            </a:endParaRPr>
          </a:p>
          <a:p>
            <a:pPr marL="1143000" lvl="2">
              <a:defRPr/>
            </a:pPr>
            <a:endParaRPr lang="fr-FR" altLang="fr-FR" sz="1600">
              <a:solidFill>
                <a:srgbClr val="6D2553"/>
              </a:solidFill>
              <a:ea typeface="ＭＳ Ｐゴシック" pitchFamily="34" charset="-128"/>
            </a:endParaRPr>
          </a:p>
          <a:p>
            <a:pPr marL="1143000" lvl="2">
              <a:defRPr/>
            </a:pPr>
            <a:endParaRPr lang="fr-FR" altLang="fr-FR" sz="1400">
              <a:solidFill>
                <a:srgbClr val="6D2553"/>
              </a:solidFill>
              <a:ea typeface="ＭＳ Ｐゴシック" pitchFamily="34" charset="-128"/>
            </a:endParaRPr>
          </a:p>
        </p:txBody>
      </p:sp>
      <p:sp>
        <p:nvSpPr>
          <p:cNvPr id="8" name="Espace réservé du texte 2">
            <a:extLst>
              <a:ext uri="{FF2B5EF4-FFF2-40B4-BE49-F238E27FC236}">
                <a16:creationId xmlns:a16="http://schemas.microsoft.com/office/drawing/2014/main" id="{CFBE7164-FFE5-4D9E-A27B-781263CF5C7E}"/>
              </a:ext>
            </a:extLst>
          </p:cNvPr>
          <p:cNvSpPr>
            <a:spLocks noGrp="1"/>
          </p:cNvSpPr>
          <p:nvPr>
            <p:ph type="body" sz="quarter" idx="11"/>
          </p:nvPr>
        </p:nvSpPr>
        <p:spPr bwMode="auto">
          <a:xfrm>
            <a:off x="107504" y="57262"/>
            <a:ext cx="9036496" cy="620713"/>
          </a:xfrm>
          <a:solidFill>
            <a:schemeClr val="bg1"/>
          </a:solidFill>
        </p:spPr>
        <p:txBody>
          <a:bodyPr vert="horz" wrap="square" lIns="91440" tIns="45720" rIns="91440" bIns="45720" numCol="1" anchor="t" anchorCtr="0" compatLnSpc="1">
            <a:prstTxWarp prst="textNoShape">
              <a:avLst/>
            </a:prstTxWarp>
          </a:bodyPr>
          <a:lstStyle/>
          <a:p>
            <a:pPr algn="l"/>
            <a:r>
              <a:rPr lang="fr-FR" altLang="fr-FR" sz="3200" b="0">
                <a:solidFill>
                  <a:srgbClr val="1E214E"/>
                </a:solidFill>
                <a:ea typeface="ＭＳ Ｐゴシック" panose="020B0600070205080204" pitchFamily="34" charset="-128"/>
              </a:rPr>
              <a:t>Présentation de l’organisme</a:t>
            </a:r>
          </a:p>
        </p:txBody>
      </p:sp>
      <p:pic>
        <p:nvPicPr>
          <p:cNvPr id="2" name="Image 2" descr="Une image contenant carte&#10;&#10;Description générée automatiquement">
            <a:extLst>
              <a:ext uri="{FF2B5EF4-FFF2-40B4-BE49-F238E27FC236}">
                <a16:creationId xmlns:a16="http://schemas.microsoft.com/office/drawing/2014/main" id="{E667BD9F-C8BA-4EA6-86A9-94804F0C52C2}"/>
              </a:ext>
            </a:extLst>
          </p:cNvPr>
          <p:cNvPicPr>
            <a:picLocks noChangeAspect="1"/>
          </p:cNvPicPr>
          <p:nvPr/>
        </p:nvPicPr>
        <p:blipFill>
          <a:blip r:embed="rId3"/>
          <a:stretch>
            <a:fillRect/>
          </a:stretch>
        </p:blipFill>
        <p:spPr>
          <a:xfrm>
            <a:off x="2494253" y="2611840"/>
            <a:ext cx="3748561" cy="3932290"/>
          </a:xfrm>
          <a:prstGeom prst="rect">
            <a:avLst/>
          </a:prstGeom>
        </p:spPr>
      </p:pic>
    </p:spTree>
    <p:extLst>
      <p:ext uri="{BB962C8B-B14F-4D97-AF65-F5344CB8AC3E}">
        <p14:creationId xmlns:p14="http://schemas.microsoft.com/office/powerpoint/2010/main" val="3857877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1"/>
          <p:cNvSpPr>
            <a:spLocks noGrp="1"/>
          </p:cNvSpPr>
          <p:nvPr>
            <p:ph type="sldNum" sz="quarter" idx="13"/>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7D4F6F4-55B4-4DC0-BEB0-9B8B2ED3DC05}" type="slidenum">
              <a:rPr lang="fr-FR" altLang="fr-FR"/>
              <a:pPr/>
              <a:t>4</a:t>
            </a:fld>
            <a:endParaRPr lang="fr-FR" altLang="fr-FR"/>
          </a:p>
        </p:txBody>
      </p:sp>
      <p:sp>
        <p:nvSpPr>
          <p:cNvPr id="6147" name="Espace réservé du texte 2"/>
          <p:cNvSpPr>
            <a:spLocks noGrp="1"/>
          </p:cNvSpPr>
          <p:nvPr>
            <p:ph type="body" sz="quarter" idx="11"/>
          </p:nvPr>
        </p:nvSpPr>
        <p:spPr bwMode="auto">
          <a:xfrm>
            <a:off x="107504" y="57262"/>
            <a:ext cx="9036496" cy="620713"/>
          </a:xfrm>
          <a:solidFill>
            <a:schemeClr val="bg1"/>
          </a:solidFill>
        </p:spPr>
        <p:txBody>
          <a:bodyPr vert="horz" wrap="square" lIns="91440" tIns="45720" rIns="91440" bIns="45720" numCol="1" anchor="t" anchorCtr="0" compatLnSpc="1">
            <a:prstTxWarp prst="textNoShape">
              <a:avLst/>
            </a:prstTxWarp>
          </a:bodyPr>
          <a:lstStyle/>
          <a:p>
            <a:pPr algn="l"/>
            <a:r>
              <a:rPr lang="fr-FR" altLang="fr-FR" sz="3200" b="0">
                <a:solidFill>
                  <a:srgbClr val="1E214E"/>
                </a:solidFill>
                <a:ea typeface="ＭＳ Ｐゴシック" panose="020B0600070205080204" pitchFamily="34" charset="-128"/>
              </a:rPr>
              <a:t>Présentation de l’organisme</a:t>
            </a:r>
          </a:p>
        </p:txBody>
      </p:sp>
      <p:sp>
        <p:nvSpPr>
          <p:cNvPr id="9220" name="Espace réservé du texte 3"/>
          <p:cNvSpPr>
            <a:spLocks noGrp="1"/>
          </p:cNvSpPr>
          <p:nvPr>
            <p:ph type="body" sz="quarter" idx="12"/>
          </p:nvPr>
        </p:nvSpPr>
        <p:spPr bwMode="auto">
          <a:xfrm>
            <a:off x="323528" y="979612"/>
            <a:ext cx="8496300" cy="5417988"/>
          </a:xfrm>
        </p:spPr>
        <p:txBody>
          <a:bodyPr vert="horz" wrap="square" lIns="91440" tIns="45720" rIns="91440" bIns="45720" numCol="1" anchor="t" anchorCtr="0" compatLnSpc="1">
            <a:prstTxWarp prst="textNoShape">
              <a:avLst/>
            </a:prstTxWarp>
          </a:bodyPr>
          <a:lstStyle/>
          <a:p>
            <a:pPr marL="0" indent="0" algn="ctr">
              <a:buNone/>
            </a:pPr>
            <a:r>
              <a:rPr lang="fr-FR" altLang="fr-FR" sz="2000" b="1" dirty="0">
                <a:solidFill>
                  <a:srgbClr val="FF0000"/>
                </a:solidFill>
                <a:latin typeface="Arial"/>
                <a:ea typeface="ＭＳ Ｐゴシック"/>
                <a:cs typeface="ＭＳ Ｐゴシック" charset="0"/>
              </a:rPr>
              <a:t>Fédération Française des Equipes Saint Vincent :</a:t>
            </a:r>
          </a:p>
          <a:p>
            <a:pPr marL="0" indent="0">
              <a:buNone/>
            </a:pPr>
            <a:endParaRPr lang="fr-FR" altLang="fr-FR" sz="2000" b="1">
              <a:solidFill>
                <a:srgbClr val="1E214E"/>
              </a:solidFill>
              <a:latin typeface="Arial" charset="0"/>
              <a:ea typeface="ＭＳ Ｐゴシック" pitchFamily="34" charset="-128"/>
              <a:cs typeface="ＭＳ Ｐゴシック" charset="0"/>
            </a:endParaRPr>
          </a:p>
          <a:p>
            <a:pPr marL="273050" lvl="1" indent="-273050">
              <a:spcBef>
                <a:spcPts val="575"/>
              </a:spcBef>
              <a:buFont typeface="Wingdings" pitchFamily="2" charset="2"/>
              <a:buChar char="§"/>
              <a:defRPr/>
            </a:pPr>
            <a:r>
              <a:rPr lang="fr-FR" altLang="fr-FR" sz="2000" b="1" dirty="0">
                <a:solidFill>
                  <a:srgbClr val="1E214E"/>
                </a:solidFill>
                <a:latin typeface="Arial"/>
                <a:ea typeface="ＭＳ Ｐゴシック"/>
                <a:cs typeface="ＭＳ Ｐゴシック" charset="0"/>
              </a:rPr>
              <a:t>Les missions et organisation du mouvement :</a:t>
            </a:r>
            <a:endParaRPr lang="fr-FR" altLang="fr-FR" sz="2000" b="1" dirty="0">
              <a:latin typeface="Arial"/>
              <a:ea typeface="ＭＳ Ｐゴシック"/>
              <a:cs typeface="ＭＳ Ｐゴシック" charset="0"/>
            </a:endParaRPr>
          </a:p>
          <a:p>
            <a:pPr marL="547370" lvl="1">
              <a:spcBef>
                <a:spcPts val="575"/>
              </a:spcBef>
              <a:buFont typeface="Wingdings" pitchFamily="2" charset="2"/>
              <a:buChar char="§"/>
              <a:defRPr/>
            </a:pPr>
            <a:r>
              <a:rPr lang="fr-FR" altLang="fr-FR" sz="1600" dirty="0">
                <a:solidFill>
                  <a:srgbClr val="1E214E"/>
                </a:solidFill>
                <a:latin typeface="Arial"/>
                <a:ea typeface="ＭＳ Ｐゴシック"/>
                <a:cs typeface="ＭＳ Ｐゴシック" charset="0"/>
              </a:rPr>
              <a:t>Les équipes Saint-Vincent, constituées en association loi 1901 autonomes, sont adhérentes de la Fédération. </a:t>
            </a:r>
            <a:r>
              <a:rPr lang="fr-FR" altLang="fr-FR" sz="1600" b="1" dirty="0">
                <a:solidFill>
                  <a:srgbClr val="1E214E"/>
                </a:solidFill>
                <a:latin typeface="Arial"/>
                <a:ea typeface="ＭＳ Ｐゴシック"/>
                <a:cs typeface="ＭＳ Ｐゴシック" charset="0"/>
              </a:rPr>
              <a:t>Elles interviennent sur le terrain auprès des personnes fragiles, isolées et précaires. Les activités sont des vecteurs de lien social</a:t>
            </a:r>
            <a:br>
              <a:rPr lang="fr-FR" altLang="fr-FR" sz="1600" b="1" dirty="0">
                <a:latin typeface="Arial"/>
                <a:ea typeface="ＭＳ Ｐゴシック"/>
                <a:cs typeface="ＭＳ Ｐゴシック" charset="0"/>
              </a:rPr>
            </a:br>
            <a:endParaRPr lang="fr-FR" altLang="fr-FR" sz="1600" b="1">
              <a:solidFill>
                <a:srgbClr val="000000"/>
              </a:solidFill>
              <a:latin typeface="Arial" charset="0"/>
              <a:ea typeface="ＭＳ Ｐゴシック" pitchFamily="34" charset="-128"/>
              <a:cs typeface="ＭＳ Ｐゴシック" charset="0"/>
            </a:endParaRPr>
          </a:p>
          <a:p>
            <a:pPr marL="547370" lvl="1">
              <a:buFont typeface="Wingdings" pitchFamily="2" charset="2"/>
              <a:buChar char="§"/>
              <a:defRPr/>
            </a:pPr>
            <a:r>
              <a:rPr lang="fr-FR" altLang="fr-FR" sz="1600" b="1" dirty="0">
                <a:solidFill>
                  <a:srgbClr val="1E214E"/>
                </a:solidFill>
                <a:latin typeface="Arial"/>
                <a:ea typeface="ＭＳ Ｐゴシック"/>
                <a:cs typeface="ＭＳ Ｐゴシック" charset="0"/>
              </a:rPr>
              <a:t>La fédération - association loi 1901 RUP - est au service des équipes. Son rôle est d'animer le mouvement :</a:t>
            </a:r>
          </a:p>
          <a:p>
            <a:pPr lvl="2">
              <a:spcBef>
                <a:spcPts val="575"/>
              </a:spcBef>
              <a:buFont typeface="Wingdings" pitchFamily="2" charset="2"/>
              <a:buChar char="§"/>
              <a:defRPr/>
            </a:pPr>
            <a:r>
              <a:rPr lang="fr-FR" altLang="fr-FR" sz="1600" dirty="0">
                <a:solidFill>
                  <a:srgbClr val="1E214E"/>
                </a:solidFill>
                <a:latin typeface="Arial"/>
                <a:ea typeface="ＭＳ Ｐゴシック"/>
                <a:cs typeface="ＭＳ Ｐゴシック" charset="0"/>
              </a:rPr>
              <a:t>Animer le réseau des équipes </a:t>
            </a:r>
            <a:endParaRPr lang="en-US" sz="1600">
              <a:solidFill>
                <a:srgbClr val="000000"/>
              </a:solidFill>
              <a:latin typeface="Arial"/>
              <a:ea typeface="ＭＳ Ｐゴシック"/>
              <a:cs typeface="Arial"/>
            </a:endParaRPr>
          </a:p>
          <a:p>
            <a:pPr lvl="2">
              <a:spcBef>
                <a:spcPts val="575"/>
              </a:spcBef>
              <a:buFont typeface="Wingdings" pitchFamily="2" charset="2"/>
              <a:buChar char="§"/>
              <a:defRPr/>
            </a:pPr>
            <a:r>
              <a:rPr lang="fr-FR" sz="1600" dirty="0">
                <a:solidFill>
                  <a:srgbClr val="1E214E"/>
                </a:solidFill>
                <a:latin typeface="Arial"/>
                <a:ea typeface="ＭＳ Ｐゴシック"/>
                <a:cs typeface="Arial"/>
              </a:rPr>
              <a:t>Piloter le mouvement : suivi des activités, mandats, respects des statuts, suivi financier</a:t>
            </a:r>
            <a:endParaRPr lang="en-US" sz="1600" dirty="0">
              <a:latin typeface="Arial"/>
              <a:ea typeface="ＭＳ Ｐゴシック"/>
              <a:cs typeface="Arial"/>
            </a:endParaRPr>
          </a:p>
          <a:p>
            <a:pPr lvl="2">
              <a:spcBef>
                <a:spcPts val="575"/>
              </a:spcBef>
              <a:buFont typeface="Wingdings" pitchFamily="2" charset="2"/>
              <a:buChar char="§"/>
              <a:defRPr/>
            </a:pPr>
            <a:r>
              <a:rPr lang="fr-FR" altLang="fr-FR" sz="1600" dirty="0">
                <a:solidFill>
                  <a:srgbClr val="1E214E"/>
                </a:solidFill>
                <a:latin typeface="Arial"/>
                <a:ea typeface="ＭＳ Ｐゴシック"/>
                <a:cs typeface="ＭＳ Ｐゴシック" charset="0"/>
              </a:rPr>
              <a:t>Organiser les formations des équipières</a:t>
            </a:r>
          </a:p>
          <a:p>
            <a:pPr lvl="2">
              <a:spcBef>
                <a:spcPts val="575"/>
              </a:spcBef>
              <a:buFont typeface="Wingdings" pitchFamily="2" charset="2"/>
              <a:buChar char="§"/>
              <a:defRPr/>
            </a:pPr>
            <a:r>
              <a:rPr lang="fr-FR" altLang="fr-FR" sz="1600" dirty="0">
                <a:solidFill>
                  <a:srgbClr val="1E214E"/>
                </a:solidFill>
                <a:latin typeface="Arial"/>
                <a:ea typeface="ＭＳ Ｐゴシック"/>
                <a:cs typeface="ＭＳ Ｐゴシック" charset="0"/>
              </a:rPr>
              <a:t>Promouvoir le mouvement et ses actions</a:t>
            </a:r>
          </a:p>
          <a:p>
            <a:pPr lvl="2">
              <a:spcBef>
                <a:spcPts val="575"/>
              </a:spcBef>
              <a:buFont typeface="Wingdings" pitchFamily="2" charset="2"/>
              <a:buChar char="§"/>
              <a:defRPr/>
            </a:pPr>
            <a:r>
              <a:rPr lang="fr-FR" altLang="fr-FR" sz="1600" dirty="0">
                <a:solidFill>
                  <a:srgbClr val="1E214E"/>
                </a:solidFill>
                <a:latin typeface="Arial"/>
                <a:ea typeface="ＭＳ Ｐゴシック"/>
                <a:cs typeface="ＭＳ Ｐゴシック" charset="0"/>
              </a:rPr>
              <a:t>Rechercher des financements pour des projets spécifiques</a:t>
            </a:r>
          </a:p>
          <a:p>
            <a:pPr marL="547370" lvl="2" indent="-273050">
              <a:spcBef>
                <a:spcPts val="575"/>
              </a:spcBef>
              <a:buFont typeface="Wingdings" pitchFamily="2" charset="2"/>
              <a:buChar char="§"/>
              <a:defRPr/>
            </a:pPr>
            <a:endParaRPr lang="fr-FR" altLang="fr-FR" sz="1600">
              <a:solidFill>
                <a:srgbClr val="1E214E"/>
              </a:solidFill>
              <a:latin typeface="Arial" charset="0"/>
              <a:ea typeface="ＭＳ Ｐゴシック" pitchFamily="34" charset="-128"/>
              <a:cs typeface="ＭＳ Ｐゴシック" charset="0"/>
            </a:endParaRPr>
          </a:p>
          <a:p>
            <a:pPr marL="274320" lvl="2" indent="0">
              <a:spcBef>
                <a:spcPts val="575"/>
              </a:spcBef>
              <a:buNone/>
              <a:defRPr/>
            </a:pPr>
            <a:endParaRPr lang="fr-FR" sz="1600">
              <a:solidFill>
                <a:srgbClr val="000000"/>
              </a:solidFill>
              <a:latin typeface="Arial" charset="0"/>
              <a:ea typeface="ＭＳ Ｐゴシック" pitchFamily="34" charset="-128"/>
              <a:cs typeface="Arial"/>
            </a:endParaRPr>
          </a:p>
          <a:p>
            <a:pPr marL="273050" lvl="1" indent="-273050">
              <a:spcBef>
                <a:spcPts val="575"/>
              </a:spcBef>
              <a:buFont typeface="Wingdings" pitchFamily="2" charset="2"/>
              <a:buChar char="§"/>
              <a:defRPr/>
            </a:pPr>
            <a:endParaRPr lang="fr-FR" altLang="fr-FR" sz="2000" b="1">
              <a:solidFill>
                <a:srgbClr val="1E214E"/>
              </a:solidFill>
              <a:latin typeface="Arial" charset="0"/>
              <a:ea typeface="ＭＳ Ｐゴシック" pitchFamily="34" charset="-128"/>
              <a:cs typeface="ＭＳ Ｐゴシック" charset="0"/>
            </a:endParaRPr>
          </a:p>
          <a:p>
            <a:pPr marL="0" lvl="1" indent="0" algn="ctr">
              <a:spcBef>
                <a:spcPts val="575"/>
              </a:spcBef>
              <a:buNone/>
              <a:defRPr/>
            </a:pPr>
            <a:endParaRPr lang="fr-FR" altLang="fr-FR" b="1">
              <a:solidFill>
                <a:srgbClr val="6D2553"/>
              </a:solidFill>
              <a:latin typeface="Arial" charset="0"/>
              <a:ea typeface="ＭＳ Ｐゴシック" pitchFamily="34" charset="-128"/>
            </a:endParaRPr>
          </a:p>
          <a:p>
            <a:pPr marL="0" lvl="1" indent="0" algn="ctr">
              <a:spcBef>
                <a:spcPts val="575"/>
              </a:spcBef>
              <a:buNone/>
              <a:defRPr/>
            </a:pPr>
            <a:endParaRPr lang="fr-FR" altLang="fr-FR" b="1">
              <a:solidFill>
                <a:srgbClr val="6D2553"/>
              </a:solidFill>
              <a:latin typeface="Arial" charset="0"/>
              <a:ea typeface="ＭＳ Ｐゴシック" pitchFamily="34" charset="-128"/>
            </a:endParaRPr>
          </a:p>
          <a:p>
            <a:pPr marL="1143000" lvl="2">
              <a:defRPr/>
            </a:pPr>
            <a:endParaRPr lang="fr-FR" altLang="fr-FR">
              <a:solidFill>
                <a:srgbClr val="6D2553"/>
              </a:solidFill>
              <a:ea typeface="ＭＳ Ｐゴシック" pitchFamily="34" charset="-128"/>
            </a:endParaRPr>
          </a:p>
          <a:p>
            <a:pPr marL="1143000" lvl="2">
              <a:defRPr/>
            </a:pPr>
            <a:endParaRPr lang="fr-FR" altLang="fr-FR">
              <a:solidFill>
                <a:srgbClr val="6D2553"/>
              </a:solidFill>
              <a:ea typeface="ＭＳ Ｐゴシック" pitchFamily="34" charset="-128"/>
            </a:endParaRPr>
          </a:p>
          <a:p>
            <a:pPr marL="1143000" lvl="2">
              <a:defRPr/>
            </a:pPr>
            <a:endParaRPr lang="fr-FR" altLang="fr-FR">
              <a:solidFill>
                <a:srgbClr val="6D2553"/>
              </a:solidFill>
              <a:ea typeface="ＭＳ Ｐゴシック" pitchFamily="34" charset="-128"/>
            </a:endParaRPr>
          </a:p>
          <a:p>
            <a:pPr marL="1143000" lvl="2">
              <a:defRPr/>
            </a:pPr>
            <a:endParaRPr lang="fr-FR" altLang="fr-FR" sz="1600">
              <a:solidFill>
                <a:srgbClr val="6D2553"/>
              </a:solidFill>
              <a:ea typeface="ＭＳ Ｐゴシック" pitchFamily="34" charset="-128"/>
            </a:endParaRPr>
          </a:p>
          <a:p>
            <a:pPr marL="1143000" lvl="2">
              <a:defRPr/>
            </a:pPr>
            <a:endParaRPr lang="fr-FR" altLang="fr-FR" sz="1600">
              <a:solidFill>
                <a:srgbClr val="6D2553"/>
              </a:solidFill>
              <a:ea typeface="ＭＳ Ｐゴシック" pitchFamily="34" charset="-128"/>
            </a:endParaRPr>
          </a:p>
          <a:p>
            <a:pPr marL="1143000" lvl="2">
              <a:defRPr/>
            </a:pPr>
            <a:endParaRPr lang="fr-FR" altLang="fr-FR" sz="1400">
              <a:solidFill>
                <a:srgbClr val="6D2553"/>
              </a:solidFill>
              <a:ea typeface="ＭＳ Ｐゴシック" pitchFamily="34" charset="-128"/>
            </a:endParaRPr>
          </a:p>
        </p:txBody>
      </p:sp>
    </p:spTree>
    <p:extLst>
      <p:ext uri="{BB962C8B-B14F-4D97-AF65-F5344CB8AC3E}">
        <p14:creationId xmlns:p14="http://schemas.microsoft.com/office/powerpoint/2010/main" val="1844710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1"/>
          <p:cNvSpPr>
            <a:spLocks noGrp="1"/>
          </p:cNvSpPr>
          <p:nvPr>
            <p:ph type="sldNum" sz="quarter" idx="13"/>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7D4F6F4-55B4-4DC0-BEB0-9B8B2ED3DC05}" type="slidenum">
              <a:rPr lang="fr-FR" altLang="fr-FR"/>
              <a:pPr/>
              <a:t>5</a:t>
            </a:fld>
            <a:endParaRPr lang="fr-FR" altLang="fr-FR"/>
          </a:p>
        </p:txBody>
      </p:sp>
      <p:sp>
        <p:nvSpPr>
          <p:cNvPr id="6147" name="Espace réservé du texte 2"/>
          <p:cNvSpPr>
            <a:spLocks noGrp="1"/>
          </p:cNvSpPr>
          <p:nvPr>
            <p:ph type="body" sz="quarter" idx="11"/>
          </p:nvPr>
        </p:nvSpPr>
        <p:spPr bwMode="auto">
          <a:xfrm>
            <a:off x="144463" y="175986"/>
            <a:ext cx="8964041" cy="620713"/>
          </a:xfrm>
          <a:solidFill>
            <a:schemeClr val="bg1"/>
          </a:solidFill>
        </p:spPr>
        <p:txBody>
          <a:bodyPr vert="horz" wrap="square" lIns="91440" tIns="45720" rIns="91440" bIns="45720" numCol="1" anchor="t" anchorCtr="0" compatLnSpc="1">
            <a:prstTxWarp prst="textNoShape">
              <a:avLst/>
            </a:prstTxWarp>
          </a:bodyPr>
          <a:lstStyle/>
          <a:p>
            <a:pPr algn="l"/>
            <a:r>
              <a:rPr lang="fr-FR" altLang="fr-FR" sz="3200" b="0">
                <a:solidFill>
                  <a:srgbClr val="1E214E"/>
                </a:solidFill>
                <a:ea typeface="ＭＳ Ｐゴシック" panose="020B0600070205080204" pitchFamily="34" charset="-128"/>
              </a:rPr>
              <a:t>Présentation de l’organisme</a:t>
            </a:r>
          </a:p>
        </p:txBody>
      </p:sp>
      <p:sp>
        <p:nvSpPr>
          <p:cNvPr id="9220" name="Espace réservé du texte 3"/>
          <p:cNvSpPr>
            <a:spLocks noGrp="1"/>
          </p:cNvSpPr>
          <p:nvPr>
            <p:ph type="body" sz="quarter" idx="12"/>
          </p:nvPr>
        </p:nvSpPr>
        <p:spPr bwMode="auto">
          <a:xfrm>
            <a:off x="468313" y="1052736"/>
            <a:ext cx="8496300" cy="5667152"/>
          </a:xfrm>
        </p:spPr>
        <p:txBody>
          <a:bodyPr vert="horz" wrap="square" lIns="91440" tIns="45720" rIns="91440" bIns="45720" numCol="1" anchor="t" anchorCtr="0" compatLnSpc="1">
            <a:prstTxWarp prst="textNoShape">
              <a:avLst/>
            </a:prstTxWarp>
          </a:bodyPr>
          <a:lstStyle/>
          <a:p>
            <a:pPr marL="547370" lvl="1" algn="ctr">
              <a:buNone/>
              <a:defRPr/>
            </a:pPr>
            <a:r>
              <a:rPr lang="fr-FR" b="1" dirty="0">
                <a:solidFill>
                  <a:srgbClr val="FF0000"/>
                </a:solidFill>
                <a:latin typeface="Arial"/>
                <a:ea typeface="ＭＳ Ｐゴシック"/>
                <a:cs typeface="Arial"/>
              </a:rPr>
              <a:t>Fédération Française des Equipes Saint Vincent :</a:t>
            </a:r>
            <a:br>
              <a:rPr lang="fr-FR" b="1" dirty="0">
                <a:latin typeface="Arial"/>
                <a:ea typeface="ＭＳ Ｐゴシック"/>
                <a:cs typeface="Arial"/>
              </a:rPr>
            </a:br>
            <a:endParaRPr lang="fr-FR">
              <a:latin typeface="Arial"/>
              <a:ea typeface="ＭＳ Ｐゴシック"/>
              <a:cs typeface="Arial"/>
            </a:endParaRPr>
          </a:p>
          <a:p>
            <a:pPr marL="273050" lvl="1" indent="-273050">
              <a:spcBef>
                <a:spcPts val="575"/>
              </a:spcBef>
              <a:buFont typeface="Wingdings" pitchFamily="2" charset="2"/>
              <a:buChar char="§"/>
              <a:defRPr/>
            </a:pPr>
            <a:r>
              <a:rPr lang="fr-FR" altLang="ja-JP" sz="2000" b="1" dirty="0">
                <a:solidFill>
                  <a:srgbClr val="1E214E"/>
                </a:solidFill>
                <a:latin typeface="Arial"/>
                <a:ea typeface="ＭＳ Ｐゴシック"/>
                <a:cs typeface="ＭＳ Ｐゴシック" charset="0"/>
              </a:rPr>
              <a:t>Gouvernance et organisation :</a:t>
            </a:r>
            <a:br>
              <a:rPr lang="fr-FR" altLang="ja-JP" sz="2000" b="1" dirty="0">
                <a:latin typeface="Arial"/>
                <a:ea typeface="ＭＳ Ｐゴシック"/>
                <a:cs typeface="ＭＳ Ｐゴシック" charset="0"/>
              </a:rPr>
            </a:br>
            <a:endParaRPr lang="fr-FR" altLang="ja-JP" sz="2000" b="1">
              <a:solidFill>
                <a:srgbClr val="1E214E"/>
              </a:solidFill>
              <a:latin typeface="Arial"/>
              <a:ea typeface="ＭＳ Ｐゴシック"/>
              <a:cs typeface="ＭＳ Ｐゴシック" charset="0"/>
            </a:endParaRPr>
          </a:p>
          <a:p>
            <a:pPr marL="547370" lvl="2" indent="-273050">
              <a:spcBef>
                <a:spcPts val="575"/>
              </a:spcBef>
              <a:buFont typeface="Wingdings,Sans-Serif" pitchFamily="2" charset="2"/>
              <a:buChar char="§"/>
              <a:defRPr/>
            </a:pPr>
            <a:r>
              <a:rPr lang="fr-FR" altLang="ja-JP" sz="1600" b="1" dirty="0">
                <a:solidFill>
                  <a:srgbClr val="1E214E"/>
                </a:solidFill>
                <a:latin typeface="Arial"/>
                <a:ea typeface="ＭＳ Ｐゴシック"/>
                <a:cs typeface="ＭＳ Ｐゴシック" charset="0"/>
              </a:rPr>
              <a:t>Bureau :</a:t>
            </a:r>
            <a:r>
              <a:rPr lang="fr-FR" sz="1600" dirty="0">
                <a:solidFill>
                  <a:srgbClr val="1E214E"/>
                </a:solidFill>
                <a:latin typeface="Arial"/>
                <a:ea typeface="ＭＳ Ｐゴシック"/>
                <a:cs typeface="Arial"/>
              </a:rPr>
              <a:t> 6 </a:t>
            </a:r>
            <a:r>
              <a:rPr lang="fr-FR" sz="1600" u="sng" dirty="0">
                <a:solidFill>
                  <a:srgbClr val="1E214E"/>
                </a:solidFill>
                <a:latin typeface="Arial"/>
                <a:ea typeface="ＭＳ Ｐゴシック"/>
                <a:cs typeface="Arial"/>
              </a:rPr>
              <a:t>bénévoles</a:t>
            </a:r>
            <a:r>
              <a:rPr lang="fr-FR" sz="1600" dirty="0">
                <a:solidFill>
                  <a:srgbClr val="1E214E"/>
                </a:solidFill>
                <a:latin typeface="Arial"/>
                <a:ea typeface="ＭＳ Ｐゴシック"/>
                <a:cs typeface="Arial"/>
              </a:rPr>
              <a:t> élues en A.G.</a:t>
            </a:r>
          </a:p>
          <a:p>
            <a:pPr marL="547370" lvl="2" indent="-273050">
              <a:spcBef>
                <a:spcPts val="575"/>
              </a:spcBef>
              <a:buFont typeface="Wingdings" pitchFamily="2" charset="2"/>
              <a:buChar char="§"/>
              <a:defRPr/>
            </a:pPr>
            <a:r>
              <a:rPr lang="fr-FR" altLang="ja-JP" sz="1600" b="1" dirty="0">
                <a:solidFill>
                  <a:srgbClr val="1E214E"/>
                </a:solidFill>
                <a:latin typeface="Arial"/>
                <a:ea typeface="ＭＳ Ｐゴシック"/>
                <a:cs typeface="ＭＳ Ｐゴシック" charset="0"/>
              </a:rPr>
              <a:t>C.A : </a:t>
            </a:r>
            <a:r>
              <a:rPr lang="fr-FR" altLang="fr-FR" sz="1600" dirty="0">
                <a:solidFill>
                  <a:srgbClr val="1E214E"/>
                </a:solidFill>
                <a:latin typeface="Arial"/>
                <a:ea typeface="ＭＳ Ｐゴシック"/>
                <a:cs typeface="ＭＳ Ｐゴシック" charset="0"/>
              </a:rPr>
              <a:t>constitué de 18 </a:t>
            </a:r>
            <a:r>
              <a:rPr lang="fr-FR" altLang="fr-FR" sz="1600" u="sng" dirty="0">
                <a:solidFill>
                  <a:srgbClr val="1E214E"/>
                </a:solidFill>
                <a:latin typeface="Arial"/>
                <a:ea typeface="ＭＳ Ｐゴシック"/>
                <a:cs typeface="ＭＳ Ｐゴシック" charset="0"/>
              </a:rPr>
              <a:t>bénévoles</a:t>
            </a:r>
            <a:r>
              <a:rPr lang="fr-FR" altLang="fr-FR" sz="1600" dirty="0">
                <a:solidFill>
                  <a:srgbClr val="1E214E"/>
                </a:solidFill>
                <a:latin typeface="Arial"/>
                <a:ea typeface="ＭＳ Ｐゴシック"/>
                <a:cs typeface="ＭＳ Ｐゴシック" charset="0"/>
              </a:rPr>
              <a:t>, 1</a:t>
            </a:r>
            <a:r>
              <a:rPr lang="fr-FR" altLang="ja-JP" sz="1600" dirty="0">
                <a:solidFill>
                  <a:srgbClr val="1E214E"/>
                </a:solidFill>
                <a:latin typeface="Arial"/>
                <a:ea typeface="ＭＳ Ｐゴシック"/>
                <a:cs typeface="ＭＳ Ｐゴシック" charset="0"/>
              </a:rPr>
              <a:t>5 conseils d'administration sont organisés chaque année.</a:t>
            </a:r>
            <a:endParaRPr lang="fr-FR" altLang="ja-JP" sz="1600" b="1" dirty="0">
              <a:solidFill>
                <a:srgbClr val="1E214E"/>
              </a:solidFill>
              <a:latin typeface="Arial" charset="0"/>
              <a:ea typeface="ＭＳ Ｐゴシック" pitchFamily="34" charset="-128"/>
              <a:cs typeface="ＭＳ Ｐゴシック" charset="0"/>
            </a:endParaRPr>
          </a:p>
          <a:p>
            <a:pPr marL="547370" lvl="2" indent="-273050">
              <a:spcBef>
                <a:spcPts val="575"/>
              </a:spcBef>
              <a:buFont typeface="Wingdings" pitchFamily="2" charset="2"/>
              <a:buChar char="§"/>
              <a:defRPr/>
            </a:pPr>
            <a:r>
              <a:rPr lang="fr-FR" altLang="ja-JP" sz="1600" b="1" dirty="0">
                <a:solidFill>
                  <a:srgbClr val="1E214E"/>
                </a:solidFill>
                <a:latin typeface="Arial"/>
                <a:ea typeface="ＭＳ Ｐゴシック"/>
                <a:cs typeface="ＭＳ Ｐゴシック" charset="0"/>
              </a:rPr>
              <a:t>Assemblée Générale annuelle</a:t>
            </a:r>
            <a:r>
              <a:rPr lang="fr-FR" altLang="ja-JP" sz="1600" dirty="0">
                <a:solidFill>
                  <a:srgbClr val="1E214E"/>
                </a:solidFill>
                <a:latin typeface="Arial"/>
                <a:ea typeface="ＭＳ Ｐゴシック"/>
                <a:cs typeface="ＭＳ Ｐゴシック" charset="0"/>
              </a:rPr>
              <a:t> avec les présidentes des 70 équipes du terrain</a:t>
            </a:r>
            <a:endParaRPr lang="fr-FR" altLang="ja-JP" sz="1600" b="1" dirty="0">
              <a:solidFill>
                <a:srgbClr val="1E214E"/>
              </a:solidFill>
              <a:latin typeface="Arial" charset="0"/>
              <a:ea typeface="ＭＳ Ｐゴシック" pitchFamily="34" charset="-128"/>
              <a:cs typeface="ＭＳ Ｐゴシック" charset="0"/>
            </a:endParaRPr>
          </a:p>
          <a:p>
            <a:pPr marL="547370" lvl="2" indent="-273050">
              <a:spcBef>
                <a:spcPts val="575"/>
              </a:spcBef>
              <a:buFont typeface="Wingdings" pitchFamily="2" charset="2"/>
              <a:buChar char="§"/>
              <a:defRPr/>
            </a:pPr>
            <a:r>
              <a:rPr lang="fr-FR" altLang="ja-JP" sz="1600" b="1" dirty="0">
                <a:solidFill>
                  <a:srgbClr val="1E214E"/>
                </a:solidFill>
                <a:latin typeface="Arial"/>
                <a:ea typeface="ＭＳ Ｐゴシック"/>
                <a:cs typeface="ＭＳ Ｐゴシック" charset="0"/>
              </a:rPr>
              <a:t>Chargées de mission </a:t>
            </a:r>
            <a:r>
              <a:rPr lang="fr-FR" altLang="ja-JP" sz="1600" dirty="0">
                <a:solidFill>
                  <a:srgbClr val="1E214E"/>
                </a:solidFill>
                <a:latin typeface="Arial"/>
                <a:ea typeface="ＭＳ Ｐゴシック"/>
                <a:cs typeface="ＭＳ Ｐゴシック" charset="0"/>
              </a:rPr>
              <a:t>: une dizaine de chargée de mission</a:t>
            </a:r>
            <a:r>
              <a:rPr lang="fr-FR" altLang="ja-JP" sz="1600" u="sng" dirty="0">
                <a:solidFill>
                  <a:srgbClr val="1E214E"/>
                </a:solidFill>
                <a:latin typeface="Arial"/>
                <a:ea typeface="ＭＳ Ｐゴシック"/>
                <a:cs typeface="ＭＳ Ｐゴシック" charset="0"/>
              </a:rPr>
              <a:t> bénévoles</a:t>
            </a:r>
            <a:r>
              <a:rPr lang="fr-FR" altLang="ja-JP" sz="1600" dirty="0">
                <a:solidFill>
                  <a:srgbClr val="1E214E"/>
                </a:solidFill>
                <a:latin typeface="Arial"/>
                <a:ea typeface="ＭＳ Ｐゴシック"/>
                <a:cs typeface="ＭＳ Ｐゴシック" charset="0"/>
              </a:rPr>
              <a:t> aident la fédération en apportant des compétences spécifiques </a:t>
            </a:r>
          </a:p>
          <a:p>
            <a:pPr marL="547370" lvl="2" indent="-273050">
              <a:spcBef>
                <a:spcPts val="575"/>
              </a:spcBef>
              <a:buFont typeface="Wingdings" pitchFamily="2" charset="2"/>
              <a:buChar char="§"/>
              <a:defRPr/>
            </a:pPr>
            <a:r>
              <a:rPr lang="fr-FR" altLang="ja-JP" sz="1600" b="1" dirty="0">
                <a:solidFill>
                  <a:srgbClr val="1E214E"/>
                </a:solidFill>
                <a:latin typeface="Arial"/>
                <a:ea typeface="ＭＳ Ｐゴシック"/>
                <a:cs typeface="ＭＳ Ｐゴシック" charset="0"/>
              </a:rPr>
              <a:t>Deux salariées à temps partiel</a:t>
            </a:r>
            <a:r>
              <a:rPr lang="fr-FR" altLang="ja-JP" sz="1600" dirty="0">
                <a:solidFill>
                  <a:srgbClr val="1E214E"/>
                </a:solidFill>
                <a:latin typeface="Arial"/>
                <a:ea typeface="ＭＳ Ｐゴシック"/>
                <a:cs typeface="ＭＳ Ｐゴシック" charset="0"/>
              </a:rPr>
              <a:t> </a:t>
            </a:r>
            <a:endParaRPr lang="fr-FR" altLang="ja-JP" sz="1600" dirty="0">
              <a:solidFill>
                <a:srgbClr val="1E214E"/>
              </a:solidFill>
            </a:endParaRPr>
          </a:p>
          <a:p>
            <a:pPr marL="547370" lvl="2" indent="-273050">
              <a:spcBef>
                <a:spcPts val="575"/>
              </a:spcBef>
              <a:buFont typeface="Wingdings" pitchFamily="2" charset="2"/>
              <a:buChar char="§"/>
              <a:defRPr/>
            </a:pPr>
            <a:r>
              <a:rPr lang="fr-FR" altLang="ja-JP" sz="1600" b="1" dirty="0">
                <a:solidFill>
                  <a:srgbClr val="1E214E"/>
                </a:solidFill>
                <a:latin typeface="Arial"/>
                <a:ea typeface="ＭＳ Ｐゴシック"/>
                <a:cs typeface="ＭＳ Ｐゴシック" charset="0"/>
              </a:rPr>
              <a:t>Comité Audit : </a:t>
            </a:r>
            <a:r>
              <a:rPr lang="fr-FR" altLang="ja-JP" sz="1600" dirty="0">
                <a:solidFill>
                  <a:srgbClr val="1E214E"/>
                </a:solidFill>
                <a:latin typeface="Arial"/>
                <a:ea typeface="ＭＳ Ｐゴシック"/>
                <a:cs typeface="ＭＳ Ｐゴシック" charset="0"/>
              </a:rPr>
              <a:t>2 femmes indépendantes </a:t>
            </a:r>
            <a:r>
              <a:rPr lang="fr-FR" altLang="ja-JP" sz="1600" u="sng" dirty="0">
                <a:solidFill>
                  <a:srgbClr val="1E214E"/>
                </a:solidFill>
                <a:latin typeface="Arial"/>
                <a:ea typeface="ＭＳ Ｐゴシック"/>
                <a:cs typeface="ＭＳ Ｐゴシック" charset="0"/>
              </a:rPr>
              <a:t>bénévoles</a:t>
            </a:r>
            <a:endParaRPr lang="fr-FR" altLang="ja-JP" sz="1600" u="sng" dirty="0">
              <a:latin typeface="Arial" charset="0"/>
              <a:ea typeface="ＭＳ Ｐゴシック" pitchFamily="34" charset="-128"/>
              <a:cs typeface="ＭＳ Ｐゴシック" charset="0"/>
            </a:endParaRPr>
          </a:p>
          <a:p>
            <a:pPr marL="547370" lvl="2" indent="-273050">
              <a:spcBef>
                <a:spcPts val="575"/>
              </a:spcBef>
              <a:buFont typeface="Wingdings" pitchFamily="2" charset="2"/>
              <a:buChar char="§"/>
              <a:defRPr/>
            </a:pPr>
            <a:r>
              <a:rPr lang="fr-FR" altLang="ja-JP" sz="1600" b="1" dirty="0">
                <a:solidFill>
                  <a:srgbClr val="1E214E"/>
                </a:solidFill>
                <a:latin typeface="Arial"/>
                <a:ea typeface="ＭＳ Ｐゴシック"/>
                <a:cs typeface="ＭＳ Ｐゴシック" charset="0"/>
              </a:rPr>
              <a:t>Comité de pilotage : </a:t>
            </a:r>
            <a:r>
              <a:rPr lang="fr-FR" altLang="ja-JP" sz="1600" dirty="0">
                <a:solidFill>
                  <a:srgbClr val="1E214E"/>
                </a:solidFill>
                <a:latin typeface="Arial"/>
                <a:ea typeface="ＭＳ Ｐゴシック"/>
                <a:cs typeface="ＭＳ Ｐゴシック" charset="0"/>
              </a:rPr>
              <a:t>6 à 8 femmes actives</a:t>
            </a:r>
            <a:r>
              <a:rPr lang="fr-FR" altLang="ja-JP" sz="1600" u="sng" dirty="0">
                <a:solidFill>
                  <a:srgbClr val="1E214E"/>
                </a:solidFill>
                <a:latin typeface="Arial"/>
                <a:ea typeface="ＭＳ Ｐゴシック"/>
                <a:cs typeface="ＭＳ Ｐゴシック" charset="0"/>
              </a:rPr>
              <a:t> bénévoles</a:t>
            </a:r>
            <a:endParaRPr lang="fr-FR" altLang="ja-JP" sz="1600" u="sng" dirty="0">
              <a:solidFill>
                <a:srgbClr val="1E214E"/>
              </a:solidFill>
              <a:latin typeface="Arial" charset="0"/>
              <a:ea typeface="ＭＳ Ｐゴシック" pitchFamily="34" charset="-128"/>
              <a:cs typeface="ＭＳ Ｐゴシック" charset="0"/>
            </a:endParaRPr>
          </a:p>
          <a:p>
            <a:pPr marL="274320" lvl="2" indent="0" algn="ctr">
              <a:spcBef>
                <a:spcPts val="575"/>
              </a:spcBef>
              <a:buNone/>
              <a:defRPr/>
            </a:pPr>
            <a:br>
              <a:rPr lang="en-US" dirty="0"/>
            </a:br>
            <a:r>
              <a:rPr lang="fr-FR" altLang="ja-JP" sz="1600" b="1" dirty="0">
                <a:solidFill>
                  <a:srgbClr val="FF0000"/>
                </a:solidFill>
                <a:latin typeface="Arial"/>
                <a:ea typeface="ＭＳ Ｐゴシック"/>
                <a:cs typeface="Arial"/>
              </a:rPr>
              <a:t>Les</a:t>
            </a:r>
            <a:r>
              <a:rPr lang="fr-FR" altLang="ja-JP" sz="1600" b="1" dirty="0">
                <a:solidFill>
                  <a:srgbClr val="FF0000"/>
                </a:solidFill>
                <a:latin typeface="Arial"/>
                <a:ea typeface="ＭＳ Ｐゴシック"/>
                <a:cs typeface="ＭＳ Ｐゴシック" charset="0"/>
              </a:rPr>
              <a:t> mandats sont de 3 ans, renouvelables 1 fois.</a:t>
            </a:r>
            <a:endParaRPr lang="fr-FR" altLang="ja-JP" sz="1600" dirty="0">
              <a:solidFill>
                <a:srgbClr val="1E214E"/>
              </a:solidFill>
              <a:latin typeface="Arial" charset="0"/>
              <a:ea typeface="ＭＳ Ｐゴシック" pitchFamily="34" charset="-128"/>
              <a:cs typeface="ＭＳ Ｐゴシック" charset="0"/>
            </a:endParaRPr>
          </a:p>
        </p:txBody>
      </p:sp>
    </p:spTree>
    <p:extLst>
      <p:ext uri="{BB962C8B-B14F-4D97-AF65-F5344CB8AC3E}">
        <p14:creationId xmlns:p14="http://schemas.microsoft.com/office/powerpoint/2010/main" val="3255340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Espace réservé du numéro de diapositive 1"/>
          <p:cNvSpPr>
            <a:spLocks noGrp="1"/>
          </p:cNvSpPr>
          <p:nvPr>
            <p:ph type="sldNum" sz="quarter" idx="13"/>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7D4F6F4-55B4-4DC0-BEB0-9B8B2ED3DC05}" type="slidenum">
              <a:rPr lang="fr-FR" altLang="fr-FR"/>
              <a:pPr/>
              <a:t>6</a:t>
            </a:fld>
            <a:endParaRPr lang="fr-FR" altLang="fr-FR"/>
          </a:p>
        </p:txBody>
      </p:sp>
      <p:sp>
        <p:nvSpPr>
          <p:cNvPr id="6147" name="Espace réservé du texte 2"/>
          <p:cNvSpPr>
            <a:spLocks noGrp="1"/>
          </p:cNvSpPr>
          <p:nvPr>
            <p:ph type="body" sz="quarter" idx="11"/>
          </p:nvPr>
        </p:nvSpPr>
        <p:spPr bwMode="auto">
          <a:xfrm>
            <a:off x="144463" y="175986"/>
            <a:ext cx="8964041" cy="620713"/>
          </a:xfrm>
          <a:solidFill>
            <a:schemeClr val="bg1"/>
          </a:solidFill>
        </p:spPr>
        <p:txBody>
          <a:bodyPr vert="horz" wrap="square" lIns="91440" tIns="45720" rIns="91440" bIns="45720" numCol="1" anchor="t" anchorCtr="0" compatLnSpc="1">
            <a:prstTxWarp prst="textNoShape">
              <a:avLst/>
            </a:prstTxWarp>
          </a:bodyPr>
          <a:lstStyle/>
          <a:p>
            <a:pPr algn="l"/>
            <a:r>
              <a:rPr lang="fr-FR" altLang="fr-FR" sz="3200" b="0">
                <a:solidFill>
                  <a:srgbClr val="1E214E"/>
                </a:solidFill>
                <a:ea typeface="ＭＳ Ｐゴシック" panose="020B0600070205080204" pitchFamily="34" charset="-128"/>
              </a:rPr>
              <a:t>Présentation de l’organisme</a:t>
            </a:r>
          </a:p>
        </p:txBody>
      </p:sp>
      <p:sp>
        <p:nvSpPr>
          <p:cNvPr id="9220" name="Espace réservé du texte 3"/>
          <p:cNvSpPr>
            <a:spLocks noGrp="1"/>
          </p:cNvSpPr>
          <p:nvPr>
            <p:ph type="body" sz="quarter" idx="12"/>
          </p:nvPr>
        </p:nvSpPr>
        <p:spPr bwMode="auto">
          <a:xfrm>
            <a:off x="396426" y="1032434"/>
            <a:ext cx="8496300" cy="5241894"/>
          </a:xfrm>
        </p:spPr>
        <p:txBody>
          <a:bodyPr vert="horz" wrap="square" lIns="91440" tIns="45720" rIns="91440" bIns="45720" numCol="1" anchor="t" anchorCtr="0" compatLnSpc="1">
            <a:prstTxWarp prst="textNoShape">
              <a:avLst/>
            </a:prstTxWarp>
          </a:bodyPr>
          <a:lstStyle/>
          <a:p>
            <a:pPr marL="0" lvl="1" indent="0" algn="ctr">
              <a:spcBef>
                <a:spcPts val="575"/>
              </a:spcBef>
              <a:buFont typeface="Wingdings 2" panose="05020102010507070707" pitchFamily="18" charset="2"/>
              <a:buNone/>
              <a:defRPr/>
            </a:pPr>
            <a:r>
              <a:rPr lang="fr-FR" altLang="fr-FR" b="1">
                <a:solidFill>
                  <a:srgbClr val="6D2553"/>
                </a:solidFill>
                <a:latin typeface="Arial"/>
                <a:ea typeface="ＭＳ Ｐゴシック"/>
                <a:cs typeface="ＭＳ Ｐゴシック" charset="0"/>
              </a:rPr>
              <a:t>Changements majeurs intervenus</a:t>
            </a:r>
          </a:p>
          <a:p>
            <a:pPr marL="0" lvl="1" indent="0" algn="ctr">
              <a:spcBef>
                <a:spcPts val="575"/>
              </a:spcBef>
              <a:buNone/>
              <a:defRPr/>
            </a:pPr>
            <a:r>
              <a:rPr lang="fr-FR" altLang="fr-FR" b="1">
                <a:solidFill>
                  <a:srgbClr val="6D2553"/>
                </a:solidFill>
                <a:latin typeface="Arial"/>
                <a:ea typeface="ＭＳ Ｐゴシック"/>
                <a:cs typeface="ＭＳ Ｐゴシック" charset="0"/>
              </a:rPr>
              <a:t> depuis la délivrance du dernier Label</a:t>
            </a:r>
            <a:br>
              <a:rPr lang="fr-FR" altLang="fr-FR" b="1">
                <a:solidFill>
                  <a:srgbClr val="6D2553"/>
                </a:solidFill>
                <a:latin typeface="Arial"/>
                <a:ea typeface="ＭＳ Ｐゴシック"/>
                <a:cs typeface="ＭＳ Ｐゴシック" charset="0"/>
              </a:rPr>
            </a:br>
            <a:endParaRPr lang="fr-FR" altLang="ja-JP" sz="2000">
              <a:solidFill>
                <a:srgbClr val="1E214E"/>
              </a:solidFill>
              <a:latin typeface="Arial"/>
              <a:ea typeface="ＭＳ Ｐゴシック"/>
              <a:cs typeface="ＭＳ Ｐゴシック" charset="0"/>
            </a:endParaRPr>
          </a:p>
          <a:p>
            <a:pPr marL="273050" lvl="1" indent="-273050">
              <a:spcBef>
                <a:spcPts val="575"/>
              </a:spcBef>
              <a:buFont typeface="Wingdings" pitchFamily="2" charset="2"/>
              <a:buChar char="§"/>
              <a:defRPr/>
            </a:pPr>
            <a:r>
              <a:rPr lang="fr-FR" altLang="ja-JP" sz="2000" b="1">
                <a:solidFill>
                  <a:srgbClr val="1E214E"/>
                </a:solidFill>
                <a:latin typeface="Arial"/>
                <a:ea typeface="ＭＳ Ｐゴシック"/>
                <a:cs typeface="ＭＳ Ｐゴシック" charset="0"/>
              </a:rPr>
              <a:t>Structure :</a:t>
            </a:r>
            <a:endParaRPr lang="fr-FR" altLang="ja-JP" sz="2000" b="1">
              <a:latin typeface="Arial" charset="0"/>
              <a:ea typeface="ＭＳ Ｐゴシック" pitchFamily="34" charset="-128"/>
              <a:cs typeface="ＭＳ Ｐゴシック" charset="0"/>
            </a:endParaRPr>
          </a:p>
          <a:p>
            <a:pPr marL="623570" lvl="2" indent="-355600">
              <a:spcBef>
                <a:spcPts val="575"/>
              </a:spcBef>
              <a:buFont typeface="Wingdings" pitchFamily="2" charset="2"/>
              <a:buChar char="§"/>
              <a:defRPr/>
            </a:pPr>
            <a:r>
              <a:rPr lang="fr-FR" sz="1600">
                <a:solidFill>
                  <a:srgbClr val="1E214E"/>
                </a:solidFill>
                <a:latin typeface="Arial"/>
                <a:ea typeface="ＭＳ Ｐゴシック"/>
                <a:cs typeface="Arial"/>
              </a:rPr>
              <a:t>Renouvellement des mandats au sein du bureau national</a:t>
            </a:r>
          </a:p>
          <a:p>
            <a:pPr>
              <a:spcBef>
                <a:spcPts val="575"/>
              </a:spcBef>
              <a:buFont typeface="Wingdings" pitchFamily="2" charset="2"/>
              <a:buChar char="§"/>
              <a:defRPr/>
            </a:pPr>
            <a:r>
              <a:rPr lang="fr-FR" altLang="ja-JP" sz="2000" b="1">
                <a:solidFill>
                  <a:srgbClr val="1E214E"/>
                </a:solidFill>
                <a:latin typeface="Arial"/>
                <a:ea typeface="ＭＳ Ｐゴシック"/>
                <a:cs typeface="Arial"/>
              </a:rPr>
              <a:t>Missions nouvelles :</a:t>
            </a:r>
            <a:endParaRPr lang="fr-FR" sz="2000" b="1">
              <a:solidFill>
                <a:srgbClr val="1E214E"/>
              </a:solidFill>
              <a:latin typeface="Arial"/>
              <a:ea typeface="ＭＳ Ｐゴシック"/>
              <a:cs typeface="Arial"/>
            </a:endParaRPr>
          </a:p>
          <a:p>
            <a:pPr marL="617220" lvl="2" indent="-342900">
              <a:spcBef>
                <a:spcPts val="575"/>
              </a:spcBef>
              <a:buFont typeface="Wingdings" panose="05000000000000000000" pitchFamily="2" charset="2"/>
              <a:buChar char="§"/>
              <a:defRPr/>
            </a:pPr>
            <a:r>
              <a:rPr lang="fr-FR" altLang="ja-JP" sz="1600">
                <a:solidFill>
                  <a:srgbClr val="1E214E"/>
                </a:solidFill>
                <a:latin typeface="Arial"/>
                <a:ea typeface="ＭＳ Ｐゴシック"/>
                <a:cs typeface="ＭＳ Ｐゴシック" charset="0"/>
              </a:rPr>
              <a:t>Partenariat avec des tiers : Projet "Louise et Rosalie" –  "Permis de construire" et "Hiver Solidaire" à St Nazaire </a:t>
            </a:r>
          </a:p>
          <a:p>
            <a:pPr marL="617220" lvl="2" indent="-342900">
              <a:spcBef>
                <a:spcPts val="575"/>
              </a:spcBef>
              <a:buFont typeface="Wingdings" panose="05000000000000000000" pitchFamily="2" charset="2"/>
              <a:buChar char="§"/>
              <a:defRPr/>
            </a:pPr>
            <a:r>
              <a:rPr lang="fr-FR" altLang="ja-JP" sz="1600">
                <a:solidFill>
                  <a:srgbClr val="1E214E"/>
                </a:solidFill>
                <a:latin typeface="Arial"/>
                <a:ea typeface="ＭＳ Ｐゴシック"/>
                <a:cs typeface="ＭＳ Ｐゴシック" charset="0"/>
              </a:rPr>
              <a:t>Etude sur les femmes en précarité - DGCS</a:t>
            </a:r>
            <a:endParaRPr lang="fr-FR"/>
          </a:p>
          <a:p>
            <a:pPr marL="342900" lvl="1" indent="-342900">
              <a:spcBef>
                <a:spcPts val="575"/>
              </a:spcBef>
              <a:buFont typeface="Wingdings" panose="05000000000000000000" pitchFamily="2" charset="2"/>
              <a:buChar char="§"/>
              <a:defRPr/>
            </a:pPr>
            <a:r>
              <a:rPr lang="fr-FR" altLang="ja-JP" sz="2000" b="1">
                <a:solidFill>
                  <a:srgbClr val="1E214E"/>
                </a:solidFill>
                <a:latin typeface="Arial"/>
                <a:ea typeface="ＭＳ Ｐゴシック"/>
                <a:cs typeface="ＭＳ Ｐゴシック" charset="0"/>
              </a:rPr>
              <a:t>Autres changements majeurs… :</a:t>
            </a:r>
          </a:p>
          <a:p>
            <a:pPr marL="617220" lvl="2" indent="-342900">
              <a:spcBef>
                <a:spcPts val="575"/>
              </a:spcBef>
              <a:buFont typeface="Wingdings,Sans-Serif" panose="05000000000000000000" pitchFamily="2" charset="2"/>
              <a:buChar char="§"/>
              <a:defRPr/>
            </a:pPr>
            <a:r>
              <a:rPr lang="fr-FR" altLang="ja-JP" sz="1600">
                <a:solidFill>
                  <a:srgbClr val="1E214E"/>
                </a:solidFill>
                <a:latin typeface="Arial"/>
                <a:ea typeface="ＭＳ Ｐゴシック"/>
                <a:cs typeface="ＭＳ Ｐゴシック" charset="0"/>
              </a:rPr>
              <a:t>Crise sanitaire</a:t>
            </a:r>
            <a:endParaRPr lang="fr-FR" sz="1600">
              <a:solidFill>
                <a:srgbClr val="1E214E"/>
              </a:solidFill>
              <a:latin typeface="Arial"/>
              <a:ea typeface="ＭＳ Ｐゴシック"/>
              <a:cs typeface="Arial"/>
            </a:endParaRPr>
          </a:p>
          <a:p>
            <a:pPr marL="617220" lvl="2" indent="-342900">
              <a:spcBef>
                <a:spcPts val="575"/>
              </a:spcBef>
              <a:buFont typeface="Wingdings" panose="05000000000000000000" pitchFamily="2" charset="2"/>
              <a:buChar char="§"/>
              <a:defRPr/>
            </a:pPr>
            <a:r>
              <a:rPr lang="fr-FR" altLang="ja-JP" sz="1600">
                <a:solidFill>
                  <a:srgbClr val="1E214E"/>
                </a:solidFill>
                <a:latin typeface="Arial"/>
                <a:ea typeface="ＭＳ Ｐゴシック"/>
                <a:cs typeface="Arial"/>
              </a:rPr>
              <a:t>Mas d'Antibes</a:t>
            </a:r>
            <a:endParaRPr lang="fr-FR">
              <a:latin typeface="Arial"/>
              <a:ea typeface="ＭＳ Ｐゴシック"/>
              <a:cs typeface="Arial"/>
            </a:endParaRPr>
          </a:p>
          <a:p>
            <a:pPr marL="617220" lvl="2" indent="-342900">
              <a:spcBef>
                <a:spcPts val="575"/>
              </a:spcBef>
              <a:buFont typeface="Wingdings" panose="05000000000000000000" pitchFamily="2" charset="2"/>
              <a:buChar char="§"/>
              <a:defRPr/>
            </a:pPr>
            <a:r>
              <a:rPr lang="fr-FR" altLang="ja-JP" sz="1600">
                <a:solidFill>
                  <a:srgbClr val="1E214E"/>
                </a:solidFill>
                <a:latin typeface="Arial"/>
                <a:ea typeface="ＭＳ Ｐゴシック"/>
                <a:cs typeface="ＭＳ Ｐゴシック" charset="0"/>
              </a:rPr>
              <a:t>Réception du leg en 2020</a:t>
            </a:r>
          </a:p>
          <a:p>
            <a:pPr marL="617220" lvl="2" indent="-342900">
              <a:spcBef>
                <a:spcPts val="575"/>
              </a:spcBef>
              <a:buFont typeface="Wingdings" panose="05000000000000000000" pitchFamily="2" charset="2"/>
              <a:buChar char="§"/>
              <a:defRPr/>
            </a:pPr>
            <a:r>
              <a:rPr lang="fr-FR" altLang="ja-JP" sz="1600">
                <a:solidFill>
                  <a:srgbClr val="1E214E"/>
                </a:solidFill>
                <a:latin typeface="Arial"/>
                <a:ea typeface="ＭＳ Ｐゴシック"/>
                <a:cs typeface="ＭＳ Ｐゴシック" charset="0"/>
              </a:rPr>
              <a:t>Report du congrès en 2023.</a:t>
            </a:r>
          </a:p>
          <a:p>
            <a:pPr marL="1143000" lvl="2">
              <a:defRPr/>
            </a:pPr>
            <a:endParaRPr lang="fr-FR" altLang="fr-FR" sz="1600">
              <a:solidFill>
                <a:srgbClr val="6D2553"/>
              </a:solidFill>
              <a:ea typeface="ＭＳ Ｐゴシック" pitchFamily="34" charset="-128"/>
            </a:endParaRPr>
          </a:p>
          <a:p>
            <a:pPr marL="1143000" lvl="2">
              <a:defRPr/>
            </a:pPr>
            <a:endParaRPr lang="fr-FR" altLang="fr-FR" sz="1600">
              <a:solidFill>
                <a:srgbClr val="6D2553"/>
              </a:solidFill>
              <a:ea typeface="ＭＳ Ｐゴシック" pitchFamily="34" charset="-128"/>
            </a:endParaRPr>
          </a:p>
          <a:p>
            <a:pPr marL="1143000" lvl="2">
              <a:defRPr/>
            </a:pPr>
            <a:endParaRPr lang="fr-FR" altLang="fr-FR" sz="1400">
              <a:solidFill>
                <a:srgbClr val="6D2553"/>
              </a:solidFill>
              <a:ea typeface="ＭＳ Ｐゴシック" pitchFamily="34" charset="-128"/>
            </a:endParaRPr>
          </a:p>
        </p:txBody>
      </p:sp>
    </p:spTree>
    <p:extLst>
      <p:ext uri="{BB962C8B-B14F-4D97-AF65-F5344CB8AC3E}">
        <p14:creationId xmlns:p14="http://schemas.microsoft.com/office/powerpoint/2010/main" val="515186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u numéro de diapositive 1"/>
          <p:cNvSpPr>
            <a:spLocks noGrp="1"/>
          </p:cNvSpPr>
          <p:nvPr>
            <p:ph type="sldNum" sz="quarter" idx="13"/>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B4B35A31-7447-47F0-BB88-8C5AE2BDE42A}" type="slidenum">
              <a:rPr lang="fr-FR" altLang="fr-FR"/>
              <a:pPr/>
              <a:t>7</a:t>
            </a:fld>
            <a:endParaRPr lang="fr-FR" altLang="fr-FR"/>
          </a:p>
        </p:txBody>
      </p:sp>
      <p:sp>
        <p:nvSpPr>
          <p:cNvPr id="7171" name="Espace réservé du texte 2"/>
          <p:cNvSpPr>
            <a:spLocks noGrp="1"/>
          </p:cNvSpPr>
          <p:nvPr>
            <p:ph type="body" sz="quarter" idx="11"/>
          </p:nvPr>
        </p:nvSpPr>
        <p:spPr bwMode="auto">
          <a:xfrm>
            <a:off x="107504" y="168373"/>
            <a:ext cx="8857109" cy="620713"/>
          </a:xfrm>
          <a:solidFill>
            <a:schemeClr val="bg1"/>
          </a:solidFill>
        </p:spPr>
        <p:txBody>
          <a:bodyPr vert="horz" wrap="square" lIns="91440" tIns="45720" rIns="91440" bIns="45720" numCol="1" anchor="t" anchorCtr="0" compatLnSpc="1">
            <a:prstTxWarp prst="textNoShape">
              <a:avLst/>
            </a:prstTxWarp>
          </a:bodyPr>
          <a:lstStyle/>
          <a:p>
            <a:pPr algn="l"/>
            <a:r>
              <a:rPr lang="fr-FR" altLang="fr-FR" sz="3200" b="0">
                <a:solidFill>
                  <a:srgbClr val="1E214E"/>
                </a:solidFill>
                <a:ea typeface="ＭＳ Ｐゴシック" panose="020B0600070205080204" pitchFamily="34" charset="-128"/>
              </a:rPr>
              <a:t>Présentation de l’organisme</a:t>
            </a:r>
          </a:p>
        </p:txBody>
      </p:sp>
      <p:sp>
        <p:nvSpPr>
          <p:cNvPr id="5" name="Espace réservé du texte 3">
            <a:extLst>
              <a:ext uri="{FF2B5EF4-FFF2-40B4-BE49-F238E27FC236}">
                <a16:creationId xmlns:a16="http://schemas.microsoft.com/office/drawing/2014/main" id="{3EB2EB31-A17B-46D8-8C93-60207C11344F}"/>
              </a:ext>
            </a:extLst>
          </p:cNvPr>
          <p:cNvSpPr>
            <a:spLocks noGrp="1"/>
          </p:cNvSpPr>
          <p:nvPr>
            <p:ph type="body" sz="quarter" idx="12"/>
          </p:nvPr>
        </p:nvSpPr>
        <p:spPr bwMode="auto">
          <a:xfrm>
            <a:off x="962108" y="1095775"/>
            <a:ext cx="7529886" cy="1162395"/>
          </a:xfrm>
        </p:spPr>
        <p:txBody>
          <a:bodyPr vert="horz" wrap="square" lIns="91440" tIns="45720" rIns="91440" bIns="45720" numCol="1" anchor="t" anchorCtr="0" compatLnSpc="1">
            <a:prstTxWarp prst="textNoShape">
              <a:avLst/>
            </a:prstTxWarp>
          </a:bodyPr>
          <a:lstStyle/>
          <a:p>
            <a:pPr marL="0" indent="0" algn="ctr">
              <a:buNone/>
              <a:defRPr/>
            </a:pPr>
            <a:r>
              <a:rPr lang="fr-FR" sz="2400" b="1">
                <a:solidFill>
                  <a:srgbClr val="6D2553"/>
                </a:solidFill>
                <a:latin typeface="Arial"/>
                <a:ea typeface="ＭＳ Ｐゴシック"/>
                <a:cs typeface="Times New Roman"/>
              </a:rPr>
              <a:t>Situation financière </a:t>
            </a:r>
            <a:endParaRPr lang="fr-FR" sz="1100" b="1">
              <a:solidFill>
                <a:srgbClr val="6D2553"/>
              </a:solidFill>
              <a:cs typeface="Times New Roman" pitchFamily="18" charset="0"/>
            </a:endParaRPr>
          </a:p>
          <a:p>
            <a:pPr marL="318770" lvl="1" indent="0">
              <a:buNone/>
              <a:defRPr/>
            </a:pPr>
            <a:endParaRPr lang="fr-FR" sz="1050">
              <a:solidFill>
                <a:srgbClr val="FF0000"/>
              </a:solidFill>
            </a:endParaRPr>
          </a:p>
          <a:p>
            <a:pPr>
              <a:buFont typeface="Wingdings 2" pitchFamily="34" charset="0"/>
              <a:buChar char=""/>
              <a:defRPr/>
            </a:pPr>
            <a:r>
              <a:rPr lang="fr-FR" sz="2000" b="1">
                <a:latin typeface="Arial"/>
                <a:ea typeface="ＭＳ Ｐゴシック"/>
                <a:cs typeface="Arial"/>
              </a:rPr>
              <a:t>Evolution des Ressources sur 3 années : 2018-2019-2020</a:t>
            </a:r>
            <a:endParaRPr lang="en-US" sz="2000">
              <a:latin typeface="Arial"/>
              <a:ea typeface="ＭＳ Ｐゴシック"/>
              <a:cs typeface="Arial"/>
            </a:endParaRPr>
          </a:p>
          <a:p>
            <a:pPr marL="273050" lvl="1" indent="-273050">
              <a:buClr>
                <a:srgbClr val="1E214E"/>
              </a:buClr>
              <a:buFont typeface="Wingdings 2" pitchFamily="34" charset="0"/>
              <a:buChar char=""/>
              <a:defRPr/>
            </a:pPr>
            <a:endParaRPr lang="fr-FR" sz="2000">
              <a:cs typeface="Arial"/>
            </a:endParaRPr>
          </a:p>
          <a:p>
            <a:pPr marL="547370" lvl="1">
              <a:buFont typeface="Arial" pitchFamily="34" charset="0"/>
              <a:buChar char="•"/>
              <a:defRPr/>
            </a:pPr>
            <a:endParaRPr lang="fr-FR" sz="2000">
              <a:solidFill>
                <a:srgbClr val="FF0000"/>
              </a:solidFill>
              <a:cs typeface="Times New Roman"/>
            </a:endParaRPr>
          </a:p>
          <a:p>
            <a:pPr marL="1143000" lvl="2">
              <a:defRPr/>
            </a:pPr>
            <a:endParaRPr lang="fr-FR" altLang="fr-FR" sz="1400">
              <a:solidFill>
                <a:srgbClr val="6D2553"/>
              </a:solidFill>
              <a:ea typeface="ＭＳ Ｐゴシック" pitchFamily="34" charset="-128"/>
            </a:endParaRPr>
          </a:p>
        </p:txBody>
      </p:sp>
      <p:sp>
        <p:nvSpPr>
          <p:cNvPr id="4" name="ZoneTexte 3">
            <a:extLst>
              <a:ext uri="{FF2B5EF4-FFF2-40B4-BE49-F238E27FC236}">
                <a16:creationId xmlns:a16="http://schemas.microsoft.com/office/drawing/2014/main" id="{2121BA80-80F6-43AD-BCAC-E476283127AF}"/>
              </a:ext>
            </a:extLst>
          </p:cNvPr>
          <p:cNvSpPr txBox="1"/>
          <p:nvPr/>
        </p:nvSpPr>
        <p:spPr>
          <a:xfrm>
            <a:off x="1057523" y="5995283"/>
            <a:ext cx="6058894" cy="630942"/>
          </a:xfrm>
          <a:prstGeom prst="rect">
            <a:avLst/>
          </a:prstGeom>
          <a:noFill/>
        </p:spPr>
        <p:txBody>
          <a:bodyPr wrap="square" lIns="91440" tIns="45720" rIns="91440" bIns="45720" rtlCol="0" anchor="t">
            <a:spAutoFit/>
          </a:bodyPr>
          <a:lstStyle/>
          <a:p>
            <a:endParaRPr lang="fr-FR" sz="1200">
              <a:cs typeface="Arial"/>
            </a:endParaRPr>
          </a:p>
          <a:p>
            <a:endParaRPr lang="fr-FR" sz="1100">
              <a:cs typeface="Arial"/>
            </a:endParaRPr>
          </a:p>
          <a:p>
            <a:endParaRPr lang="fr-FR" sz="1200"/>
          </a:p>
        </p:txBody>
      </p:sp>
      <p:pic>
        <p:nvPicPr>
          <p:cNvPr id="6" name="Image 5">
            <a:extLst>
              <a:ext uri="{FF2B5EF4-FFF2-40B4-BE49-F238E27FC236}">
                <a16:creationId xmlns:a16="http://schemas.microsoft.com/office/drawing/2014/main" id="{1FF6A138-187D-4152-9C77-B40215B0120B}"/>
              </a:ext>
            </a:extLst>
          </p:cNvPr>
          <p:cNvPicPr>
            <a:picLocks noChangeAspect="1"/>
          </p:cNvPicPr>
          <p:nvPr/>
        </p:nvPicPr>
        <p:blipFill>
          <a:blip r:embed="rId3"/>
          <a:stretch>
            <a:fillRect/>
          </a:stretch>
        </p:blipFill>
        <p:spPr>
          <a:xfrm>
            <a:off x="935608" y="2178784"/>
            <a:ext cx="7200900" cy="2421048"/>
          </a:xfrm>
          <a:prstGeom prst="rect">
            <a:avLst/>
          </a:prstGeom>
        </p:spPr>
      </p:pic>
      <p:pic>
        <p:nvPicPr>
          <p:cNvPr id="9" name="Image 8">
            <a:extLst>
              <a:ext uri="{FF2B5EF4-FFF2-40B4-BE49-F238E27FC236}">
                <a16:creationId xmlns:a16="http://schemas.microsoft.com/office/drawing/2014/main" id="{BF940775-05A8-45F3-9457-CDE028C2282B}"/>
              </a:ext>
            </a:extLst>
          </p:cNvPr>
          <p:cNvPicPr>
            <a:picLocks noChangeAspect="1"/>
          </p:cNvPicPr>
          <p:nvPr/>
        </p:nvPicPr>
        <p:blipFill>
          <a:blip r:embed="rId4"/>
          <a:stretch>
            <a:fillRect/>
          </a:stretch>
        </p:blipFill>
        <p:spPr>
          <a:xfrm>
            <a:off x="935608" y="4717945"/>
            <a:ext cx="7200900" cy="1200150"/>
          </a:xfrm>
          <a:prstGeom prst="rect">
            <a:avLst/>
          </a:prstGeom>
        </p:spPr>
      </p:pic>
    </p:spTree>
    <p:extLst>
      <p:ext uri="{BB962C8B-B14F-4D97-AF65-F5344CB8AC3E}">
        <p14:creationId xmlns:p14="http://schemas.microsoft.com/office/powerpoint/2010/main" val="3934613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u numéro de diapositive 1"/>
          <p:cNvSpPr>
            <a:spLocks noGrp="1"/>
          </p:cNvSpPr>
          <p:nvPr>
            <p:ph type="sldNum" sz="quarter" idx="13"/>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B4B35A31-7447-47F0-BB88-8C5AE2BDE42A}" type="slidenum">
              <a:rPr lang="fr-FR" altLang="fr-FR"/>
              <a:pPr/>
              <a:t>8</a:t>
            </a:fld>
            <a:endParaRPr lang="fr-FR" altLang="fr-FR"/>
          </a:p>
        </p:txBody>
      </p:sp>
      <p:sp>
        <p:nvSpPr>
          <p:cNvPr id="7171" name="Espace réservé du texte 2"/>
          <p:cNvSpPr>
            <a:spLocks noGrp="1"/>
          </p:cNvSpPr>
          <p:nvPr>
            <p:ph type="body" sz="quarter" idx="11"/>
          </p:nvPr>
        </p:nvSpPr>
        <p:spPr bwMode="auto">
          <a:xfrm>
            <a:off x="107504" y="168373"/>
            <a:ext cx="8857109" cy="620713"/>
          </a:xfrm>
          <a:solidFill>
            <a:schemeClr val="bg1"/>
          </a:solidFill>
        </p:spPr>
        <p:txBody>
          <a:bodyPr vert="horz" wrap="square" lIns="91440" tIns="45720" rIns="91440" bIns="45720" numCol="1" anchor="t" anchorCtr="0" compatLnSpc="1">
            <a:prstTxWarp prst="textNoShape">
              <a:avLst/>
            </a:prstTxWarp>
          </a:bodyPr>
          <a:lstStyle/>
          <a:p>
            <a:pPr algn="l"/>
            <a:r>
              <a:rPr lang="fr-FR" altLang="fr-FR" sz="3200" b="0">
                <a:solidFill>
                  <a:srgbClr val="1E214E"/>
                </a:solidFill>
                <a:ea typeface="ＭＳ Ｐゴシック" panose="020B0600070205080204" pitchFamily="34" charset="-128"/>
              </a:rPr>
              <a:t>Présentation de l’organisme</a:t>
            </a:r>
          </a:p>
        </p:txBody>
      </p:sp>
      <p:sp>
        <p:nvSpPr>
          <p:cNvPr id="9220" name="Espace réservé du texte 3"/>
          <p:cNvSpPr>
            <a:spLocks noGrp="1"/>
          </p:cNvSpPr>
          <p:nvPr>
            <p:ph type="body" sz="quarter" idx="12"/>
          </p:nvPr>
        </p:nvSpPr>
        <p:spPr bwMode="auto">
          <a:xfrm>
            <a:off x="826935" y="1327817"/>
            <a:ext cx="7856689" cy="1192746"/>
          </a:xfrm>
        </p:spPr>
        <p:txBody>
          <a:bodyPr vert="horz" wrap="square" lIns="91440" tIns="45720" rIns="91440" bIns="45720" numCol="1" anchor="t" anchorCtr="0" compatLnSpc="1">
            <a:prstTxWarp prst="textNoShape">
              <a:avLst/>
            </a:prstTxWarp>
          </a:bodyPr>
          <a:lstStyle/>
          <a:p>
            <a:pPr marL="0" indent="0" algn="ctr">
              <a:buNone/>
              <a:defRPr/>
            </a:pPr>
            <a:r>
              <a:rPr lang="fr-FR" sz="2400" b="1">
                <a:solidFill>
                  <a:srgbClr val="6D2553"/>
                </a:solidFill>
                <a:latin typeface="Arial"/>
                <a:ea typeface="ＭＳ Ｐゴシック"/>
                <a:cs typeface="Times New Roman"/>
              </a:rPr>
              <a:t>Situation financière </a:t>
            </a:r>
            <a:endParaRPr lang="fr-FR" sz="2400" b="1">
              <a:solidFill>
                <a:srgbClr val="6D2553"/>
              </a:solidFill>
              <a:cs typeface="Times New Roman" pitchFamily="18" charset="0"/>
            </a:endParaRPr>
          </a:p>
          <a:p>
            <a:pPr marL="0" indent="0" algn="ctr">
              <a:buFont typeface="Wingdings 2" panose="05020102010507070707" pitchFamily="18" charset="2"/>
              <a:buNone/>
              <a:defRPr/>
            </a:pPr>
            <a:endParaRPr lang="fr-FR" sz="2400" b="1">
              <a:solidFill>
                <a:srgbClr val="FF0000"/>
              </a:solidFill>
              <a:cs typeface="Times New Roman" pitchFamily="18" charset="0"/>
            </a:endParaRPr>
          </a:p>
          <a:p>
            <a:pPr>
              <a:defRPr/>
            </a:pPr>
            <a:r>
              <a:rPr lang="fr-FR" sz="2000" b="1">
                <a:latin typeface="Arial"/>
                <a:ea typeface="ＭＳ Ｐゴシック"/>
                <a:cs typeface="Times New Roman"/>
              </a:rPr>
              <a:t>Evolution des emplois sur 3 années : 2018-2019-2020</a:t>
            </a:r>
          </a:p>
          <a:p>
            <a:pPr marL="0" indent="0">
              <a:buNone/>
              <a:defRPr/>
            </a:pPr>
            <a:endParaRPr lang="fr-FR" sz="2000">
              <a:latin typeface="Arial"/>
              <a:ea typeface="ＭＳ Ｐゴシック"/>
              <a:cs typeface="Arial"/>
            </a:endParaRPr>
          </a:p>
          <a:p>
            <a:pPr>
              <a:defRPr/>
            </a:pPr>
            <a:endParaRPr lang="fr-FR" sz="2000" b="1">
              <a:latin typeface="Arial"/>
              <a:ea typeface="ＭＳ Ｐゴシック"/>
              <a:cs typeface="Times New Roman"/>
            </a:endParaRPr>
          </a:p>
          <a:p>
            <a:pPr marL="318770" lvl="1" indent="0">
              <a:buNone/>
              <a:defRPr/>
            </a:pPr>
            <a:endParaRPr lang="fr-FR">
              <a:solidFill>
                <a:srgbClr val="000000"/>
              </a:solidFill>
              <a:cs typeface="Times New Roman"/>
            </a:endParaRPr>
          </a:p>
          <a:p>
            <a:pPr>
              <a:defRPr/>
            </a:pPr>
            <a:endParaRPr lang="fr-FR" sz="2000">
              <a:solidFill>
                <a:srgbClr val="FF0000"/>
              </a:solidFill>
            </a:endParaRPr>
          </a:p>
          <a:p>
            <a:pPr marL="547370" lvl="1">
              <a:buFont typeface="Arial" pitchFamily="34" charset="0"/>
              <a:buChar char="•"/>
              <a:defRPr/>
            </a:pPr>
            <a:endParaRPr lang="fr-FR" sz="2000">
              <a:solidFill>
                <a:srgbClr val="FF0000"/>
              </a:solidFill>
            </a:endParaRPr>
          </a:p>
          <a:p>
            <a:pPr marL="547370" lvl="1">
              <a:buFont typeface="Arial" pitchFamily="34" charset="0"/>
              <a:buChar char="•"/>
              <a:defRPr/>
            </a:pPr>
            <a:endParaRPr lang="fr-FR" sz="2000">
              <a:solidFill>
                <a:srgbClr val="FF0000"/>
              </a:solidFill>
              <a:cs typeface="Times New Roman"/>
            </a:endParaRPr>
          </a:p>
          <a:p>
            <a:pPr marL="1143000" lvl="2">
              <a:defRPr/>
            </a:pPr>
            <a:endParaRPr lang="fr-FR" altLang="fr-FR" sz="1400">
              <a:solidFill>
                <a:srgbClr val="6D2553"/>
              </a:solidFill>
              <a:ea typeface="ＭＳ Ｐゴシック" pitchFamily="34" charset="-128"/>
            </a:endParaRPr>
          </a:p>
        </p:txBody>
      </p:sp>
      <p:pic>
        <p:nvPicPr>
          <p:cNvPr id="2" name="Image 1">
            <a:extLst>
              <a:ext uri="{FF2B5EF4-FFF2-40B4-BE49-F238E27FC236}">
                <a16:creationId xmlns:a16="http://schemas.microsoft.com/office/drawing/2014/main" id="{C5931921-5D96-45BD-AC36-B0F638910A5A}"/>
              </a:ext>
            </a:extLst>
          </p:cNvPr>
          <p:cNvPicPr>
            <a:picLocks noChangeAspect="1"/>
          </p:cNvPicPr>
          <p:nvPr/>
        </p:nvPicPr>
        <p:blipFill>
          <a:blip r:embed="rId3"/>
          <a:stretch>
            <a:fillRect/>
          </a:stretch>
        </p:blipFill>
        <p:spPr>
          <a:xfrm>
            <a:off x="992134" y="2683904"/>
            <a:ext cx="7245012" cy="2280230"/>
          </a:xfrm>
          <a:prstGeom prst="rect">
            <a:avLst/>
          </a:prstGeom>
        </p:spPr>
      </p:pic>
      <p:pic>
        <p:nvPicPr>
          <p:cNvPr id="5" name="Image 4">
            <a:extLst>
              <a:ext uri="{FF2B5EF4-FFF2-40B4-BE49-F238E27FC236}">
                <a16:creationId xmlns:a16="http://schemas.microsoft.com/office/drawing/2014/main" id="{4E55C885-6173-4273-89C7-C474D2414194}"/>
              </a:ext>
            </a:extLst>
          </p:cNvPr>
          <p:cNvPicPr>
            <a:picLocks noChangeAspect="1"/>
          </p:cNvPicPr>
          <p:nvPr/>
        </p:nvPicPr>
        <p:blipFill>
          <a:blip r:embed="rId4"/>
          <a:stretch>
            <a:fillRect/>
          </a:stretch>
        </p:blipFill>
        <p:spPr>
          <a:xfrm>
            <a:off x="992134" y="5428183"/>
            <a:ext cx="6311034" cy="560956"/>
          </a:xfrm>
          <a:prstGeom prst="rect">
            <a:avLst/>
          </a:prstGeom>
        </p:spPr>
      </p:pic>
    </p:spTree>
    <p:extLst>
      <p:ext uri="{BB962C8B-B14F-4D97-AF65-F5344CB8AC3E}">
        <p14:creationId xmlns:p14="http://schemas.microsoft.com/office/powerpoint/2010/main" val="3804647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u numéro de diapositive 1"/>
          <p:cNvSpPr>
            <a:spLocks noGrp="1"/>
          </p:cNvSpPr>
          <p:nvPr>
            <p:ph type="sldNum" sz="quarter" idx="13"/>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B4B35A31-7447-47F0-BB88-8C5AE2BDE42A}" type="slidenum">
              <a:rPr lang="fr-FR" altLang="fr-FR"/>
              <a:pPr/>
              <a:t>9</a:t>
            </a:fld>
            <a:endParaRPr lang="fr-FR" altLang="fr-FR"/>
          </a:p>
        </p:txBody>
      </p:sp>
      <p:sp>
        <p:nvSpPr>
          <p:cNvPr id="7171" name="Espace réservé du texte 2"/>
          <p:cNvSpPr>
            <a:spLocks noGrp="1"/>
          </p:cNvSpPr>
          <p:nvPr>
            <p:ph type="body" sz="quarter" idx="11"/>
          </p:nvPr>
        </p:nvSpPr>
        <p:spPr bwMode="auto">
          <a:xfrm>
            <a:off x="107504" y="168373"/>
            <a:ext cx="8857109" cy="620713"/>
          </a:xfrm>
          <a:solidFill>
            <a:schemeClr val="bg1"/>
          </a:solidFill>
        </p:spPr>
        <p:txBody>
          <a:bodyPr vert="horz" wrap="square" lIns="91440" tIns="45720" rIns="91440" bIns="45720" numCol="1" anchor="t" anchorCtr="0" compatLnSpc="1">
            <a:prstTxWarp prst="textNoShape">
              <a:avLst/>
            </a:prstTxWarp>
          </a:bodyPr>
          <a:lstStyle/>
          <a:p>
            <a:pPr algn="l"/>
            <a:r>
              <a:rPr lang="fr-FR" altLang="fr-FR" sz="3200" b="0">
                <a:solidFill>
                  <a:srgbClr val="1E214E"/>
                </a:solidFill>
                <a:ea typeface="ＭＳ Ｐゴシック" panose="020B0600070205080204" pitchFamily="34" charset="-128"/>
              </a:rPr>
              <a:t>Présentation de l’organisme</a:t>
            </a:r>
          </a:p>
        </p:txBody>
      </p:sp>
      <p:sp>
        <p:nvSpPr>
          <p:cNvPr id="5" name="Espace réservé du texte 3">
            <a:extLst>
              <a:ext uri="{FF2B5EF4-FFF2-40B4-BE49-F238E27FC236}">
                <a16:creationId xmlns:a16="http://schemas.microsoft.com/office/drawing/2014/main" id="{3EB2EB31-A17B-46D8-8C93-60207C11344F}"/>
              </a:ext>
            </a:extLst>
          </p:cNvPr>
          <p:cNvSpPr>
            <a:spLocks noGrp="1"/>
          </p:cNvSpPr>
          <p:nvPr>
            <p:ph type="body" sz="quarter" idx="12"/>
          </p:nvPr>
        </p:nvSpPr>
        <p:spPr bwMode="auto">
          <a:xfrm>
            <a:off x="308751" y="1155618"/>
            <a:ext cx="8215312" cy="5440660"/>
          </a:xfrm>
        </p:spPr>
        <p:txBody>
          <a:bodyPr vert="horz" wrap="square" lIns="91440" tIns="45720" rIns="91440" bIns="45720" numCol="1" anchor="t" anchorCtr="0" compatLnSpc="1">
            <a:prstTxWarp prst="textNoShape">
              <a:avLst/>
            </a:prstTxWarp>
          </a:bodyPr>
          <a:lstStyle/>
          <a:p>
            <a:pPr marL="0" indent="0" algn="ctr">
              <a:buNone/>
              <a:defRPr/>
            </a:pPr>
            <a:r>
              <a:rPr lang="fr-FR" sz="2400" b="1" dirty="0">
                <a:solidFill>
                  <a:srgbClr val="6D2553"/>
                </a:solidFill>
                <a:latin typeface="Arial"/>
                <a:ea typeface="ＭＳ Ｐゴシック"/>
                <a:cs typeface="Arial"/>
              </a:rPr>
              <a:t>Synthèse </a:t>
            </a:r>
            <a:endParaRPr lang="fr-FR" sz="2400" b="1" dirty="0">
              <a:solidFill>
                <a:srgbClr val="6D2553"/>
              </a:solidFill>
              <a:latin typeface="Arial"/>
              <a:cs typeface="Arial"/>
            </a:endParaRPr>
          </a:p>
          <a:p>
            <a:pPr marL="0" indent="0">
              <a:buNone/>
              <a:defRPr/>
            </a:pPr>
            <a:br>
              <a:rPr lang="fr-FR" sz="1400" b="1" dirty="0">
                <a:latin typeface="Arial"/>
                <a:ea typeface="ＭＳ Ｐゴシック"/>
                <a:cs typeface="Arial"/>
              </a:rPr>
            </a:br>
            <a:r>
              <a:rPr lang="fr-FR" sz="1400" dirty="0">
                <a:latin typeface="Arial"/>
                <a:ea typeface="ＭＳ Ｐゴシック"/>
                <a:cs typeface="Arial"/>
              </a:rPr>
              <a:t>Le projet de la Fédération est </a:t>
            </a:r>
            <a:r>
              <a:rPr lang="fr-FR" sz="1400" b="1" dirty="0">
                <a:latin typeface="Arial"/>
                <a:ea typeface="ＭＳ Ｐゴシック"/>
                <a:cs typeface="Arial"/>
              </a:rPr>
              <a:t>d’accompagner, animer et former des équipes</a:t>
            </a:r>
            <a:r>
              <a:rPr lang="fr-FR" sz="1400" dirty="0">
                <a:latin typeface="Arial"/>
                <a:ea typeface="ＭＳ Ｐゴシック"/>
                <a:cs typeface="Arial"/>
              </a:rPr>
              <a:t> qui, à travers toute la France, œuvrent localement à répondre aux </a:t>
            </a:r>
            <a:r>
              <a:rPr lang="fr-FR" sz="1400" b="1" dirty="0">
                <a:latin typeface="Arial"/>
                <a:ea typeface="ＭＳ Ｐゴシック"/>
                <a:cs typeface="Arial"/>
              </a:rPr>
              <a:t>besoins des populations les plus fragiles</a:t>
            </a:r>
            <a:r>
              <a:rPr lang="fr-FR" sz="1400" dirty="0">
                <a:latin typeface="Arial"/>
                <a:ea typeface="ＭＳ Ｐゴシック"/>
                <a:cs typeface="Arial"/>
              </a:rPr>
              <a:t> :</a:t>
            </a:r>
          </a:p>
          <a:p>
            <a:pPr marL="0" indent="0">
              <a:buNone/>
              <a:defRPr/>
            </a:pPr>
            <a:endParaRPr lang="fr-FR" sz="1400" b="1" dirty="0">
              <a:latin typeface="Arial"/>
              <a:ea typeface="ＭＳ Ｐゴシック"/>
              <a:cs typeface="Arial"/>
            </a:endParaRPr>
          </a:p>
          <a:p>
            <a:pPr marL="0" indent="0">
              <a:buNone/>
              <a:defRPr/>
            </a:pPr>
            <a:r>
              <a:rPr lang="fr-FR" sz="1400" b="1" dirty="0">
                <a:latin typeface="Arial"/>
                <a:ea typeface="ＭＳ Ｐゴシック"/>
                <a:cs typeface="Arial"/>
              </a:rPr>
              <a:t>Notre besoin de financement pour réaliser notre projet est à minima de 250 </a:t>
            </a:r>
            <a:r>
              <a:rPr lang="fr-FR" sz="1400" b="1" dirty="0" err="1">
                <a:latin typeface="Arial"/>
                <a:ea typeface="ＭＳ Ｐゴシック"/>
                <a:cs typeface="Arial"/>
              </a:rPr>
              <a:t>Ke</a:t>
            </a:r>
            <a:r>
              <a:rPr lang="fr-FR" sz="1400" b="1" dirty="0">
                <a:latin typeface="Arial"/>
                <a:ea typeface="ＭＳ Ｐゴシック"/>
                <a:cs typeface="Arial"/>
              </a:rPr>
              <a:t>/an</a:t>
            </a:r>
            <a:endParaRPr lang="fr-FR" dirty="0"/>
          </a:p>
          <a:p>
            <a:pPr marL="0" indent="0">
              <a:buNone/>
              <a:defRPr/>
            </a:pPr>
            <a:endParaRPr lang="fr-FR" sz="1400" b="1" dirty="0">
              <a:latin typeface="Arial"/>
              <a:ea typeface="ＭＳ Ｐゴシック"/>
              <a:cs typeface="Arial"/>
            </a:endParaRPr>
          </a:p>
          <a:p>
            <a:pPr marL="0" indent="0">
              <a:buNone/>
              <a:defRPr/>
            </a:pPr>
            <a:r>
              <a:rPr lang="fr-FR" sz="1400" b="1" dirty="0">
                <a:latin typeface="Arial"/>
                <a:ea typeface="ＭＳ Ｐゴシック"/>
                <a:cs typeface="Arial"/>
              </a:rPr>
              <a:t>Nos financements </a:t>
            </a:r>
            <a:r>
              <a:rPr lang="fr-FR" sz="1400" dirty="0">
                <a:latin typeface="Arial"/>
                <a:ea typeface="ＭＳ Ｐゴシック"/>
                <a:cs typeface="Arial"/>
              </a:rPr>
              <a:t>proviennent</a:t>
            </a:r>
            <a:r>
              <a:rPr lang="fr-FR" sz="1400" dirty="0">
                <a:solidFill>
                  <a:srgbClr val="000000"/>
                </a:solidFill>
                <a:latin typeface="Arial"/>
                <a:ea typeface="ＭＳ Ｐゴシック"/>
                <a:cs typeface="Arial"/>
              </a:rPr>
              <a:t> de </a:t>
            </a:r>
            <a:r>
              <a:rPr lang="fr-FR" sz="1400" b="1" dirty="0">
                <a:solidFill>
                  <a:srgbClr val="000000"/>
                </a:solidFill>
                <a:latin typeface="Arial"/>
                <a:ea typeface="ＭＳ Ｐゴシック"/>
                <a:cs typeface="Arial"/>
              </a:rPr>
              <a:t>dons privés, de subventions et de fondations</a:t>
            </a:r>
            <a:r>
              <a:rPr lang="fr-FR" sz="1400" dirty="0">
                <a:solidFill>
                  <a:srgbClr val="000000"/>
                </a:solidFill>
                <a:latin typeface="Arial"/>
                <a:ea typeface="ＭＳ Ｐゴシック"/>
                <a:cs typeface="Arial"/>
              </a:rPr>
              <a:t> .</a:t>
            </a:r>
          </a:p>
          <a:p>
            <a:pPr marL="0" indent="0">
              <a:buNone/>
              <a:defRPr/>
            </a:pPr>
            <a:endParaRPr lang="fr-FR" sz="1400" b="1" dirty="0">
              <a:solidFill>
                <a:srgbClr val="000000"/>
              </a:solidFill>
              <a:latin typeface="Arial"/>
              <a:ea typeface="ＭＳ Ｐゴシック"/>
              <a:cs typeface="Arial"/>
            </a:endParaRPr>
          </a:p>
          <a:p>
            <a:pPr marL="0" indent="0">
              <a:buNone/>
              <a:defRPr/>
            </a:pPr>
            <a:r>
              <a:rPr lang="fr-FR" sz="1400" b="1" dirty="0">
                <a:solidFill>
                  <a:srgbClr val="000000"/>
                </a:solidFill>
                <a:latin typeface="Arial"/>
                <a:ea typeface="ＭＳ Ｐゴシック"/>
                <a:cs typeface="Arial"/>
              </a:rPr>
              <a:t>Nous avons prouvé notre capacité à lever des fonds sur </a:t>
            </a:r>
            <a:r>
              <a:rPr lang="fr-FR" sz="1400" b="1" dirty="0">
                <a:latin typeface="Arial"/>
                <a:ea typeface="ＭＳ Ｐゴシック"/>
                <a:cs typeface="Arial"/>
              </a:rPr>
              <a:t>des projets spécifiques et à mettre en œuvre ces projets. </a:t>
            </a:r>
            <a:endParaRPr lang="fr-FR" sz="1400" dirty="0">
              <a:solidFill>
                <a:srgbClr val="000000"/>
              </a:solidFill>
              <a:latin typeface="Arial"/>
              <a:ea typeface="ＭＳ Ｐゴシック"/>
              <a:cs typeface="Arial"/>
            </a:endParaRPr>
          </a:p>
          <a:p>
            <a:pPr marL="0" indent="0">
              <a:buNone/>
              <a:defRPr/>
            </a:pPr>
            <a:endParaRPr lang="fr-FR" sz="1400" dirty="0">
              <a:latin typeface="Arial"/>
              <a:ea typeface="ＭＳ Ｐゴシック"/>
              <a:cs typeface="Arial"/>
            </a:endParaRPr>
          </a:p>
          <a:p>
            <a:pPr marL="0" indent="0">
              <a:buNone/>
              <a:defRPr/>
            </a:pPr>
            <a:r>
              <a:rPr lang="fr-FR" sz="1400" dirty="0">
                <a:latin typeface="Arial"/>
                <a:ea typeface="ＭＳ Ｐゴシック"/>
                <a:cs typeface="Arial"/>
              </a:rPr>
              <a:t>La Fédération, </a:t>
            </a:r>
            <a:r>
              <a:rPr lang="fr-FR" sz="1400" b="1" dirty="0">
                <a:latin typeface="Arial"/>
                <a:ea typeface="ＭＳ Ｐゴシック"/>
                <a:cs typeface="Arial"/>
              </a:rPr>
              <a:t>riche de son histoire de 400 ans et de son réseau de nombreuses équipières, bénéficie parfois de legs</a:t>
            </a:r>
            <a:r>
              <a:rPr lang="fr-FR" sz="1400" dirty="0">
                <a:latin typeface="Arial"/>
                <a:ea typeface="ＭＳ Ｐゴシック"/>
                <a:cs typeface="Arial"/>
              </a:rPr>
              <a:t>, ce qui lui a toujours permis d’assurer sa pérennité depuis sa création.</a:t>
            </a:r>
            <a:br>
              <a:rPr lang="fr-FR" sz="1400" dirty="0">
                <a:latin typeface="Arial"/>
                <a:ea typeface="ＭＳ Ｐゴシック"/>
                <a:cs typeface="Arial"/>
              </a:rPr>
            </a:br>
            <a:endParaRPr lang="fr-FR" sz="1400" dirty="0">
              <a:solidFill>
                <a:srgbClr val="000000"/>
              </a:solidFill>
              <a:latin typeface="Arial"/>
              <a:ea typeface="ＭＳ Ｐゴシック"/>
              <a:cs typeface="Arial"/>
            </a:endParaRPr>
          </a:p>
          <a:p>
            <a:pPr marL="0" indent="0">
              <a:buNone/>
              <a:defRPr/>
            </a:pPr>
            <a:r>
              <a:rPr lang="fr-FR" sz="1400" b="1" dirty="0">
                <a:solidFill>
                  <a:srgbClr val="000000"/>
                </a:solidFill>
                <a:latin typeface="Arial"/>
                <a:ea typeface="ＭＳ Ｐゴシック"/>
                <a:cs typeface="Arial"/>
              </a:rPr>
              <a:t>Pour les années à venir, nous allons concentrer nos efforts sur la prospection de fondations privées et des partenaires qui nous accompagneront dans la durée sur notre projet associatif</a:t>
            </a:r>
            <a:r>
              <a:rPr lang="fr-FR" sz="1200" dirty="0">
                <a:solidFill>
                  <a:srgbClr val="000000"/>
                </a:solidFill>
                <a:latin typeface="Arial"/>
                <a:ea typeface="ＭＳ Ｐゴシック"/>
                <a:cs typeface="Arial"/>
              </a:rPr>
              <a:t>. </a:t>
            </a:r>
            <a:endParaRPr lang="fr-FR" sz="1600" dirty="0">
              <a:solidFill>
                <a:srgbClr val="000000"/>
              </a:solidFill>
              <a:latin typeface="Arial"/>
              <a:cs typeface="Arial"/>
            </a:endParaRPr>
          </a:p>
        </p:txBody>
      </p:sp>
    </p:spTree>
    <p:extLst>
      <p:ext uri="{BB962C8B-B14F-4D97-AF65-F5344CB8AC3E}">
        <p14:creationId xmlns:p14="http://schemas.microsoft.com/office/powerpoint/2010/main" val="35383967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apitau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pitaux">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apitaux">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6FDE096F353784CA9A22A12EF94BCAE" ma:contentTypeVersion="4" ma:contentTypeDescription="Crée un document." ma:contentTypeScope="" ma:versionID="53430a125f05a8c65bc3337791583362">
  <xsd:schema xmlns:xsd="http://www.w3.org/2001/XMLSchema" xmlns:xs="http://www.w3.org/2001/XMLSchema" xmlns:p="http://schemas.microsoft.com/office/2006/metadata/properties" xmlns:ns2="b2a64881-794c-4a50-9c05-8ad4afc8d581" xmlns:ns3="45e4ab28-0c9f-4e80-ad14-9d9057ed62f1" targetNamespace="http://schemas.microsoft.com/office/2006/metadata/properties" ma:root="true" ma:fieldsID="420f7e233e1f062c56e70c8ccd6d1526" ns2:_="" ns3:_="">
    <xsd:import namespace="b2a64881-794c-4a50-9c05-8ad4afc8d581"/>
    <xsd:import namespace="45e4ab28-0c9f-4e80-ad14-9d9057ed62f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2a64881-794c-4a50-9c05-8ad4afc8d58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e4ab28-0c9f-4e80-ad14-9d9057ed62f1"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45e4ab28-0c9f-4e80-ad14-9d9057ed62f1">
      <UserInfo>
        <DisplayName>Emilie OLLIVIER</DisplayName>
        <AccountId>14</AccountId>
        <AccountType/>
      </UserInfo>
      <UserInfo>
        <DisplayName>FFESV Présidente</DisplayName>
        <AccountId>18</AccountId>
        <AccountType/>
      </UserInfo>
      <UserInfo>
        <DisplayName>FFESV Trésorière</DisplayName>
        <AccountId>9</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D1BFF7B-FC4A-4AF3-B29B-C2AAF01C1222}">
  <ds:schemaRefs>
    <ds:schemaRef ds:uri="45e4ab28-0c9f-4e80-ad14-9d9057ed62f1"/>
    <ds:schemaRef ds:uri="b2a64881-794c-4a50-9c05-8ad4afc8d58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B43B855-6287-4B2A-8947-5002BE297E3E}">
  <ds:schemaRefs>
    <ds:schemaRef ds:uri="b2a64881-794c-4a50-9c05-8ad4afc8d581"/>
    <ds:schemaRef ds:uri="http://purl.org/dc/elements/1.1/"/>
    <ds:schemaRef ds:uri="http://schemas.openxmlformats.org/package/2006/metadata/core-properties"/>
    <ds:schemaRef ds:uri="http://schemas.microsoft.com/office/2006/documentManagement/types"/>
    <ds:schemaRef ds:uri="45e4ab28-0c9f-4e80-ad14-9d9057ed62f1"/>
    <ds:schemaRef ds:uri="http://schemas.microsoft.com/office/2006/metadata/properties"/>
    <ds:schemaRef ds:uri="http://purl.org/dc/terms/"/>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634BE781-6471-4BB7-A353-E667907ECA5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Equity</Template>
  <TotalTime>6</TotalTime>
  <Words>2580</Words>
  <Application>Microsoft Office PowerPoint</Application>
  <PresentationFormat>Affichage à l'écran (4:3)</PresentationFormat>
  <Paragraphs>249</Paragraphs>
  <Slides>16</Slides>
  <Notes>16</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16</vt:i4>
      </vt:variant>
    </vt:vector>
  </HeadingPairs>
  <TitlesOfParts>
    <vt:vector size="27" baseType="lpstr">
      <vt:lpstr>Arial</vt:lpstr>
      <vt:lpstr>Arial,Sans-Serif</vt:lpstr>
      <vt:lpstr>Calibri</vt:lpstr>
      <vt:lpstr>Franklin Gothic Book</vt:lpstr>
      <vt:lpstr>Perpetua</vt:lpstr>
      <vt:lpstr>Tw Cen MT</vt:lpstr>
      <vt:lpstr>Wingdings</vt:lpstr>
      <vt:lpstr>Wingdings 2</vt:lpstr>
      <vt:lpstr>'Wingdings 2',Sans-Serif</vt:lpstr>
      <vt:lpstr>Wingdings,Sans-Serif</vt:lpstr>
      <vt:lpstr>Capitaux</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contrôles… par qui? … Comment?</dc:title>
  <dc:creator>LMP Conseil</dc:creator>
  <cp:lastModifiedBy>jflp</cp:lastModifiedBy>
  <cp:revision>86</cp:revision>
  <dcterms:created xsi:type="dcterms:W3CDTF">2008-10-17T15:30:13Z</dcterms:created>
  <dcterms:modified xsi:type="dcterms:W3CDTF">2021-11-25T14:19:47Z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0x01010006FDE096F353784CA9A22A12EF94BCAE</vt:lpwstr>
  </property>
</Properties>
</file>