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73" r:id="rId3"/>
  </p:sldMasterIdLst>
  <p:notesMasterIdLst>
    <p:notesMasterId r:id="rId13"/>
  </p:notesMasterIdLst>
  <p:handoutMasterIdLst>
    <p:handoutMasterId r:id="rId14"/>
  </p:handoutMasterIdLst>
  <p:sldIdLst>
    <p:sldId id="314" r:id="rId4"/>
    <p:sldId id="648" r:id="rId5"/>
    <p:sldId id="649" r:id="rId6"/>
    <p:sldId id="650" r:id="rId7"/>
    <p:sldId id="651" r:id="rId8"/>
    <p:sldId id="652" r:id="rId9"/>
    <p:sldId id="653" r:id="rId10"/>
    <p:sldId id="654" r:id="rId11"/>
    <p:sldId id="334" r:id="rId12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ne chami" initials="sc" lastIdx="2" clrIdx="0">
    <p:extLst>
      <p:ext uri="{19B8F6BF-5375-455C-9EA6-DF929625EA0E}">
        <p15:presenceInfo xmlns:p15="http://schemas.microsoft.com/office/powerpoint/2012/main" userId="279c537fbc1862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186583"/>
    <a:srgbClr val="D0D8E8"/>
    <a:srgbClr val="6FBDB1"/>
    <a:srgbClr val="BC255E"/>
    <a:srgbClr val="009A46"/>
    <a:srgbClr val="6D2553"/>
    <a:srgbClr val="09DD1D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4291" autoAdjust="0"/>
  </p:normalViewPr>
  <p:slideViewPr>
    <p:cSldViewPr>
      <p:cViewPr varScale="1">
        <p:scale>
          <a:sx n="60" d="100"/>
          <a:sy n="60" d="100"/>
        </p:scale>
        <p:origin x="976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520"/>
    </p:cViewPr>
  </p:sorterViewPr>
  <p:notesViewPr>
    <p:cSldViewPr>
      <p:cViewPr varScale="1">
        <p:scale>
          <a:sx n="43" d="100"/>
          <a:sy n="43" d="100"/>
        </p:scale>
        <p:origin x="277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32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32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fld id="{8C8FD0B8-2B4A-4709-AF56-F0DDB2620D7E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8427" cy="511322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658"/>
            <a:ext cx="3078427" cy="511322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fld id="{247F923C-F566-42C4-8A59-E4C17CF518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087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0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0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fld id="{549B1BF3-799A-4636-9899-15B1DFC67359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48" tIns="47174" rIns="94348" bIns="4717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348" tIns="47174" rIns="94348" bIns="4717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0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0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fld id="{EC398021-C8C5-40E1-8B72-A912CF0D4E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30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68275" y="790575"/>
            <a:ext cx="7016750" cy="39481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13414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22101" fontAlgn="base">
              <a:spcBef>
                <a:spcPct val="0"/>
              </a:spcBef>
              <a:spcAft>
                <a:spcPct val="0"/>
              </a:spcAft>
              <a:defRPr/>
            </a:pPr>
            <a:fld id="{4C291822-677F-4E9C-BCC7-DCC1F686CDBF}" type="slidenum">
              <a:rPr lang="fr-FR" sz="1300">
                <a:solidFill>
                  <a:prstClr val="black"/>
                </a:solidFill>
                <a:latin typeface="Calibri" pitchFamily="34" charset="0"/>
                <a:cs typeface="Arial" charset="0"/>
              </a:rPr>
              <a:pPr defTabSz="1022101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z="13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1892490" y="404665"/>
            <a:ext cx="10117540" cy="59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854" tIns="35802" rIns="68854" bIns="35802" anchor="ctr"/>
          <a:lstStyle>
            <a:lvl1pPr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fr-FR" altLang="fr-FR" sz="2000" noProof="0" dirty="0">
                <a:solidFill>
                  <a:srgbClr val="6D2553"/>
                </a:solidFill>
                <a:latin typeface="+mn-lt"/>
              </a:rPr>
              <a:t>Institut de Développement de l’Ethique et de l’Action pour la Solidarité </a:t>
            </a:r>
          </a:p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fr-FR" altLang="fr-FR" sz="2000" noProof="0" dirty="0">
                <a:solidFill>
                  <a:srgbClr val="1E214E"/>
                </a:solidFill>
                <a:latin typeface="+mn-lt"/>
              </a:rPr>
              <a:t>Association à but non lucratif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20CAE54-D271-4F72-86B7-C652B8CD17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5" y="157933"/>
            <a:ext cx="1778507" cy="12549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146920C8-CC82-4A4D-B613-10496976D7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93296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en-GB" altLang="fr-FR" sz="1400" b="1" dirty="0">
                <a:solidFill>
                  <a:srgbClr val="6D2553"/>
                </a:solidFill>
              </a:rPr>
              <a:t> </a:t>
            </a:r>
          </a:p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en-GB" altLang="fr-FR" sz="1400" b="1" dirty="0">
                <a:solidFill>
                  <a:srgbClr val="6D2553"/>
                </a:solidFill>
              </a:rPr>
              <a:t>www.ideas.asso.fr          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2225D92F-B87E-6144-9988-449F19BE41CB}"/>
              </a:ext>
            </a:extLst>
          </p:cNvPr>
          <p:cNvSpPr/>
          <p:nvPr userDrawn="1"/>
        </p:nvSpPr>
        <p:spPr>
          <a:xfrm>
            <a:off x="571680" y="2709000"/>
            <a:ext cx="11048640" cy="3024256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Avec le soutien des membres fondateurs :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CNCC Compagnie Nationale des Commissaires aux Comptes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CSOEC Conseil Supérieur de l’Ordre des Experts-Comptables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CAISSE DES DEPOTS 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 de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Ministère de l’</a:t>
            </a:r>
            <a:r>
              <a:rPr lang="fr-FR" sz="1800" b="1" strike="noStrike" spc="-1" dirty="0" err="1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Education</a:t>
            </a: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Nationale et de la Jeunesse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BNP Paribas</a:t>
            </a: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Fondation Crédit Coopératif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du masque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94A8C-37AA-4F40-868E-C12C38D04AA8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144592"/>
            <a:ext cx="2523744" cy="237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1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0C9FEF-96A9-4B4D-82F3-DF1981AD6910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9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093A8-75D8-4B1C-98CF-FB2F6D41C94C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25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A7B353-1271-4D10-964F-F4EFD5CD0805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23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2E8364-825E-404E-BC71-B8280B227FC7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02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7825A-065C-4F85-8B26-4EEA79444F7A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99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B77AC3-7158-4B0A-A354-0D1A914109F0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69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BDAC13-8FB8-4A2B-85AD-C4F31DF14F4B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5A268-5C5C-4013-9469-307A72F69F7A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44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3285B-E877-4A28-9CC2-9E815512BC32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28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Institut IDEAS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prstClr val="black"/>
                </a:solidFill>
                <a:latin typeface="Arial" charset="0"/>
                <a:cs typeface="Arial" charset="0"/>
              </a:rPr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CDBD2E-E970-4CB2-84AC-C023B6DC7126}" type="slidenum">
              <a:rPr lang="fr-FR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18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1892491" y="404667"/>
            <a:ext cx="10117540" cy="59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1641" tIns="26852" rIns="51641" bIns="26852" anchor="ctr"/>
          <a:lstStyle>
            <a:lvl1pPr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346075" eaLnBrk="0" hangingPunct="0"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03263" algn="l"/>
                <a:tab pos="1408113" algn="l"/>
                <a:tab pos="2108200" algn="l"/>
                <a:tab pos="2816225" algn="l"/>
                <a:tab pos="3519488" algn="l"/>
                <a:tab pos="4224338" algn="l"/>
                <a:tab pos="4921250" algn="l"/>
                <a:tab pos="5624513" algn="l"/>
                <a:tab pos="6326188" algn="l"/>
                <a:tab pos="7034213" algn="l"/>
                <a:tab pos="7735888" algn="l"/>
              </a:tabLst>
              <a:defRPr sz="15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fr-FR" altLang="fr-FR" sz="1500" noProof="0" dirty="0">
                <a:solidFill>
                  <a:srgbClr val="6D2553"/>
                </a:solidFill>
                <a:latin typeface="+mn-lt"/>
              </a:rPr>
              <a:t>Institut de Développement de l’Ethique et de l’Action pour la Solidarité </a:t>
            </a:r>
          </a:p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fr-FR" altLang="fr-FR" sz="1500" noProof="0" dirty="0">
                <a:solidFill>
                  <a:srgbClr val="1E214E"/>
                </a:solidFill>
                <a:latin typeface="+mn-lt"/>
              </a:rPr>
              <a:t>Association à but non lucratif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9F3A24D-2317-4E49-B2B1-CB9C505555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37" y="239049"/>
            <a:ext cx="1250819" cy="117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30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0366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260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859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1100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1837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54260"/>
            <a:ext cx="119549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4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5625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8499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03836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698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60912"/>
            <a:ext cx="1081572" cy="10393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5" descr="logo_slogan_8HD"/>
          <p:cNvPicPr>
            <a:picLocks noChangeAspect="1" noChangeArrowheads="1"/>
          </p:cNvPicPr>
          <p:nvPr userDrawn="1"/>
        </p:nvPicPr>
        <p:blipFill rotWithShape="1">
          <a:blip r:embed="rId13" cstate="print"/>
          <a:srcRect b="22597"/>
          <a:stretch/>
        </p:blipFill>
        <p:spPr bwMode="auto">
          <a:xfrm>
            <a:off x="4191002" y="500066"/>
            <a:ext cx="3898900" cy="177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86D2BF47-BF38-AF46-AE4F-A396FE1798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93296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28625"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286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1538" algn="l"/>
                <a:tab pos="1746250" algn="l"/>
                <a:tab pos="2616200" algn="l"/>
                <a:tab pos="3490913" algn="l"/>
                <a:tab pos="4362450" algn="l"/>
                <a:tab pos="5237163" algn="l"/>
                <a:tab pos="6103938" algn="l"/>
                <a:tab pos="6981825" algn="l"/>
                <a:tab pos="7848600" algn="l"/>
                <a:tab pos="8720138" algn="l"/>
                <a:tab pos="9591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en-GB" altLang="fr-FR" sz="1400" b="1" dirty="0">
                <a:solidFill>
                  <a:srgbClr val="6D2553"/>
                </a:solidFill>
              </a:rPr>
              <a:t> </a:t>
            </a:r>
          </a:p>
          <a:p>
            <a:pPr algn="ctr" eaLnBrk="1" hangingPunct="1">
              <a:buClr>
                <a:srgbClr val="EBDDC3"/>
              </a:buClr>
              <a:buSzPct val="100000"/>
              <a:buFont typeface="Tw Cen MT" pitchFamily="34" charset="0"/>
              <a:buNone/>
            </a:pPr>
            <a:r>
              <a:rPr lang="en-GB" altLang="fr-FR" sz="1400" b="1" dirty="0">
                <a:solidFill>
                  <a:srgbClr val="6D2553"/>
                </a:solidFill>
              </a:rPr>
              <a:t>www.ideas.asso.fr          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D83BF7D6-64A4-EC4E-A3FD-B7F54D83D34C}"/>
              </a:ext>
            </a:extLst>
          </p:cNvPr>
          <p:cNvSpPr/>
          <p:nvPr userDrawn="1"/>
        </p:nvSpPr>
        <p:spPr>
          <a:xfrm>
            <a:off x="571680" y="2709000"/>
            <a:ext cx="11048640" cy="3024256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Avec le soutien des membres fondateurs :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CNCC Compagnie Nationale des Commissaires aux Comptes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CSOEC Conseil Supérieur de l’Ordre des Experts-Comptables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CAISSE DES DEPOTS ET CONSIGNATIONS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 de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Ministère de la Vie Associative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1800" b="1" strike="noStrike" spc="-1" dirty="0">
                <a:solidFill>
                  <a:srgbClr val="1E2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BNP Paribas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04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Institut IDEAS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Fin de phase diagnostic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140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84478101-D332-4480-B94D-CC02DC835829}"/>
              </a:ext>
            </a:extLst>
          </p:cNvPr>
          <p:cNvSpPr/>
          <p:nvPr/>
        </p:nvSpPr>
        <p:spPr>
          <a:xfrm>
            <a:off x="5015880" y="5083437"/>
            <a:ext cx="6120680" cy="70788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fr-FR" altLang="zh-CN" sz="2000" dirty="0">
                <a:solidFill>
                  <a:prstClr val="white">
                    <a:lumMod val="50000"/>
                  </a:prstClr>
                </a:solidFill>
                <a:latin typeface="Calibri"/>
                <a:ea typeface="宋体" panose="02010600030101010101" pitchFamily="2" charset="-122"/>
              </a:rPr>
              <a:t>Conseiller bénévole 1 :</a:t>
            </a:r>
          </a:p>
          <a:p>
            <a:pPr defTabSz="685800"/>
            <a:r>
              <a:rPr lang="fr-FR" altLang="zh-CN" sz="2000" dirty="0">
                <a:solidFill>
                  <a:prstClr val="white">
                    <a:lumMod val="50000"/>
                  </a:prstClr>
                </a:solidFill>
                <a:latin typeface="Calibri"/>
                <a:ea typeface="宋体" panose="02010600030101010101" pitchFamily="2" charset="-122"/>
              </a:rPr>
              <a:t>Conseiller bénévole 2 :</a:t>
            </a:r>
          </a:p>
        </p:txBody>
      </p:sp>
      <p:sp>
        <p:nvSpPr>
          <p:cNvPr id="9" name="e7d195523061f1c0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 hidden="1">
            <a:extLst>
              <a:ext uri="{FF2B5EF4-FFF2-40B4-BE49-F238E27FC236}">
                <a16:creationId xmlns:a16="http://schemas.microsoft.com/office/drawing/2014/main" id="{4BE1848E-B2C7-4F94-89A8-2A5CC2365863}"/>
              </a:ext>
            </a:extLst>
          </p:cNvPr>
          <p:cNvSpPr txBox="1"/>
          <p:nvPr/>
        </p:nvSpPr>
        <p:spPr>
          <a:xfrm>
            <a:off x="2466975" y="2514600"/>
            <a:ext cx="571500" cy="5715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pPr defTabSz="685800"/>
            <a:r>
              <a:rPr lang="en-US" altLang="zh-CN" sz="10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e7d195523061f1c0c30ee18c1b05f65d12b38e2533cb2ccdAE0CC34CB5CBEBFAEC353FED4DECE97C3E379FD1D933F5E4DC18EF8EA6B7A1130D5F6DE9DD2BE4B0A8C9126ACE5083D1F5A9E323B29CCFC7DCBC99A75BF16E0ED76C4152856F94F13175679CFE5117E469831E5713FC1FB6C4D7CB6FF3A6E15EF98A8F47CE4A2526F19865375278DE78</a:t>
            </a:r>
            <a:endParaRPr lang="zh-CN" altLang="en-US" sz="10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" name="矩形 6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4EA68D8B-000A-FC4C-8D6A-A832848C9BFF}"/>
              </a:ext>
            </a:extLst>
          </p:cNvPr>
          <p:cNvSpPr/>
          <p:nvPr/>
        </p:nvSpPr>
        <p:spPr>
          <a:xfrm>
            <a:off x="6104309" y="1340768"/>
            <a:ext cx="4590244" cy="644192"/>
          </a:xfrm>
          <a:prstGeom prst="rect">
            <a:avLst/>
          </a:prstGeom>
          <a:solidFill>
            <a:srgbClr val="BC255E"/>
          </a:solidFill>
          <a:ln>
            <a:noFill/>
          </a:ln>
          <a:effectLst>
            <a:outerShdw blurRad="1905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57175" algn="ctr" defTabSz="685800"/>
            <a:r>
              <a:rPr lang="en-US" altLang="zh-CN" sz="2400" spc="169" dirty="0">
                <a:solidFill>
                  <a:prstClr val="white"/>
                </a:solidFill>
                <a:latin typeface="Calibri"/>
                <a:ea typeface="宋体" panose="02010600030101010101" pitchFamily="2" charset="-122"/>
              </a:rPr>
              <a:t>FIN DE LA PHASE DIAGNOSTIC</a:t>
            </a:r>
          </a:p>
        </p:txBody>
      </p:sp>
      <p:sp>
        <p:nvSpPr>
          <p:cNvPr id="15" name="矩形 5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80D71299-14AF-6641-8008-D66A02DF2961}"/>
              </a:ext>
            </a:extLst>
          </p:cNvPr>
          <p:cNvSpPr/>
          <p:nvPr/>
        </p:nvSpPr>
        <p:spPr>
          <a:xfrm>
            <a:off x="6110665" y="2717520"/>
            <a:ext cx="4590243" cy="584775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685800"/>
            <a:r>
              <a:rPr lang="fr-FR" altLang="zh-CN" sz="3200" dirty="0">
                <a:solidFill>
                  <a:schemeClr val="bg1">
                    <a:lumMod val="65000"/>
                  </a:schemeClr>
                </a:solidFill>
                <a:latin typeface="Calibri"/>
                <a:ea typeface="宋体" panose="02010600030101010101" pitchFamily="2" charset="-122"/>
              </a:rPr>
              <a:t>Nom de l’Organisme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6A3BCB-26FF-41E8-BC9C-EFE48446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t>Institut IDEAS</a:t>
            </a:r>
            <a:endParaRPr lang="fr-B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8E592E-9FEB-41A2-8665-8C3E30A8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fr-BE">
                <a:solidFill>
                  <a:prstClr val="black">
                    <a:tint val="75000"/>
                  </a:prstClr>
                </a:solidFill>
                <a:latin typeface="Calibri"/>
              </a:rPr>
              <a:t>Fin de phase diagnostic</a:t>
            </a:r>
            <a:endParaRPr lang="fr-B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84FD60-D9AE-4A52-99E4-F9D11685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CF4668DC-857F-487D-BFFA-8C0CA5037977}" type="slidenum">
              <a:rPr lang="fr-BE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1</a:t>
            </a:fld>
            <a:endParaRPr lang="fr-B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590D37F-4083-4C21-8913-696DF750F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0000">
            <a:off x="955133" y="2032076"/>
            <a:ext cx="3737054" cy="2694156"/>
          </a:xfrm>
          <a:prstGeom prst="rect">
            <a:avLst/>
          </a:prstGeom>
        </p:spPr>
      </p:pic>
      <p:sp>
        <p:nvSpPr>
          <p:cNvPr id="16" name="矩形 5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334D11E2-ACE6-46F0-914A-44B288A9CCEC}"/>
              </a:ext>
            </a:extLst>
          </p:cNvPr>
          <p:cNvSpPr/>
          <p:nvPr/>
        </p:nvSpPr>
        <p:spPr>
          <a:xfrm>
            <a:off x="1055440" y="5391213"/>
            <a:ext cx="3434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fr-FR" altLang="zh-CN" sz="2000" dirty="0">
                <a:solidFill>
                  <a:prstClr val="white">
                    <a:lumMod val="50000"/>
                  </a:prstClr>
                </a:solidFill>
                <a:latin typeface="Calibri"/>
                <a:ea typeface="宋体" panose="02010600030101010101" pitchFamily="2" charset="-122"/>
              </a:rPr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146475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2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D8D24B0D-29D1-A540-95CB-C53305A40BBC}"/>
              </a:ext>
            </a:extLst>
          </p:cNvPr>
          <p:cNvSpPr/>
          <p:nvPr/>
        </p:nvSpPr>
        <p:spPr>
          <a:xfrm>
            <a:off x="1847528" y="248415"/>
            <a:ext cx="8784976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Présentation succincte de la structure</a:t>
            </a:r>
          </a:p>
        </p:txBody>
      </p:sp>
      <p:cxnSp>
        <p:nvCxnSpPr>
          <p:cNvPr id="14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408CEEB7-03F0-4EFF-AB92-E065930839D6}"/>
              </a:ext>
            </a:extLst>
          </p:cNvPr>
          <p:cNvCxnSpPr/>
          <p:nvPr/>
        </p:nvCxnSpPr>
        <p:spPr>
          <a:xfrm rot="16200000" flipH="1">
            <a:off x="2423552" y="697896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7d195523061f1c0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 hidden="1">
            <a:extLst>
              <a:ext uri="{FF2B5EF4-FFF2-40B4-BE49-F238E27FC236}">
                <a16:creationId xmlns:a16="http://schemas.microsoft.com/office/drawing/2014/main" id="{DFAA1291-D083-49E5-ACDF-630A2AD8A0C9}"/>
              </a:ext>
            </a:extLst>
          </p:cNvPr>
          <p:cNvSpPr txBox="1"/>
          <p:nvPr/>
        </p:nvSpPr>
        <p:spPr>
          <a:xfrm>
            <a:off x="-355600" y="1803400"/>
            <a:ext cx="1016000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00"/>
              <a:t>e7d195523061f1c0c30ee18c1b05f65d12b38e2533cb2ccdAE0CC34CB5CBEBFAEC353FED4DECE97C3E379FD1D933F5E4DC18EF8EA6B7A1130D5F6DE9DD2BE4B0A8C9126ACE5083D1F5A9E323B29CCFC7DCBC99A75BF16E0ED76C4152856F94F13175679CFE5117E469831E5713FC1FB6C4D7CB6FF3A6E15EF98A8F47CE4A2526F19865375278DE78</a:t>
            </a:r>
            <a:endParaRPr lang="zh-CN" altLang="en-US" sz="100"/>
          </a:p>
        </p:txBody>
      </p:sp>
      <p:sp>
        <p:nvSpPr>
          <p:cNvPr id="12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787AF06C-5CB5-4B2D-97D7-08A7FE5DF292}"/>
              </a:ext>
            </a:extLst>
          </p:cNvPr>
          <p:cNvSpPr/>
          <p:nvPr/>
        </p:nvSpPr>
        <p:spPr>
          <a:xfrm>
            <a:off x="1055440" y="1484800"/>
            <a:ext cx="10369152" cy="46084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2060"/>
                </a:solidFill>
                <a:cs typeface="Arial" charset="0"/>
              </a:rPr>
              <a:t>La mission  </a:t>
            </a: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endParaRPr lang="fr-FR" altLang="fr-FR" sz="2000" dirty="0">
              <a:solidFill>
                <a:srgbClr val="002060"/>
              </a:solidFill>
              <a:cs typeface="Arial" charset="0"/>
            </a:endParaRP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2060"/>
                </a:solidFill>
                <a:cs typeface="Arial" charset="0"/>
              </a:rPr>
              <a:t>Les chiffres clés</a:t>
            </a: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endParaRPr lang="fr-FR" altLang="fr-FR" sz="2000" dirty="0">
              <a:solidFill>
                <a:srgbClr val="002060"/>
              </a:solidFill>
              <a:cs typeface="Arial" charset="0"/>
            </a:endParaRP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2060"/>
                </a:solidFill>
                <a:cs typeface="Arial" charset="0"/>
              </a:rPr>
              <a:t>Les caractéristiques pertinentes à mentionner</a:t>
            </a: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endParaRPr lang="fr-FR" altLang="fr-FR" sz="2000" dirty="0">
              <a:solidFill>
                <a:srgbClr val="002060"/>
              </a:solidFill>
              <a:cs typeface="Arial" charset="0"/>
            </a:endParaRP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2060"/>
                </a:solidFill>
                <a:cs typeface="Arial" charset="0"/>
              </a:rPr>
              <a:t>Le périmètre du label (si besoin de le préciser)</a:t>
            </a:r>
          </a:p>
          <a:p>
            <a:pPr lvl="1">
              <a:lnSpc>
                <a:spcPct val="90000"/>
              </a:lnSpc>
              <a:buSzPct val="80000"/>
            </a:pPr>
            <a:endParaRPr lang="fr-FR" altLang="fr-FR" sz="1600" dirty="0">
              <a:solidFill>
                <a:srgbClr val="002060"/>
              </a:solidFill>
              <a:cs typeface="Arial" charset="0"/>
            </a:endParaRP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endParaRPr lang="fr-FR" altLang="fr-FR" sz="10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21EC85-F67B-4201-B913-5E34BB56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A3FE0C-9549-4FA7-89E9-D9120D93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584122-977A-4E36-AA94-34425535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37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EC5613-0774-4FD7-AB61-5ACDCE97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568FEE-A16E-4780-9D82-C3BE3400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783B7C-B356-48D2-9BAB-27EB8830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1738E85-1799-4083-BCE3-4C5E71F5A241}"/>
              </a:ext>
            </a:extLst>
          </p:cNvPr>
          <p:cNvGrpSpPr/>
          <p:nvPr/>
        </p:nvGrpSpPr>
        <p:grpSpPr>
          <a:xfrm>
            <a:off x="2855640" y="1339468"/>
            <a:ext cx="7096125" cy="4638675"/>
            <a:chOff x="3713830" y="1717676"/>
            <a:chExt cx="7096125" cy="4638675"/>
          </a:xfrm>
        </p:grpSpPr>
        <p:pic>
          <p:nvPicPr>
            <p:cNvPr id="5" name="Image 1">
              <a:extLst>
                <a:ext uri="{FF2B5EF4-FFF2-40B4-BE49-F238E27FC236}">
                  <a16:creationId xmlns:a16="http://schemas.microsoft.com/office/drawing/2014/main" id="{476C3FA3-5305-421A-96D7-6344B155DA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3830" y="1717676"/>
              <a:ext cx="7096125" cy="4638675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6067D2B-346B-49F2-AF2E-E6F456D3152B}"/>
                </a:ext>
              </a:extLst>
            </p:cNvPr>
            <p:cNvSpPr/>
            <p:nvPr/>
          </p:nvSpPr>
          <p:spPr>
            <a:xfrm rot="19707624">
              <a:off x="4643258" y="3575349"/>
              <a:ext cx="523726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5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A REMPLACER</a:t>
              </a:r>
            </a:p>
          </p:txBody>
        </p:sp>
      </p:grpSp>
      <p:sp>
        <p:nvSpPr>
          <p:cNvPr id="9" name="矩形 12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9849CDAB-74F6-4A18-A24A-5249C0B0B3D1}"/>
              </a:ext>
            </a:extLst>
          </p:cNvPr>
          <p:cNvSpPr/>
          <p:nvPr/>
        </p:nvSpPr>
        <p:spPr>
          <a:xfrm>
            <a:off x="2061724" y="136524"/>
            <a:ext cx="8784976" cy="7397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Situation fin de Diagnostic</a:t>
            </a:r>
          </a:p>
        </p:txBody>
      </p:sp>
      <p:cxnSp>
        <p:nvCxnSpPr>
          <p:cNvPr id="10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8CCA14A0-B9D8-411F-93AA-4497C2537F6C}"/>
              </a:ext>
            </a:extLst>
          </p:cNvPr>
          <p:cNvCxnSpPr/>
          <p:nvPr/>
        </p:nvCxnSpPr>
        <p:spPr>
          <a:xfrm rot="16200000" flipH="1">
            <a:off x="2495640" y="516278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52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D50B0A-34BB-4402-B583-CC2E7689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BF8280-3C48-48E4-A17D-F93A5F8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C226CA-C165-481E-8A78-79EA7F28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EB7C22-CE8F-4E54-8642-3F066971EF8E}"/>
              </a:ext>
            </a:extLst>
          </p:cNvPr>
          <p:cNvSpPr/>
          <p:nvPr/>
        </p:nvSpPr>
        <p:spPr>
          <a:xfrm>
            <a:off x="1559496" y="332656"/>
            <a:ext cx="97930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defTabSz="44926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Les points forts de l'association</a:t>
            </a:r>
          </a:p>
          <a:p>
            <a:pPr indent="-339725" defTabSz="449263">
              <a:buFontTx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panose="020B0604020202020204" pitchFamily="34" charset="0"/>
            </a:endParaRPr>
          </a:p>
        </p:txBody>
      </p:sp>
      <p:cxnSp>
        <p:nvCxnSpPr>
          <p:cNvPr id="6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14B2B7E9-E450-413B-B5BB-5EB9BB1A9E3E}"/>
              </a:ext>
            </a:extLst>
          </p:cNvPr>
          <p:cNvCxnSpPr/>
          <p:nvPr/>
        </p:nvCxnSpPr>
        <p:spPr>
          <a:xfrm rot="16200000" flipH="1">
            <a:off x="2711584" y="620728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D44D225C-E3C7-4B1E-8E33-637E392F1EC4}"/>
              </a:ext>
            </a:extLst>
          </p:cNvPr>
          <p:cNvSpPr/>
          <p:nvPr/>
        </p:nvSpPr>
        <p:spPr>
          <a:xfrm>
            <a:off x="983432" y="1573020"/>
            <a:ext cx="10369152" cy="46084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1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2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3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4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endParaRPr lang="fr-FR" altLang="fr-FR" sz="1600" dirty="0">
              <a:solidFill>
                <a:srgbClr val="002060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SzPct val="80000"/>
            </a:pPr>
            <a:endParaRPr lang="fr-FR" altLang="fr-FR" sz="1600" dirty="0">
              <a:solidFill>
                <a:srgbClr val="002060"/>
              </a:solidFill>
              <a:cs typeface="Arial" charset="0"/>
            </a:endParaRPr>
          </a:p>
          <a:p>
            <a:pPr marL="800100" lvl="1" indent="-342900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</a:pPr>
            <a:endParaRPr lang="fr-FR" altLang="fr-FR" sz="1000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3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D50B0A-34BB-4402-B583-CC2E7689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BF8280-3C48-48E4-A17D-F93A5F8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C226CA-C165-481E-8A78-79EA7F28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EB7C22-CE8F-4E54-8642-3F066971EF8E}"/>
              </a:ext>
            </a:extLst>
          </p:cNvPr>
          <p:cNvSpPr/>
          <p:nvPr/>
        </p:nvSpPr>
        <p:spPr>
          <a:xfrm>
            <a:off x="1559496" y="332656"/>
            <a:ext cx="82089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defTabSz="44926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Les points à améliorer  </a:t>
            </a:r>
          </a:p>
          <a:p>
            <a:pPr indent="-339725" defTabSz="449263">
              <a:buFontTx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panose="020B0604020202020204" pitchFamily="34" charset="0"/>
            </a:endParaRPr>
          </a:p>
        </p:txBody>
      </p:sp>
      <p:cxnSp>
        <p:nvCxnSpPr>
          <p:cNvPr id="6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14B2B7E9-E450-413B-B5BB-5EB9BB1A9E3E}"/>
              </a:ext>
            </a:extLst>
          </p:cNvPr>
          <p:cNvCxnSpPr/>
          <p:nvPr/>
        </p:nvCxnSpPr>
        <p:spPr>
          <a:xfrm rot="16200000" flipH="1">
            <a:off x="2711584" y="620728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D44D225C-E3C7-4B1E-8E33-637E392F1EC4}"/>
              </a:ext>
            </a:extLst>
          </p:cNvPr>
          <p:cNvSpPr/>
          <p:nvPr/>
        </p:nvSpPr>
        <p:spPr>
          <a:xfrm>
            <a:off x="983432" y="1268760"/>
            <a:ext cx="10369152" cy="4912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1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2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3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4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4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D50B0A-34BB-4402-B583-CC2E7689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BF8280-3C48-48E4-A17D-F93A5F8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C226CA-C165-481E-8A78-79EA7F28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EB7C22-CE8F-4E54-8642-3F066971EF8E}"/>
              </a:ext>
            </a:extLst>
          </p:cNvPr>
          <p:cNvSpPr/>
          <p:nvPr/>
        </p:nvSpPr>
        <p:spPr>
          <a:xfrm>
            <a:off x="1559496" y="332656"/>
            <a:ext cx="936104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defTabSz="44926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  Les points à améliorer - suite </a:t>
            </a:r>
          </a:p>
          <a:p>
            <a:pPr indent="-339725" defTabSz="449263">
              <a:buFontTx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panose="020B0604020202020204" pitchFamily="34" charset="0"/>
            </a:endParaRPr>
          </a:p>
        </p:txBody>
      </p:sp>
      <p:cxnSp>
        <p:nvCxnSpPr>
          <p:cNvPr id="6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14B2B7E9-E450-413B-B5BB-5EB9BB1A9E3E}"/>
              </a:ext>
            </a:extLst>
          </p:cNvPr>
          <p:cNvCxnSpPr/>
          <p:nvPr/>
        </p:nvCxnSpPr>
        <p:spPr>
          <a:xfrm rot="16200000" flipH="1">
            <a:off x="2711584" y="620728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D44D225C-E3C7-4B1E-8E33-637E392F1EC4}"/>
              </a:ext>
            </a:extLst>
          </p:cNvPr>
          <p:cNvSpPr/>
          <p:nvPr/>
        </p:nvSpPr>
        <p:spPr>
          <a:xfrm>
            <a:off x="1055440" y="1303234"/>
            <a:ext cx="10369152" cy="4912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5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6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7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Point 8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commentaire éventuel</a:t>
            </a:r>
            <a:endParaRPr lang="fr-FR" altLang="fr-FR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D50B0A-34BB-4402-B583-CC2E7689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BF8280-3C48-48E4-A17D-F93A5F8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C226CA-C165-481E-8A78-79EA7F28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EB7C22-CE8F-4E54-8642-3F066971EF8E}"/>
              </a:ext>
            </a:extLst>
          </p:cNvPr>
          <p:cNvSpPr/>
          <p:nvPr/>
        </p:nvSpPr>
        <p:spPr>
          <a:xfrm>
            <a:off x="1559496" y="332656"/>
            <a:ext cx="7776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 defTabSz="44926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Livrables à produire pour le comité label</a:t>
            </a:r>
          </a:p>
          <a:p>
            <a:pPr indent="-339725" defTabSz="449263">
              <a:buFontTx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panose="020B0604020202020204" pitchFamily="34" charset="0"/>
            </a:endParaRPr>
          </a:p>
        </p:txBody>
      </p:sp>
      <p:cxnSp>
        <p:nvCxnSpPr>
          <p:cNvPr id="6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14B2B7E9-E450-413B-B5BB-5EB9BB1A9E3E}"/>
              </a:ext>
            </a:extLst>
          </p:cNvPr>
          <p:cNvCxnSpPr/>
          <p:nvPr/>
        </p:nvCxnSpPr>
        <p:spPr>
          <a:xfrm rot="16200000" flipH="1">
            <a:off x="2423552" y="620728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D44D225C-E3C7-4B1E-8E33-637E392F1EC4}"/>
              </a:ext>
            </a:extLst>
          </p:cNvPr>
          <p:cNvSpPr/>
          <p:nvPr/>
        </p:nvSpPr>
        <p:spPr>
          <a:xfrm>
            <a:off x="983432" y="1268760"/>
            <a:ext cx="10369152" cy="4912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Livrable 1</a:t>
            </a: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Livrable 2</a:t>
            </a: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Livrable 3 </a:t>
            </a: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Livrable 4</a:t>
            </a: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 3" panose="05040102010807070707" pitchFamily="18" charset="2"/>
              <a:buChar char="è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Etc.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D50B0A-34BB-4402-B583-CC2E7689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Institut IDEAS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BF8280-3C48-48E4-A17D-F93A5F8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Fin de phase diagnostic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C226CA-C165-481E-8A78-79EA7F28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EB7C22-CE8F-4E54-8642-3F066971EF8E}"/>
              </a:ext>
            </a:extLst>
          </p:cNvPr>
          <p:cNvSpPr/>
          <p:nvPr/>
        </p:nvSpPr>
        <p:spPr>
          <a:xfrm>
            <a:off x="1559496" y="332656"/>
            <a:ext cx="88569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 defTabSz="44926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Prochaine Etape – Lancer la Phase Optimisation</a:t>
            </a:r>
          </a:p>
          <a:p>
            <a:pPr indent="-339725" defTabSz="449263">
              <a:buFontTx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panose="020B0604020202020204" pitchFamily="34" charset="0"/>
            </a:endParaRPr>
          </a:p>
        </p:txBody>
      </p:sp>
      <p:cxnSp>
        <p:nvCxnSpPr>
          <p:cNvPr id="6" name="直接连接符 13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14B2B7E9-E450-413B-B5BB-5EB9BB1A9E3E}"/>
              </a:ext>
            </a:extLst>
          </p:cNvPr>
          <p:cNvCxnSpPr/>
          <p:nvPr/>
        </p:nvCxnSpPr>
        <p:spPr>
          <a:xfrm rot="16200000" flipH="1">
            <a:off x="2423552" y="620728"/>
            <a:ext cx="0" cy="720000"/>
          </a:xfrm>
          <a:prstGeom prst="line">
            <a:avLst/>
          </a:prstGeom>
          <a:ln w="28575" cap="rnd">
            <a:solidFill>
              <a:srgbClr val="D027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9" descr="e7d195523061f1c0c30ee18c1b05f65d12b38e2533cb2ccdAE0CC34CB5CBEBFAEC353FED4DECE97C3E379FD1D933F5E4DC18EF8EA6B7A1130D5F6DE9DD2BE4B0A8C9126ACE5083D1F5A9E323B29CCFC7DCBC99A75BF16E0ED76C4152856F94F13175679CFE5117E469831E5713FC1FB6C4D7CB6FF3A6E15EF98A8F47CE4A2526F19865375278DE78">
            <a:extLst>
              <a:ext uri="{FF2B5EF4-FFF2-40B4-BE49-F238E27FC236}">
                <a16:creationId xmlns:a16="http://schemas.microsoft.com/office/drawing/2014/main" id="{D44D225C-E3C7-4B1E-8E33-637E392F1EC4}"/>
              </a:ext>
            </a:extLst>
          </p:cNvPr>
          <p:cNvSpPr/>
          <p:nvPr/>
        </p:nvSpPr>
        <p:spPr>
          <a:xfrm>
            <a:off x="911424" y="1268760"/>
            <a:ext cx="10369152" cy="4912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" panose="05000000000000000000" pitchFamily="2" charset="2"/>
              <a:buChar char="Ä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Compléter la convention d’optimisation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sz="2800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-</a:t>
            </a: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fr-FR" altLang="fr-FR" sz="2400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livrables à produire pour chaque objectif du guide</a:t>
            </a:r>
            <a:br>
              <a:rPr lang="fr-FR" altLang="fr-FR" sz="2400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</a:br>
            <a:r>
              <a:rPr lang="fr-FR" altLang="fr-FR" sz="2400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- planification</a:t>
            </a:r>
            <a:br>
              <a:rPr lang="fr-FR" altLang="fr-FR" sz="2400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</a:br>
            <a:r>
              <a:rPr lang="fr-FR" altLang="fr-FR" sz="2400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- type de participation des conseillers bénévoles (simple ou active)</a:t>
            </a:r>
            <a:br>
              <a:rPr lang="fr-FR" altLang="fr-FR" sz="2400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</a:b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" panose="05000000000000000000" pitchFamily="2" charset="2"/>
              <a:buChar char="Ä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Programmer les premières réunions de travail avec les </a:t>
            </a: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conseillers bénévoles</a:t>
            </a:r>
          </a:p>
          <a:p>
            <a:pPr lvl="1">
              <a:lnSpc>
                <a:spcPct val="90000"/>
              </a:lnSpc>
              <a:buClr>
                <a:srgbClr val="C0504D"/>
              </a:buClr>
              <a:buSzPct val="90000"/>
            </a:pPr>
            <a:endParaRPr lang="fr-FR" altLang="fr-FR" sz="2800" dirty="0">
              <a:solidFill>
                <a:srgbClr val="002060"/>
              </a:solidFill>
              <a:cs typeface="Arial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C0504D"/>
              </a:buClr>
              <a:buSzPct val="90000"/>
              <a:buFont typeface="Wingdings" panose="05000000000000000000" pitchFamily="2" charset="2"/>
              <a:buChar char="Ä"/>
            </a:pPr>
            <a:r>
              <a:rPr lang="fr-FR" altLang="fr-FR" sz="2800" dirty="0">
                <a:solidFill>
                  <a:srgbClr val="002060"/>
                </a:solidFill>
                <a:cs typeface="Arial" charset="0"/>
              </a:rPr>
              <a:t>Programmer le premier point d’étape avec IDEAS</a:t>
            </a:r>
          </a:p>
          <a:p>
            <a:pPr lvl="1">
              <a:lnSpc>
                <a:spcPct val="90000"/>
              </a:lnSpc>
              <a:buClr>
                <a:srgbClr val="C0504D"/>
              </a:buClr>
              <a:buSzPct val="90000"/>
            </a:pPr>
            <a:br>
              <a:rPr lang="fr-FR" altLang="fr-FR" sz="2800" dirty="0">
                <a:solidFill>
                  <a:srgbClr val="002060"/>
                </a:solidFill>
                <a:cs typeface="Arial" charset="0"/>
              </a:rPr>
            </a:br>
            <a:endParaRPr lang="fr-FR" altLang="fr-FR" sz="2400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1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047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5935</TotalTime>
  <Words>269</Words>
  <Application>Microsoft Office PowerPoint</Application>
  <PresentationFormat>Grand écran</PresentationFormat>
  <Paragraphs>83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3</vt:lpstr>
      <vt:lpstr>Thème Office</vt:lpstr>
      <vt:lpstr>1_Conception personnalisée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RAMPON</dc:creator>
  <cp:lastModifiedBy>Philippe RAMPON</cp:lastModifiedBy>
  <cp:revision>428</cp:revision>
  <cp:lastPrinted>2017-03-24T12:54:05Z</cp:lastPrinted>
  <dcterms:created xsi:type="dcterms:W3CDTF">2016-01-27T10:24:29Z</dcterms:created>
  <dcterms:modified xsi:type="dcterms:W3CDTF">2020-05-18T14:57:58Z</dcterms:modified>
</cp:coreProperties>
</file>