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597" r:id="rId3"/>
    <p:sldId id="256" r:id="rId4"/>
    <p:sldId id="59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583"/>
    <a:srgbClr val="680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23FA2-4EE3-4B83-90EC-5C7D199D4A0B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0BD3626-E875-45A4-AB99-65C65C7EB875}">
      <dgm:prSet phldrT="[Texte]" custT="1"/>
      <dgm:spPr>
        <a:solidFill>
          <a:schemeClr val="accent6">
            <a:alpha val="88000"/>
          </a:schemeClr>
        </a:solidFill>
      </dgm:spPr>
      <dgm:t>
        <a:bodyPr/>
        <a:lstStyle/>
        <a:p>
          <a:r>
            <a:rPr lang="fr-FR" sz="2300" dirty="0"/>
            <a:t>Peu concernée</a:t>
          </a:r>
        </a:p>
        <a:p>
          <a:r>
            <a:rPr lang="fr-FR" sz="2300" dirty="0"/>
            <a:t>Très influente</a:t>
          </a:r>
        </a:p>
        <a:p>
          <a:r>
            <a:rPr lang="fr-FR" sz="2300" dirty="0">
              <a:sym typeface="Wingdings" panose="05000000000000000000" pitchFamily="2" charset="2"/>
            </a:rPr>
            <a:t></a:t>
          </a:r>
          <a:br>
            <a:rPr lang="fr-FR" sz="2300" dirty="0">
              <a:sym typeface="Wingdings" panose="05000000000000000000" pitchFamily="2" charset="2"/>
            </a:rPr>
          </a:br>
          <a:r>
            <a:rPr lang="fr-FR" sz="2300" dirty="0">
              <a:sym typeface="Wingdings" panose="05000000000000000000" pitchFamily="2" charset="2"/>
            </a:rPr>
            <a:t>SATISFAIRE</a:t>
          </a:r>
          <a:endParaRPr lang="fr-FR" sz="2300" dirty="0"/>
        </a:p>
      </dgm:t>
    </dgm:pt>
    <dgm:pt modelId="{60E1FF62-6DE2-437D-8E8F-A5333A6F915E}" type="parTrans" cxnId="{01C1062B-81C6-4040-990F-0BACDF008923}">
      <dgm:prSet/>
      <dgm:spPr/>
      <dgm:t>
        <a:bodyPr/>
        <a:lstStyle/>
        <a:p>
          <a:endParaRPr lang="fr-FR"/>
        </a:p>
      </dgm:t>
    </dgm:pt>
    <dgm:pt modelId="{15F3BC5F-5033-427F-9B51-0A52330F393E}" type="sibTrans" cxnId="{01C1062B-81C6-4040-990F-0BACDF008923}">
      <dgm:prSet/>
      <dgm:spPr/>
      <dgm:t>
        <a:bodyPr/>
        <a:lstStyle/>
        <a:p>
          <a:endParaRPr lang="fr-FR"/>
        </a:p>
      </dgm:t>
    </dgm:pt>
    <dgm:pt modelId="{30CD477C-26AB-42A7-8053-4BFD44C1BC15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Très concernée</a:t>
          </a:r>
        </a:p>
        <a:p>
          <a:r>
            <a:rPr lang="fr-FR" dirty="0"/>
            <a:t>Très influente</a:t>
          </a:r>
        </a:p>
        <a:p>
          <a:r>
            <a:rPr lang="fr-FR" dirty="0">
              <a:sym typeface="Wingdings" panose="05000000000000000000" pitchFamily="2" charset="2"/>
            </a:rPr>
            <a:t></a:t>
          </a:r>
          <a:br>
            <a:rPr lang="fr-FR" dirty="0">
              <a:sym typeface="Wingdings" panose="05000000000000000000" pitchFamily="2" charset="2"/>
            </a:rPr>
          </a:br>
          <a:r>
            <a:rPr lang="fr-FR" dirty="0">
              <a:sym typeface="Wingdings" panose="05000000000000000000" pitchFamily="2" charset="2"/>
            </a:rPr>
            <a:t>ENGAGER </a:t>
          </a:r>
          <a:br>
            <a:rPr lang="fr-FR" dirty="0">
              <a:sym typeface="Wingdings" panose="05000000000000000000" pitchFamily="2" charset="2"/>
            </a:rPr>
          </a:br>
          <a:r>
            <a:rPr lang="fr-FR" dirty="0">
              <a:sym typeface="Wingdings" panose="05000000000000000000" pitchFamily="2" charset="2"/>
            </a:rPr>
            <a:t>avec attention</a:t>
          </a:r>
          <a:endParaRPr lang="fr-FR" dirty="0"/>
        </a:p>
      </dgm:t>
    </dgm:pt>
    <dgm:pt modelId="{521D94B4-88CE-4D59-8CB5-A36FC595CDDA}" type="parTrans" cxnId="{EC17063F-55BB-4419-8E48-B0FC25C2A8CF}">
      <dgm:prSet/>
      <dgm:spPr/>
      <dgm:t>
        <a:bodyPr/>
        <a:lstStyle/>
        <a:p>
          <a:endParaRPr lang="fr-FR"/>
        </a:p>
      </dgm:t>
    </dgm:pt>
    <dgm:pt modelId="{4C926ACB-34A0-4E22-AB13-50BCB9FB2426}" type="sibTrans" cxnId="{EC17063F-55BB-4419-8E48-B0FC25C2A8CF}">
      <dgm:prSet/>
      <dgm:spPr/>
      <dgm:t>
        <a:bodyPr/>
        <a:lstStyle/>
        <a:p>
          <a:endParaRPr lang="fr-FR"/>
        </a:p>
      </dgm:t>
    </dgm:pt>
    <dgm:pt modelId="{05CF71EF-E789-420E-95D3-597651026B3E}">
      <dgm:prSet phldrT="[Texte]"/>
      <dgm:spPr>
        <a:solidFill>
          <a:srgbClr val="0070C0">
            <a:alpha val="76000"/>
          </a:srgbClr>
        </a:solidFill>
      </dgm:spPr>
      <dgm:t>
        <a:bodyPr/>
        <a:lstStyle/>
        <a:p>
          <a:r>
            <a:rPr lang="fr-FR" dirty="0"/>
            <a:t>Très concernée</a:t>
          </a:r>
        </a:p>
        <a:p>
          <a:r>
            <a:rPr lang="fr-FR" dirty="0"/>
            <a:t>Peu influente</a:t>
          </a:r>
        </a:p>
        <a:p>
          <a:r>
            <a:rPr lang="fr-FR" dirty="0">
              <a:sym typeface="Wingdings" panose="05000000000000000000" pitchFamily="2" charset="2"/>
            </a:rPr>
            <a:t></a:t>
          </a:r>
          <a:br>
            <a:rPr lang="fr-FR" dirty="0">
              <a:sym typeface="Wingdings" panose="05000000000000000000" pitchFamily="2" charset="2"/>
            </a:rPr>
          </a:br>
          <a:r>
            <a:rPr lang="fr-FR" dirty="0">
              <a:sym typeface="Wingdings" panose="05000000000000000000" pitchFamily="2" charset="2"/>
            </a:rPr>
            <a:t>INFORMER</a:t>
          </a:r>
          <a:endParaRPr lang="fr-FR" dirty="0"/>
        </a:p>
      </dgm:t>
    </dgm:pt>
    <dgm:pt modelId="{F984816F-D983-4FD8-993C-3839B8ADBA49}" type="parTrans" cxnId="{44EFDD03-4BED-497C-83BA-57B0EC131353}">
      <dgm:prSet/>
      <dgm:spPr/>
      <dgm:t>
        <a:bodyPr/>
        <a:lstStyle/>
        <a:p>
          <a:endParaRPr lang="fr-FR"/>
        </a:p>
      </dgm:t>
    </dgm:pt>
    <dgm:pt modelId="{186C9E36-8910-4C85-858A-C371CBAF9014}" type="sibTrans" cxnId="{44EFDD03-4BED-497C-83BA-57B0EC131353}">
      <dgm:prSet/>
      <dgm:spPr/>
      <dgm:t>
        <a:bodyPr/>
        <a:lstStyle/>
        <a:p>
          <a:endParaRPr lang="fr-FR"/>
        </a:p>
      </dgm:t>
    </dgm:pt>
    <dgm:pt modelId="{165A5FC9-312D-40E0-82FA-67F839CA4FF0}">
      <dgm:prSet phldrT="[Texte]" phldr="1"/>
      <dgm:spPr/>
      <dgm:t>
        <a:bodyPr/>
        <a:lstStyle/>
        <a:p>
          <a:endParaRPr lang="fr-FR" dirty="0"/>
        </a:p>
      </dgm:t>
    </dgm:pt>
    <dgm:pt modelId="{CC1517A5-00AF-4675-BC38-5EB8AFA67FF7}" type="parTrans" cxnId="{5A60D74C-414D-4A4C-93B7-AE58ED8D2186}">
      <dgm:prSet/>
      <dgm:spPr/>
      <dgm:t>
        <a:bodyPr/>
        <a:lstStyle/>
        <a:p>
          <a:endParaRPr lang="fr-FR"/>
        </a:p>
      </dgm:t>
    </dgm:pt>
    <dgm:pt modelId="{D042895E-913B-4CBA-ABE3-D3B90E5324E8}" type="sibTrans" cxnId="{5A60D74C-414D-4A4C-93B7-AE58ED8D2186}">
      <dgm:prSet/>
      <dgm:spPr/>
      <dgm:t>
        <a:bodyPr/>
        <a:lstStyle/>
        <a:p>
          <a:endParaRPr lang="fr-FR"/>
        </a:p>
      </dgm:t>
    </dgm:pt>
    <dgm:pt modelId="{F6EF1153-A1DF-48D4-9016-4CB0CF808D20}">
      <dgm:prSet phldrT="[Texte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Peu concernée</a:t>
          </a:r>
        </a:p>
        <a:p>
          <a:r>
            <a:rPr lang="fr-FR" dirty="0">
              <a:solidFill>
                <a:schemeClr val="tx1"/>
              </a:solidFill>
            </a:rPr>
            <a:t>Peu influente</a:t>
          </a:r>
        </a:p>
        <a:p>
          <a:r>
            <a:rPr lang="fr-FR" dirty="0">
              <a:solidFill>
                <a:schemeClr val="tx1"/>
              </a:solidFill>
              <a:sym typeface="Wingdings" panose="05000000000000000000" pitchFamily="2" charset="2"/>
            </a:rPr>
            <a:t></a:t>
          </a:r>
          <a:br>
            <a:rPr lang="fr-FR" dirty="0">
              <a:solidFill>
                <a:schemeClr val="tx1"/>
              </a:solidFill>
              <a:sym typeface="Wingdings" panose="05000000000000000000" pitchFamily="2" charset="2"/>
            </a:rPr>
          </a:br>
          <a:r>
            <a:rPr lang="fr-FR" dirty="0">
              <a:solidFill>
                <a:schemeClr val="tx1"/>
              </a:solidFill>
              <a:sym typeface="Wingdings" panose="05000000000000000000" pitchFamily="2" charset="2"/>
            </a:rPr>
            <a:t>VEILLER</a:t>
          </a:r>
          <a:endParaRPr lang="fr-FR" dirty="0">
            <a:solidFill>
              <a:schemeClr val="tx1"/>
            </a:solidFill>
          </a:endParaRPr>
        </a:p>
      </dgm:t>
    </dgm:pt>
    <dgm:pt modelId="{4F8643A4-E6AF-4467-8CF5-37EF0408C685}" type="parTrans" cxnId="{B089C3A3-EBD6-4B87-B3DF-EB3EFC07910C}">
      <dgm:prSet/>
      <dgm:spPr/>
      <dgm:t>
        <a:bodyPr/>
        <a:lstStyle/>
        <a:p>
          <a:endParaRPr lang="fr-FR"/>
        </a:p>
      </dgm:t>
    </dgm:pt>
    <dgm:pt modelId="{BB53FBF1-C01A-4F3A-82E5-752AFE558FD7}" type="sibTrans" cxnId="{B089C3A3-EBD6-4B87-B3DF-EB3EFC07910C}">
      <dgm:prSet/>
      <dgm:spPr/>
      <dgm:t>
        <a:bodyPr/>
        <a:lstStyle/>
        <a:p>
          <a:endParaRPr lang="fr-FR"/>
        </a:p>
      </dgm:t>
    </dgm:pt>
    <dgm:pt modelId="{2AC02CC6-3397-48D6-AB1F-71281C8951B6}" type="pres">
      <dgm:prSet presAssocID="{72723FA2-4EE3-4B83-90EC-5C7D199D4A0B}" presName="matrix" presStyleCnt="0">
        <dgm:presLayoutVars>
          <dgm:chMax val="1"/>
          <dgm:dir/>
          <dgm:resizeHandles val="exact"/>
        </dgm:presLayoutVars>
      </dgm:prSet>
      <dgm:spPr/>
    </dgm:pt>
    <dgm:pt modelId="{5B9A0124-CA6E-4A22-A5A8-3FD8382D18F6}" type="pres">
      <dgm:prSet presAssocID="{72723FA2-4EE3-4B83-90EC-5C7D199D4A0B}" presName="axisShape" presStyleLbl="bgShp" presStyleIdx="0" presStyleCnt="1"/>
      <dgm:spPr>
        <a:solidFill>
          <a:srgbClr val="186583"/>
        </a:solidFill>
      </dgm:spPr>
    </dgm:pt>
    <dgm:pt modelId="{46A47577-C861-49DA-A21C-10934B1D6D14}" type="pres">
      <dgm:prSet presAssocID="{72723FA2-4EE3-4B83-90EC-5C7D199D4A0B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FBC427D-8365-4363-A46B-D4C27F6860DF}" type="pres">
      <dgm:prSet presAssocID="{72723FA2-4EE3-4B83-90EC-5C7D199D4A0B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265CDB5-1FFE-47E5-84C6-7237AD2AFC15}" type="pres">
      <dgm:prSet presAssocID="{72723FA2-4EE3-4B83-90EC-5C7D199D4A0B}" presName="rect3" presStyleLbl="node1" presStyleIdx="2" presStyleCnt="4" custLinFactNeighborX="144" custLinFactNeighborY="-523">
        <dgm:presLayoutVars>
          <dgm:chMax val="0"/>
          <dgm:chPref val="0"/>
          <dgm:bulletEnabled val="1"/>
        </dgm:presLayoutVars>
      </dgm:prSet>
      <dgm:spPr/>
    </dgm:pt>
    <dgm:pt modelId="{A602266D-3B0A-4874-A1D1-CD4CE89270CA}" type="pres">
      <dgm:prSet presAssocID="{72723FA2-4EE3-4B83-90EC-5C7D199D4A0B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4EFDD03-4BED-497C-83BA-57B0EC131353}" srcId="{72723FA2-4EE3-4B83-90EC-5C7D199D4A0B}" destId="{05CF71EF-E789-420E-95D3-597651026B3E}" srcOrd="3" destOrd="0" parTransId="{F984816F-D983-4FD8-993C-3839B8ADBA49}" sibTransId="{186C9E36-8910-4C85-858A-C371CBAF9014}"/>
    <dgm:cxn modelId="{01C1062B-81C6-4040-990F-0BACDF008923}" srcId="{72723FA2-4EE3-4B83-90EC-5C7D199D4A0B}" destId="{F0BD3626-E875-45A4-AB99-65C65C7EB875}" srcOrd="0" destOrd="0" parTransId="{60E1FF62-6DE2-437D-8E8F-A5333A6F915E}" sibTransId="{15F3BC5F-5033-427F-9B51-0A52330F393E}"/>
    <dgm:cxn modelId="{811F3331-1532-4AB5-B8C8-1EB40EF5C7A9}" type="presOf" srcId="{30CD477C-26AB-42A7-8053-4BFD44C1BC15}" destId="{1FBC427D-8365-4363-A46B-D4C27F6860DF}" srcOrd="0" destOrd="0" presId="urn:microsoft.com/office/officeart/2005/8/layout/matrix2"/>
    <dgm:cxn modelId="{EC17063F-55BB-4419-8E48-B0FC25C2A8CF}" srcId="{72723FA2-4EE3-4B83-90EC-5C7D199D4A0B}" destId="{30CD477C-26AB-42A7-8053-4BFD44C1BC15}" srcOrd="1" destOrd="0" parTransId="{521D94B4-88CE-4D59-8CB5-A36FC595CDDA}" sibTransId="{4C926ACB-34A0-4E22-AB13-50BCB9FB2426}"/>
    <dgm:cxn modelId="{C74BEE43-1CF5-4813-9055-06B3DB816E24}" type="presOf" srcId="{72723FA2-4EE3-4B83-90EC-5C7D199D4A0B}" destId="{2AC02CC6-3397-48D6-AB1F-71281C8951B6}" srcOrd="0" destOrd="0" presId="urn:microsoft.com/office/officeart/2005/8/layout/matrix2"/>
    <dgm:cxn modelId="{54A98165-C8E2-47FA-812A-7A8CCA992577}" type="presOf" srcId="{F6EF1153-A1DF-48D4-9016-4CB0CF808D20}" destId="{F265CDB5-1FFE-47E5-84C6-7237AD2AFC15}" srcOrd="0" destOrd="0" presId="urn:microsoft.com/office/officeart/2005/8/layout/matrix2"/>
    <dgm:cxn modelId="{C7A53648-CD7C-400B-BCE0-6802FC00A833}" type="presOf" srcId="{05CF71EF-E789-420E-95D3-597651026B3E}" destId="{A602266D-3B0A-4874-A1D1-CD4CE89270CA}" srcOrd="0" destOrd="0" presId="urn:microsoft.com/office/officeart/2005/8/layout/matrix2"/>
    <dgm:cxn modelId="{5A60D74C-414D-4A4C-93B7-AE58ED8D2186}" srcId="{72723FA2-4EE3-4B83-90EC-5C7D199D4A0B}" destId="{165A5FC9-312D-40E0-82FA-67F839CA4FF0}" srcOrd="4" destOrd="0" parTransId="{CC1517A5-00AF-4675-BC38-5EB8AFA67FF7}" sibTransId="{D042895E-913B-4CBA-ABE3-D3B90E5324E8}"/>
    <dgm:cxn modelId="{B089C3A3-EBD6-4B87-B3DF-EB3EFC07910C}" srcId="{72723FA2-4EE3-4B83-90EC-5C7D199D4A0B}" destId="{F6EF1153-A1DF-48D4-9016-4CB0CF808D20}" srcOrd="2" destOrd="0" parTransId="{4F8643A4-E6AF-4467-8CF5-37EF0408C685}" sibTransId="{BB53FBF1-C01A-4F3A-82E5-752AFE558FD7}"/>
    <dgm:cxn modelId="{A8E55DAC-BAAE-45CA-A8F1-62818FC2D2FA}" type="presOf" srcId="{F0BD3626-E875-45A4-AB99-65C65C7EB875}" destId="{46A47577-C861-49DA-A21C-10934B1D6D14}" srcOrd="0" destOrd="0" presId="urn:microsoft.com/office/officeart/2005/8/layout/matrix2"/>
    <dgm:cxn modelId="{37FF83C1-C594-4A44-92CD-2A0A214CFF4A}" type="presParOf" srcId="{2AC02CC6-3397-48D6-AB1F-71281C8951B6}" destId="{5B9A0124-CA6E-4A22-A5A8-3FD8382D18F6}" srcOrd="0" destOrd="0" presId="urn:microsoft.com/office/officeart/2005/8/layout/matrix2"/>
    <dgm:cxn modelId="{87982B7A-90D7-4FA2-ABC8-302583E48825}" type="presParOf" srcId="{2AC02CC6-3397-48D6-AB1F-71281C8951B6}" destId="{46A47577-C861-49DA-A21C-10934B1D6D14}" srcOrd="1" destOrd="0" presId="urn:microsoft.com/office/officeart/2005/8/layout/matrix2"/>
    <dgm:cxn modelId="{ECC6A127-8FFC-4E84-A780-77F99F049B33}" type="presParOf" srcId="{2AC02CC6-3397-48D6-AB1F-71281C8951B6}" destId="{1FBC427D-8365-4363-A46B-D4C27F6860DF}" srcOrd="2" destOrd="0" presId="urn:microsoft.com/office/officeart/2005/8/layout/matrix2"/>
    <dgm:cxn modelId="{D8E49361-8307-43D5-BDC2-E1D671D93369}" type="presParOf" srcId="{2AC02CC6-3397-48D6-AB1F-71281C8951B6}" destId="{F265CDB5-1FFE-47E5-84C6-7237AD2AFC15}" srcOrd="3" destOrd="0" presId="urn:microsoft.com/office/officeart/2005/8/layout/matrix2"/>
    <dgm:cxn modelId="{7500F195-AC62-45EC-BF75-C8097AC33A3D}" type="presParOf" srcId="{2AC02CC6-3397-48D6-AB1F-71281C8951B6}" destId="{A602266D-3B0A-4874-A1D1-CD4CE89270C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723FA2-4EE3-4B83-90EC-5C7D199D4A0B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0BD3626-E875-45A4-AB99-65C65C7EB875}">
      <dgm:prSet phldrT="[Texte]" custT="1"/>
      <dgm:spPr>
        <a:solidFill>
          <a:schemeClr val="accent6">
            <a:alpha val="88000"/>
          </a:schemeClr>
        </a:solidFill>
      </dgm:spPr>
      <dgm:t>
        <a:bodyPr anchor="t"/>
        <a:lstStyle/>
        <a:p>
          <a:pPr algn="l"/>
          <a:r>
            <a:rPr lang="fr-FR" sz="1800" dirty="0"/>
            <a:t>Xx</a:t>
          </a:r>
        </a:p>
        <a:p>
          <a:pPr algn="l"/>
          <a:r>
            <a:rPr lang="fr-FR" sz="1800" dirty="0" err="1"/>
            <a:t>Yy</a:t>
          </a:r>
          <a:endParaRPr lang="fr-FR" sz="1800" dirty="0"/>
        </a:p>
        <a:p>
          <a:pPr algn="l"/>
          <a:r>
            <a:rPr lang="fr-FR" sz="1800" dirty="0" err="1"/>
            <a:t>Zz</a:t>
          </a:r>
          <a:endParaRPr lang="fr-FR" sz="1800" dirty="0"/>
        </a:p>
        <a:p>
          <a:pPr algn="l"/>
          <a:endParaRPr lang="fr-FR" sz="1800" dirty="0"/>
        </a:p>
      </dgm:t>
    </dgm:pt>
    <dgm:pt modelId="{60E1FF62-6DE2-437D-8E8F-A5333A6F915E}" type="parTrans" cxnId="{01C1062B-81C6-4040-990F-0BACDF008923}">
      <dgm:prSet/>
      <dgm:spPr/>
      <dgm:t>
        <a:bodyPr/>
        <a:lstStyle/>
        <a:p>
          <a:endParaRPr lang="fr-FR"/>
        </a:p>
      </dgm:t>
    </dgm:pt>
    <dgm:pt modelId="{15F3BC5F-5033-427F-9B51-0A52330F393E}" type="sibTrans" cxnId="{01C1062B-81C6-4040-990F-0BACDF008923}">
      <dgm:prSet/>
      <dgm:spPr/>
      <dgm:t>
        <a:bodyPr/>
        <a:lstStyle/>
        <a:p>
          <a:endParaRPr lang="fr-FR"/>
        </a:p>
      </dgm:t>
    </dgm:pt>
    <dgm:pt modelId="{30CD477C-26AB-42A7-8053-4BFD44C1BC15}">
      <dgm:prSet phldrT="[Texte]" custT="1"/>
      <dgm:spPr>
        <a:solidFill>
          <a:srgbClr val="FF0000"/>
        </a:solidFill>
      </dgm:spPr>
      <dgm:t>
        <a:bodyPr anchor="t"/>
        <a:lstStyle/>
        <a:p>
          <a:pPr algn="l"/>
          <a:r>
            <a:rPr lang="fr-FR" sz="1800" dirty="0"/>
            <a:t>Xx</a:t>
          </a:r>
        </a:p>
        <a:p>
          <a:pPr algn="l"/>
          <a:r>
            <a:rPr lang="fr-FR" sz="1800" dirty="0" err="1"/>
            <a:t>Yy</a:t>
          </a:r>
          <a:endParaRPr lang="fr-FR" sz="1800" dirty="0"/>
        </a:p>
        <a:p>
          <a:pPr algn="l"/>
          <a:r>
            <a:rPr lang="fr-FR" sz="1800" dirty="0" err="1"/>
            <a:t>Zz</a:t>
          </a:r>
          <a:endParaRPr lang="fr-FR" sz="1800" dirty="0"/>
        </a:p>
        <a:p>
          <a:pPr algn="l"/>
          <a:endParaRPr lang="fr-FR" sz="1800" dirty="0"/>
        </a:p>
      </dgm:t>
    </dgm:pt>
    <dgm:pt modelId="{521D94B4-88CE-4D59-8CB5-A36FC595CDDA}" type="parTrans" cxnId="{EC17063F-55BB-4419-8E48-B0FC25C2A8CF}">
      <dgm:prSet/>
      <dgm:spPr/>
      <dgm:t>
        <a:bodyPr/>
        <a:lstStyle/>
        <a:p>
          <a:endParaRPr lang="fr-FR"/>
        </a:p>
      </dgm:t>
    </dgm:pt>
    <dgm:pt modelId="{4C926ACB-34A0-4E22-AB13-50BCB9FB2426}" type="sibTrans" cxnId="{EC17063F-55BB-4419-8E48-B0FC25C2A8CF}">
      <dgm:prSet/>
      <dgm:spPr/>
      <dgm:t>
        <a:bodyPr/>
        <a:lstStyle/>
        <a:p>
          <a:endParaRPr lang="fr-FR"/>
        </a:p>
      </dgm:t>
    </dgm:pt>
    <dgm:pt modelId="{05CF71EF-E789-420E-95D3-597651026B3E}">
      <dgm:prSet phldrT="[Texte]" custT="1"/>
      <dgm:spPr>
        <a:solidFill>
          <a:srgbClr val="0070C0">
            <a:alpha val="76000"/>
          </a:srgbClr>
        </a:solidFill>
      </dgm:spPr>
      <dgm:t>
        <a:bodyPr anchor="t"/>
        <a:lstStyle/>
        <a:p>
          <a:pPr algn="l"/>
          <a:r>
            <a:rPr lang="fr-FR" sz="1800" dirty="0"/>
            <a:t>Xx</a:t>
          </a:r>
        </a:p>
        <a:p>
          <a:pPr algn="l"/>
          <a:r>
            <a:rPr lang="fr-FR" sz="1800" dirty="0" err="1"/>
            <a:t>Yy</a:t>
          </a:r>
          <a:endParaRPr lang="fr-FR" sz="1800" dirty="0"/>
        </a:p>
        <a:p>
          <a:pPr algn="l"/>
          <a:r>
            <a:rPr lang="fr-FR" sz="1800" dirty="0" err="1"/>
            <a:t>Zz</a:t>
          </a:r>
          <a:endParaRPr lang="fr-FR" sz="1800" dirty="0"/>
        </a:p>
      </dgm:t>
    </dgm:pt>
    <dgm:pt modelId="{F984816F-D983-4FD8-993C-3839B8ADBA49}" type="parTrans" cxnId="{44EFDD03-4BED-497C-83BA-57B0EC131353}">
      <dgm:prSet/>
      <dgm:spPr/>
      <dgm:t>
        <a:bodyPr/>
        <a:lstStyle/>
        <a:p>
          <a:endParaRPr lang="fr-FR"/>
        </a:p>
      </dgm:t>
    </dgm:pt>
    <dgm:pt modelId="{186C9E36-8910-4C85-858A-C371CBAF9014}" type="sibTrans" cxnId="{44EFDD03-4BED-497C-83BA-57B0EC131353}">
      <dgm:prSet/>
      <dgm:spPr/>
      <dgm:t>
        <a:bodyPr/>
        <a:lstStyle/>
        <a:p>
          <a:endParaRPr lang="fr-FR"/>
        </a:p>
      </dgm:t>
    </dgm:pt>
    <dgm:pt modelId="{165A5FC9-312D-40E0-82FA-67F839CA4FF0}">
      <dgm:prSet phldrT="[Texte]" phldr="1"/>
      <dgm:spPr/>
      <dgm:t>
        <a:bodyPr/>
        <a:lstStyle/>
        <a:p>
          <a:endParaRPr lang="fr-FR" dirty="0"/>
        </a:p>
      </dgm:t>
    </dgm:pt>
    <dgm:pt modelId="{CC1517A5-00AF-4675-BC38-5EB8AFA67FF7}" type="parTrans" cxnId="{5A60D74C-414D-4A4C-93B7-AE58ED8D2186}">
      <dgm:prSet/>
      <dgm:spPr/>
      <dgm:t>
        <a:bodyPr/>
        <a:lstStyle/>
        <a:p>
          <a:endParaRPr lang="fr-FR"/>
        </a:p>
      </dgm:t>
    </dgm:pt>
    <dgm:pt modelId="{D042895E-913B-4CBA-ABE3-D3B90E5324E8}" type="sibTrans" cxnId="{5A60D74C-414D-4A4C-93B7-AE58ED8D2186}">
      <dgm:prSet/>
      <dgm:spPr/>
      <dgm:t>
        <a:bodyPr/>
        <a:lstStyle/>
        <a:p>
          <a:endParaRPr lang="fr-FR"/>
        </a:p>
      </dgm:t>
    </dgm:pt>
    <dgm:pt modelId="{F6EF1153-A1DF-48D4-9016-4CB0CF808D20}">
      <dgm:prSet phldrT="[Texte]" custT="1"/>
      <dgm:spPr>
        <a:solidFill>
          <a:srgbClr val="FFFF00">
            <a:alpha val="50000"/>
          </a:srgbClr>
        </a:solidFill>
      </dgm:spPr>
      <dgm:t>
        <a:bodyPr anchor="t"/>
        <a:lstStyle/>
        <a:p>
          <a:pPr algn="l"/>
          <a:r>
            <a:rPr lang="fr-FR" sz="1800" dirty="0">
              <a:solidFill>
                <a:schemeClr val="tx1"/>
              </a:solidFill>
            </a:rPr>
            <a:t>Xx</a:t>
          </a:r>
        </a:p>
        <a:p>
          <a:pPr algn="l"/>
          <a:r>
            <a:rPr lang="fr-FR" sz="1800" dirty="0" err="1">
              <a:solidFill>
                <a:schemeClr val="tx1"/>
              </a:solidFill>
            </a:rPr>
            <a:t>Yy</a:t>
          </a:r>
          <a:endParaRPr lang="fr-FR" sz="1800" dirty="0">
            <a:solidFill>
              <a:schemeClr val="tx1"/>
            </a:solidFill>
          </a:endParaRPr>
        </a:p>
        <a:p>
          <a:pPr algn="l"/>
          <a:r>
            <a:rPr lang="fr-FR" sz="1800" dirty="0" err="1">
              <a:solidFill>
                <a:schemeClr val="tx1"/>
              </a:solidFill>
            </a:rPr>
            <a:t>Zz</a:t>
          </a:r>
          <a:endParaRPr lang="fr-FR" sz="1800" dirty="0">
            <a:solidFill>
              <a:schemeClr val="tx1"/>
            </a:solidFill>
          </a:endParaRPr>
        </a:p>
        <a:p>
          <a:pPr algn="l"/>
          <a:endParaRPr lang="fr-FR" sz="1800" dirty="0">
            <a:solidFill>
              <a:schemeClr val="tx1"/>
            </a:solidFill>
          </a:endParaRPr>
        </a:p>
      </dgm:t>
    </dgm:pt>
    <dgm:pt modelId="{4F8643A4-E6AF-4467-8CF5-37EF0408C685}" type="parTrans" cxnId="{B089C3A3-EBD6-4B87-B3DF-EB3EFC07910C}">
      <dgm:prSet/>
      <dgm:spPr/>
      <dgm:t>
        <a:bodyPr/>
        <a:lstStyle/>
        <a:p>
          <a:endParaRPr lang="fr-FR"/>
        </a:p>
      </dgm:t>
    </dgm:pt>
    <dgm:pt modelId="{BB53FBF1-C01A-4F3A-82E5-752AFE558FD7}" type="sibTrans" cxnId="{B089C3A3-EBD6-4B87-B3DF-EB3EFC07910C}">
      <dgm:prSet/>
      <dgm:spPr/>
      <dgm:t>
        <a:bodyPr/>
        <a:lstStyle/>
        <a:p>
          <a:endParaRPr lang="fr-FR"/>
        </a:p>
      </dgm:t>
    </dgm:pt>
    <dgm:pt modelId="{2AC02CC6-3397-48D6-AB1F-71281C8951B6}" type="pres">
      <dgm:prSet presAssocID="{72723FA2-4EE3-4B83-90EC-5C7D199D4A0B}" presName="matrix" presStyleCnt="0">
        <dgm:presLayoutVars>
          <dgm:chMax val="1"/>
          <dgm:dir/>
          <dgm:resizeHandles val="exact"/>
        </dgm:presLayoutVars>
      </dgm:prSet>
      <dgm:spPr/>
    </dgm:pt>
    <dgm:pt modelId="{5B9A0124-CA6E-4A22-A5A8-3FD8382D18F6}" type="pres">
      <dgm:prSet presAssocID="{72723FA2-4EE3-4B83-90EC-5C7D199D4A0B}" presName="axisShape" presStyleLbl="bgShp" presStyleIdx="0" presStyleCnt="1"/>
      <dgm:spPr>
        <a:solidFill>
          <a:srgbClr val="186583"/>
        </a:solidFill>
      </dgm:spPr>
    </dgm:pt>
    <dgm:pt modelId="{46A47577-C861-49DA-A21C-10934B1D6D14}" type="pres">
      <dgm:prSet presAssocID="{72723FA2-4EE3-4B83-90EC-5C7D199D4A0B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FBC427D-8365-4363-A46B-D4C27F6860DF}" type="pres">
      <dgm:prSet presAssocID="{72723FA2-4EE3-4B83-90EC-5C7D199D4A0B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265CDB5-1FFE-47E5-84C6-7237AD2AFC15}" type="pres">
      <dgm:prSet presAssocID="{72723FA2-4EE3-4B83-90EC-5C7D199D4A0B}" presName="rect3" presStyleLbl="node1" presStyleIdx="2" presStyleCnt="4" custLinFactNeighborX="144" custLinFactNeighborY="-523">
        <dgm:presLayoutVars>
          <dgm:chMax val="0"/>
          <dgm:chPref val="0"/>
          <dgm:bulletEnabled val="1"/>
        </dgm:presLayoutVars>
      </dgm:prSet>
      <dgm:spPr/>
    </dgm:pt>
    <dgm:pt modelId="{A602266D-3B0A-4874-A1D1-CD4CE89270CA}" type="pres">
      <dgm:prSet presAssocID="{72723FA2-4EE3-4B83-90EC-5C7D199D4A0B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4EFDD03-4BED-497C-83BA-57B0EC131353}" srcId="{72723FA2-4EE3-4B83-90EC-5C7D199D4A0B}" destId="{05CF71EF-E789-420E-95D3-597651026B3E}" srcOrd="3" destOrd="0" parTransId="{F984816F-D983-4FD8-993C-3839B8ADBA49}" sibTransId="{186C9E36-8910-4C85-858A-C371CBAF9014}"/>
    <dgm:cxn modelId="{01C1062B-81C6-4040-990F-0BACDF008923}" srcId="{72723FA2-4EE3-4B83-90EC-5C7D199D4A0B}" destId="{F0BD3626-E875-45A4-AB99-65C65C7EB875}" srcOrd="0" destOrd="0" parTransId="{60E1FF62-6DE2-437D-8E8F-A5333A6F915E}" sibTransId="{15F3BC5F-5033-427F-9B51-0A52330F393E}"/>
    <dgm:cxn modelId="{811F3331-1532-4AB5-B8C8-1EB40EF5C7A9}" type="presOf" srcId="{30CD477C-26AB-42A7-8053-4BFD44C1BC15}" destId="{1FBC427D-8365-4363-A46B-D4C27F6860DF}" srcOrd="0" destOrd="0" presId="urn:microsoft.com/office/officeart/2005/8/layout/matrix2"/>
    <dgm:cxn modelId="{EC17063F-55BB-4419-8E48-B0FC25C2A8CF}" srcId="{72723FA2-4EE3-4B83-90EC-5C7D199D4A0B}" destId="{30CD477C-26AB-42A7-8053-4BFD44C1BC15}" srcOrd="1" destOrd="0" parTransId="{521D94B4-88CE-4D59-8CB5-A36FC595CDDA}" sibTransId="{4C926ACB-34A0-4E22-AB13-50BCB9FB2426}"/>
    <dgm:cxn modelId="{C74BEE43-1CF5-4813-9055-06B3DB816E24}" type="presOf" srcId="{72723FA2-4EE3-4B83-90EC-5C7D199D4A0B}" destId="{2AC02CC6-3397-48D6-AB1F-71281C8951B6}" srcOrd="0" destOrd="0" presId="urn:microsoft.com/office/officeart/2005/8/layout/matrix2"/>
    <dgm:cxn modelId="{54A98165-C8E2-47FA-812A-7A8CCA992577}" type="presOf" srcId="{F6EF1153-A1DF-48D4-9016-4CB0CF808D20}" destId="{F265CDB5-1FFE-47E5-84C6-7237AD2AFC15}" srcOrd="0" destOrd="0" presId="urn:microsoft.com/office/officeart/2005/8/layout/matrix2"/>
    <dgm:cxn modelId="{C7A53648-CD7C-400B-BCE0-6802FC00A833}" type="presOf" srcId="{05CF71EF-E789-420E-95D3-597651026B3E}" destId="{A602266D-3B0A-4874-A1D1-CD4CE89270CA}" srcOrd="0" destOrd="0" presId="urn:microsoft.com/office/officeart/2005/8/layout/matrix2"/>
    <dgm:cxn modelId="{5A60D74C-414D-4A4C-93B7-AE58ED8D2186}" srcId="{72723FA2-4EE3-4B83-90EC-5C7D199D4A0B}" destId="{165A5FC9-312D-40E0-82FA-67F839CA4FF0}" srcOrd="4" destOrd="0" parTransId="{CC1517A5-00AF-4675-BC38-5EB8AFA67FF7}" sibTransId="{D042895E-913B-4CBA-ABE3-D3B90E5324E8}"/>
    <dgm:cxn modelId="{B089C3A3-EBD6-4B87-B3DF-EB3EFC07910C}" srcId="{72723FA2-4EE3-4B83-90EC-5C7D199D4A0B}" destId="{F6EF1153-A1DF-48D4-9016-4CB0CF808D20}" srcOrd="2" destOrd="0" parTransId="{4F8643A4-E6AF-4467-8CF5-37EF0408C685}" sibTransId="{BB53FBF1-C01A-4F3A-82E5-752AFE558FD7}"/>
    <dgm:cxn modelId="{A8E55DAC-BAAE-45CA-A8F1-62818FC2D2FA}" type="presOf" srcId="{F0BD3626-E875-45A4-AB99-65C65C7EB875}" destId="{46A47577-C861-49DA-A21C-10934B1D6D14}" srcOrd="0" destOrd="0" presId="urn:microsoft.com/office/officeart/2005/8/layout/matrix2"/>
    <dgm:cxn modelId="{37FF83C1-C594-4A44-92CD-2A0A214CFF4A}" type="presParOf" srcId="{2AC02CC6-3397-48D6-AB1F-71281C8951B6}" destId="{5B9A0124-CA6E-4A22-A5A8-3FD8382D18F6}" srcOrd="0" destOrd="0" presId="urn:microsoft.com/office/officeart/2005/8/layout/matrix2"/>
    <dgm:cxn modelId="{87982B7A-90D7-4FA2-ABC8-302583E48825}" type="presParOf" srcId="{2AC02CC6-3397-48D6-AB1F-71281C8951B6}" destId="{46A47577-C861-49DA-A21C-10934B1D6D14}" srcOrd="1" destOrd="0" presId="urn:microsoft.com/office/officeart/2005/8/layout/matrix2"/>
    <dgm:cxn modelId="{ECC6A127-8FFC-4E84-A780-77F99F049B33}" type="presParOf" srcId="{2AC02CC6-3397-48D6-AB1F-71281C8951B6}" destId="{1FBC427D-8365-4363-A46B-D4C27F6860DF}" srcOrd="2" destOrd="0" presId="urn:microsoft.com/office/officeart/2005/8/layout/matrix2"/>
    <dgm:cxn modelId="{D8E49361-8307-43D5-BDC2-E1D671D93369}" type="presParOf" srcId="{2AC02CC6-3397-48D6-AB1F-71281C8951B6}" destId="{F265CDB5-1FFE-47E5-84C6-7237AD2AFC15}" srcOrd="3" destOrd="0" presId="urn:microsoft.com/office/officeart/2005/8/layout/matrix2"/>
    <dgm:cxn modelId="{7500F195-AC62-45EC-BF75-C8097AC33A3D}" type="presParOf" srcId="{2AC02CC6-3397-48D6-AB1F-71281C8951B6}" destId="{A602266D-3B0A-4874-A1D1-CD4CE89270C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A0124-CA6E-4A22-A5A8-3FD8382D18F6}">
      <dsp:nvSpPr>
        <dsp:cNvPr id="0" name=""/>
        <dsp:cNvSpPr/>
      </dsp:nvSpPr>
      <dsp:spPr>
        <a:xfrm>
          <a:off x="1354666" y="0"/>
          <a:ext cx="5418667" cy="541866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rgbClr val="18658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47577-C861-49DA-A21C-10934B1D6D14}">
      <dsp:nvSpPr>
        <dsp:cNvPr id="0" name=""/>
        <dsp:cNvSpPr/>
      </dsp:nvSpPr>
      <dsp:spPr>
        <a:xfrm>
          <a:off x="1706879" y="352213"/>
          <a:ext cx="2167466" cy="2167466"/>
        </a:xfrm>
        <a:prstGeom prst="roundRect">
          <a:avLst/>
        </a:prstGeom>
        <a:solidFill>
          <a:schemeClr val="accent6">
            <a:alpha val="88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Peu concernée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Très influente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>
              <a:sym typeface="Wingdings" panose="05000000000000000000" pitchFamily="2" charset="2"/>
            </a:rPr>
            <a:t></a:t>
          </a:r>
          <a:br>
            <a:rPr lang="fr-FR" sz="2300" kern="1200" dirty="0">
              <a:sym typeface="Wingdings" panose="05000000000000000000" pitchFamily="2" charset="2"/>
            </a:rPr>
          </a:br>
          <a:r>
            <a:rPr lang="fr-FR" sz="2300" kern="1200" dirty="0">
              <a:sym typeface="Wingdings" panose="05000000000000000000" pitchFamily="2" charset="2"/>
            </a:rPr>
            <a:t>SATISFAIRE</a:t>
          </a:r>
          <a:endParaRPr lang="fr-FR" sz="2300" kern="1200" dirty="0"/>
        </a:p>
      </dsp:txBody>
      <dsp:txXfrm>
        <a:off x="1812686" y="458020"/>
        <a:ext cx="1955852" cy="1955852"/>
      </dsp:txXfrm>
    </dsp:sp>
    <dsp:sp modelId="{1FBC427D-8365-4363-A46B-D4C27F6860DF}">
      <dsp:nvSpPr>
        <dsp:cNvPr id="0" name=""/>
        <dsp:cNvSpPr/>
      </dsp:nvSpPr>
      <dsp:spPr>
        <a:xfrm>
          <a:off x="4253653" y="352213"/>
          <a:ext cx="2167466" cy="2167466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Très concernée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Très influente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ym typeface="Wingdings" panose="05000000000000000000" pitchFamily="2" charset="2"/>
            </a:rPr>
            <a:t></a:t>
          </a:r>
          <a:br>
            <a:rPr lang="fr-FR" sz="2200" kern="1200" dirty="0">
              <a:sym typeface="Wingdings" panose="05000000000000000000" pitchFamily="2" charset="2"/>
            </a:rPr>
          </a:br>
          <a:r>
            <a:rPr lang="fr-FR" sz="2200" kern="1200" dirty="0">
              <a:sym typeface="Wingdings" panose="05000000000000000000" pitchFamily="2" charset="2"/>
            </a:rPr>
            <a:t>ENGAGER </a:t>
          </a:r>
          <a:br>
            <a:rPr lang="fr-FR" sz="2200" kern="1200" dirty="0">
              <a:sym typeface="Wingdings" panose="05000000000000000000" pitchFamily="2" charset="2"/>
            </a:rPr>
          </a:br>
          <a:r>
            <a:rPr lang="fr-FR" sz="2200" kern="1200" dirty="0">
              <a:sym typeface="Wingdings" panose="05000000000000000000" pitchFamily="2" charset="2"/>
            </a:rPr>
            <a:t>avec attention</a:t>
          </a:r>
          <a:endParaRPr lang="fr-FR" sz="2200" kern="1200" dirty="0"/>
        </a:p>
      </dsp:txBody>
      <dsp:txXfrm>
        <a:off x="4359460" y="458020"/>
        <a:ext cx="1955852" cy="1955852"/>
      </dsp:txXfrm>
    </dsp:sp>
    <dsp:sp modelId="{F265CDB5-1FFE-47E5-84C6-7237AD2AFC15}">
      <dsp:nvSpPr>
        <dsp:cNvPr id="0" name=""/>
        <dsp:cNvSpPr/>
      </dsp:nvSpPr>
      <dsp:spPr>
        <a:xfrm>
          <a:off x="1710001" y="2887650"/>
          <a:ext cx="2167466" cy="2167466"/>
        </a:xfrm>
        <a:prstGeom prst="roundRect">
          <a:avLst/>
        </a:prstGeom>
        <a:solidFill>
          <a:srgbClr val="FFFF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tx1"/>
              </a:solidFill>
            </a:rPr>
            <a:t>Peu concernée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tx1"/>
              </a:solidFill>
            </a:rPr>
            <a:t>Peu influente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tx1"/>
              </a:solidFill>
              <a:sym typeface="Wingdings" panose="05000000000000000000" pitchFamily="2" charset="2"/>
            </a:rPr>
            <a:t></a:t>
          </a:r>
          <a:br>
            <a:rPr lang="fr-FR" sz="2200" kern="1200" dirty="0">
              <a:solidFill>
                <a:schemeClr val="tx1"/>
              </a:solidFill>
              <a:sym typeface="Wingdings" panose="05000000000000000000" pitchFamily="2" charset="2"/>
            </a:rPr>
          </a:br>
          <a:r>
            <a:rPr lang="fr-FR" sz="2200" kern="1200" dirty="0">
              <a:solidFill>
                <a:schemeClr val="tx1"/>
              </a:solidFill>
              <a:sym typeface="Wingdings" panose="05000000000000000000" pitchFamily="2" charset="2"/>
            </a:rPr>
            <a:t>VEILLER</a:t>
          </a:r>
          <a:endParaRPr lang="fr-FR" sz="2200" kern="1200" dirty="0">
            <a:solidFill>
              <a:schemeClr val="tx1"/>
            </a:solidFill>
          </a:endParaRPr>
        </a:p>
      </dsp:txBody>
      <dsp:txXfrm>
        <a:off x="1815808" y="2993457"/>
        <a:ext cx="1955852" cy="1955852"/>
      </dsp:txXfrm>
    </dsp:sp>
    <dsp:sp modelId="{A602266D-3B0A-4874-A1D1-CD4CE89270CA}">
      <dsp:nvSpPr>
        <dsp:cNvPr id="0" name=""/>
        <dsp:cNvSpPr/>
      </dsp:nvSpPr>
      <dsp:spPr>
        <a:xfrm>
          <a:off x="4253653" y="2898986"/>
          <a:ext cx="2167466" cy="2167466"/>
        </a:xfrm>
        <a:prstGeom prst="roundRect">
          <a:avLst/>
        </a:prstGeom>
        <a:solidFill>
          <a:srgbClr val="0070C0">
            <a:alpha val="7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Très concernée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Peu influente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ym typeface="Wingdings" panose="05000000000000000000" pitchFamily="2" charset="2"/>
            </a:rPr>
            <a:t></a:t>
          </a:r>
          <a:br>
            <a:rPr lang="fr-FR" sz="2200" kern="1200" dirty="0">
              <a:sym typeface="Wingdings" panose="05000000000000000000" pitchFamily="2" charset="2"/>
            </a:rPr>
          </a:br>
          <a:r>
            <a:rPr lang="fr-FR" sz="2200" kern="1200" dirty="0">
              <a:sym typeface="Wingdings" panose="05000000000000000000" pitchFamily="2" charset="2"/>
            </a:rPr>
            <a:t>INFORMER</a:t>
          </a:r>
          <a:endParaRPr lang="fr-FR" sz="2200" kern="1200" dirty="0"/>
        </a:p>
      </dsp:txBody>
      <dsp:txXfrm>
        <a:off x="4359460" y="3004793"/>
        <a:ext cx="1955852" cy="195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A0124-CA6E-4A22-A5A8-3FD8382D18F6}">
      <dsp:nvSpPr>
        <dsp:cNvPr id="0" name=""/>
        <dsp:cNvSpPr/>
      </dsp:nvSpPr>
      <dsp:spPr>
        <a:xfrm>
          <a:off x="1354666" y="0"/>
          <a:ext cx="5418667" cy="541866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rgbClr val="18658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47577-C861-49DA-A21C-10934B1D6D14}">
      <dsp:nvSpPr>
        <dsp:cNvPr id="0" name=""/>
        <dsp:cNvSpPr/>
      </dsp:nvSpPr>
      <dsp:spPr>
        <a:xfrm>
          <a:off x="1706879" y="352213"/>
          <a:ext cx="2167466" cy="2167466"/>
        </a:xfrm>
        <a:prstGeom prst="roundRect">
          <a:avLst/>
        </a:prstGeom>
        <a:solidFill>
          <a:schemeClr val="accent6">
            <a:alpha val="88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Xx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Yy</a:t>
          </a:r>
          <a:endParaRPr lang="fr-F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Zz</a:t>
          </a:r>
          <a:endParaRPr lang="fr-F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</dsp:txBody>
      <dsp:txXfrm>
        <a:off x="1812686" y="458020"/>
        <a:ext cx="1955852" cy="1955852"/>
      </dsp:txXfrm>
    </dsp:sp>
    <dsp:sp modelId="{1FBC427D-8365-4363-A46B-D4C27F6860DF}">
      <dsp:nvSpPr>
        <dsp:cNvPr id="0" name=""/>
        <dsp:cNvSpPr/>
      </dsp:nvSpPr>
      <dsp:spPr>
        <a:xfrm>
          <a:off x="4253653" y="352213"/>
          <a:ext cx="2167466" cy="2167466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Xx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Yy</a:t>
          </a:r>
          <a:endParaRPr lang="fr-F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Zz</a:t>
          </a:r>
          <a:endParaRPr lang="fr-F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</dsp:txBody>
      <dsp:txXfrm>
        <a:off x="4359460" y="458020"/>
        <a:ext cx="1955852" cy="1955852"/>
      </dsp:txXfrm>
    </dsp:sp>
    <dsp:sp modelId="{F265CDB5-1FFE-47E5-84C6-7237AD2AFC15}">
      <dsp:nvSpPr>
        <dsp:cNvPr id="0" name=""/>
        <dsp:cNvSpPr/>
      </dsp:nvSpPr>
      <dsp:spPr>
        <a:xfrm>
          <a:off x="1710001" y="2887650"/>
          <a:ext cx="2167466" cy="2167466"/>
        </a:xfrm>
        <a:prstGeom prst="roundRect">
          <a:avLst/>
        </a:prstGeom>
        <a:solidFill>
          <a:srgbClr val="FFFF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chemeClr val="tx1"/>
              </a:solidFill>
            </a:rPr>
            <a:t>Xx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chemeClr val="tx1"/>
              </a:solidFill>
            </a:rPr>
            <a:t>Yy</a:t>
          </a:r>
          <a:endParaRPr lang="fr-FR" sz="1800" kern="1200" dirty="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>
              <a:solidFill>
                <a:schemeClr val="tx1"/>
              </a:solidFill>
            </a:rPr>
            <a:t>Zz</a:t>
          </a:r>
          <a:endParaRPr lang="fr-FR" sz="1800" kern="1200" dirty="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>
            <a:solidFill>
              <a:schemeClr val="tx1"/>
            </a:solidFill>
          </a:endParaRPr>
        </a:p>
      </dsp:txBody>
      <dsp:txXfrm>
        <a:off x="1815808" y="2993457"/>
        <a:ext cx="1955852" cy="1955852"/>
      </dsp:txXfrm>
    </dsp:sp>
    <dsp:sp modelId="{A602266D-3B0A-4874-A1D1-CD4CE89270CA}">
      <dsp:nvSpPr>
        <dsp:cNvPr id="0" name=""/>
        <dsp:cNvSpPr/>
      </dsp:nvSpPr>
      <dsp:spPr>
        <a:xfrm>
          <a:off x="4253653" y="2898986"/>
          <a:ext cx="2167466" cy="2167466"/>
        </a:xfrm>
        <a:prstGeom prst="roundRect">
          <a:avLst/>
        </a:prstGeom>
        <a:solidFill>
          <a:srgbClr val="0070C0">
            <a:alpha val="7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Xx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Yy</a:t>
          </a:r>
          <a:endParaRPr lang="fr-FR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 err="1"/>
            <a:t>Zz</a:t>
          </a:r>
          <a:endParaRPr lang="fr-FR" sz="1800" kern="1200" dirty="0"/>
        </a:p>
      </dsp:txBody>
      <dsp:txXfrm>
        <a:off x="4359460" y="3004793"/>
        <a:ext cx="1955852" cy="195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8C342-C6CC-43F2-9613-5C0D2C677FEB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21D012-AA7F-4E89-8F92-8BB7F0A2B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46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98021-C8C5-40E1-8B72-A912CF0D4EB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112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72AED0-985D-4809-93FA-82B19E936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38967CB-3D5D-42E7-980B-542CE3D3C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D58035-C7F9-4AC1-BBFC-AAB8D0FC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C7CD3-7CFA-4D3F-AA07-B60F5258B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64CC54-C0BA-4609-B23C-FD9302E4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3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DED47-40BB-4218-B60B-B242BB96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9522A5-C458-41E9-B2D9-824DFA76A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916C44-1700-4BE1-9FA0-AA1548A3C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9323D6-8DC3-45D1-8EFD-2A3E06B9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27E1F7-2624-4745-8C6F-3D837AF9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50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DB3108-8ABC-45D0-9A2C-EF7567BD9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5E875D-53B1-43DF-B4B8-1EB66EAF5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6E5221-798E-4C99-94B5-868806DDF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65F7BA-9A92-45BF-99B7-B5A11B8D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D5CE74-47D3-4F11-9EE6-2FD76AB4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6A962-8360-4A80-8C95-90BAE3132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B24D73-CD35-4E30-AB96-1A3AC30E0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958804-59F2-4C99-A1BB-78C3D096C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BEBEF8-68E4-44E7-AE7D-63799FFE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47E7AC-0C7B-469D-8494-C5E82B85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21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E0B9E-8D9C-438C-B7B8-1F398A4F8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2068C7-F8B4-4F98-BC65-5493A8EF2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869CCD-76A3-4AA2-B2D7-A1E146D5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767745-BA37-4091-A520-9726F541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F2548-5FF5-4FFE-9875-0DE4A990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32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D659FC-2B8E-4D91-8758-2F404BDFB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AC6DDF-F7A8-4D75-AC9E-D0B3716A10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5AB04D-5EC9-4D90-A082-6074EC61D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680194-28AE-4AAB-B49C-C1F2D2D7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208B87-E0BC-4FD7-80F4-9BE5840D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5885FB-DA8F-4B96-BF55-AF952F1A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52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F27FFA-34C8-4C71-95A8-37BE64C9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BEDB8F-E657-4987-8FAB-48E793CEC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FF9F8F-8F69-4A60-AED6-50F0D0A6C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86B5105-21C9-4DCC-9E50-6421E4F97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AD0750-21B8-45E9-A7C6-8717A9F126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41A87E-0D91-46DC-949A-AD53D167E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F60CFE-EAA4-4884-8A9D-349BD5D6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6B3E87D-B662-4D4F-A800-3DDEF7ACC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3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37F1F3-9E77-48B5-B286-D83A85109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3FF74D7-3996-4751-B44A-FCE24A5FC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43F101-14A9-40EC-990F-D24B0F76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7F7201-34DB-4B71-9625-F64896DD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18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52751FF-75FB-470A-8CA6-A69798DA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C97953-D08B-4CEF-8A0A-BB31E7A6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881FC2-34B1-40D5-985B-58CBF8F2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9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FC592-A056-4EE2-AF6F-8960BEEA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539FD5-1DB3-43B1-9014-D86BBE67B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722A2B0-598E-4F25-A430-5969DDC2B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29F792-D496-4014-9E27-C2641D4C0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A34A48-873A-4538-9B60-3E64B2AA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465306-39B3-4D9E-BC3A-08066794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618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E1BFB-B151-4E9F-8894-B66C40558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5457E8-0B75-4EFF-9845-5A2B89FBD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BD55B8-E54B-4789-AB6B-59C318EA4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D26FAE-356D-43A1-B37C-9F84E5E09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0A570A-6F10-4721-9F02-2CCC23B4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16C871-DF91-43F5-85A9-251F2899C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0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7799429-1E94-4ADD-A705-F9F3BFA2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DA2D38-E53F-4EAA-AE97-9EAA50F09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77F8EE-C1A6-4976-9CC4-1D07D368BE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7CCC4-A377-48DA-8454-A48749106FE3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D54131-3DE2-4059-A936-6371891F42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846287-1023-4CD1-994A-4EA334C23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E936-E12C-4BF6-BEE5-3C36A5EFC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94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9ABC6D-4507-463B-8938-EB3C28400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rgbClr val="680F37"/>
                </a:solidFill>
              </a:rPr>
              <a:t>Cartographie des Parties Prenantes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0601C6-FE22-428F-B5BA-C6F0E1132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186583"/>
                </a:solidFill>
              </a:rPr>
              <a:t>Entité : </a:t>
            </a:r>
          </a:p>
        </p:txBody>
      </p:sp>
    </p:spTree>
    <p:extLst>
      <p:ext uri="{BB962C8B-B14F-4D97-AF65-F5344CB8AC3E}">
        <p14:creationId xmlns:p14="http://schemas.microsoft.com/office/powerpoint/2010/main" val="1337548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t>Institut IDEAS</a:t>
            </a:r>
            <a:endParaRPr lang="fr-B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>
                <a:solidFill>
                  <a:prstClr val="black">
                    <a:tint val="75000"/>
                  </a:prstClr>
                </a:solidFill>
                <a:latin typeface="Calibri"/>
              </a:rPr>
              <a:t>Formation 2019 des Conseillers </a:t>
            </a:r>
            <a:endParaRPr lang="fr-B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fr-B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8" name="Tableau 19">
            <a:extLst>
              <a:ext uri="{FF2B5EF4-FFF2-40B4-BE49-F238E27FC236}">
                <a16:creationId xmlns:a16="http://schemas.microsoft.com/office/drawing/2014/main" id="{865F1C5F-4241-4EFB-810A-DD874BFA0BA3}"/>
              </a:ext>
            </a:extLst>
          </p:cNvPr>
          <p:cNvGraphicFramePr>
            <a:graphicFrameLocks noGrp="1"/>
          </p:cNvGraphicFramePr>
          <p:nvPr/>
        </p:nvGraphicFramePr>
        <p:xfrm>
          <a:off x="1082041" y="318572"/>
          <a:ext cx="10129520" cy="43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9520">
                  <a:extLst>
                    <a:ext uri="{9D8B030D-6E8A-4147-A177-3AD203B41FA5}">
                      <a16:colId xmlns:a16="http://schemas.microsoft.com/office/drawing/2014/main" val="3653767163"/>
                    </a:ext>
                  </a:extLst>
                </a:gridCol>
              </a:tblGrid>
              <a:tr h="432862">
                <a:tc>
                  <a:txBody>
                    <a:bodyPr/>
                    <a:lstStyle/>
                    <a:p>
                      <a:r>
                        <a:rPr lang="fr-FR" altLang="fr-FR" sz="1800" b="0" dirty="0">
                          <a:solidFill>
                            <a:schemeClr val="bg1"/>
                          </a:solidFill>
                        </a:rPr>
                        <a:t>G1: Fondamentaux associatifs ---- BP02 Une cartographie des parties prenantes</a:t>
                      </a:r>
                      <a:endParaRPr lang="fr-FR" dirty="0"/>
                    </a:p>
                  </a:txBody>
                  <a:tcPr>
                    <a:solidFill>
                      <a:srgbClr val="6FBD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26185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7ABA2BD4-D198-4587-A200-B032779AB423}"/>
              </a:ext>
            </a:extLst>
          </p:cNvPr>
          <p:cNvSpPr txBox="1"/>
          <p:nvPr/>
        </p:nvSpPr>
        <p:spPr>
          <a:xfrm>
            <a:off x="497839" y="1960880"/>
            <a:ext cx="3252525" cy="4278094"/>
          </a:xfrm>
          <a:prstGeom prst="rect">
            <a:avLst/>
          </a:prstGeom>
          <a:noFill/>
          <a:ln w="28575">
            <a:solidFill>
              <a:srgbClr val="6FBDB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fr-FR" sz="1600" dirty="0"/>
              <a:t>4 grandes catégories :</a:t>
            </a:r>
          </a:p>
          <a:p>
            <a:pPr marL="92075" lvl="0" indent="-92075"/>
            <a:endParaRPr lang="fr-FR" sz="800" b="1" dirty="0"/>
          </a:p>
          <a:p>
            <a:pPr marL="92075" lvl="0" indent="-92075"/>
            <a:r>
              <a:rPr lang="fr-FR" sz="1600" b="1" dirty="0"/>
              <a:t>- internes à l’organisme </a:t>
            </a:r>
            <a:r>
              <a:rPr lang="fr-FR" sz="1600" dirty="0"/>
              <a:t>:                        </a:t>
            </a:r>
            <a:r>
              <a:rPr lang="fr-FR" sz="1600" dirty="0">
                <a:solidFill>
                  <a:srgbClr val="0070C0"/>
                </a:solidFill>
              </a:rPr>
              <a:t>dirigeants, salariés, bénévoles, volontaires, syndicats…</a:t>
            </a:r>
          </a:p>
          <a:p>
            <a:pPr marL="92075" lvl="0" indent="-92075"/>
            <a:endParaRPr lang="fr-FR" sz="800" dirty="0"/>
          </a:p>
          <a:p>
            <a:pPr marL="92075" lvl="0" indent="-92075"/>
            <a:r>
              <a:rPr lang="fr-FR" sz="1600" dirty="0"/>
              <a:t>- </a:t>
            </a:r>
            <a:r>
              <a:rPr lang="fr-FR" sz="1600" b="1" dirty="0"/>
              <a:t>externes à l’organisme :                           </a:t>
            </a:r>
            <a:r>
              <a:rPr lang="fr-FR" sz="1600" dirty="0">
                <a:solidFill>
                  <a:srgbClr val="0070C0"/>
                </a:solidFill>
              </a:rPr>
              <a:t>PP</a:t>
            </a:r>
            <a:r>
              <a:rPr lang="fr-FR" sz="1600" dirty="0"/>
              <a:t> </a:t>
            </a:r>
            <a:r>
              <a:rPr lang="fr-FR" sz="1600" dirty="0">
                <a:solidFill>
                  <a:srgbClr val="0070C0"/>
                </a:solidFill>
              </a:rPr>
              <a:t>économiques : donateurs                   et prospects, bénéficiaires, financeurs, fournisseurs, concurrents, actionnaires, banques… </a:t>
            </a:r>
          </a:p>
          <a:p>
            <a:pPr marL="92075" lvl="0" indent="-92075"/>
            <a:endParaRPr lang="fr-FR" sz="800" dirty="0"/>
          </a:p>
          <a:p>
            <a:pPr marL="92075" lvl="0" indent="-92075"/>
            <a:r>
              <a:rPr lang="fr-FR" sz="1600" dirty="0"/>
              <a:t>- </a:t>
            </a:r>
            <a:r>
              <a:rPr lang="fr-FR" sz="1600" b="1" dirty="0"/>
              <a:t>politico-légales :                             </a:t>
            </a:r>
            <a:r>
              <a:rPr lang="fr-FR" sz="1600" dirty="0">
                <a:solidFill>
                  <a:srgbClr val="0070C0"/>
                </a:solidFill>
              </a:rPr>
              <a:t>pouvoirs publics, autorité               de régulation, groupes politiques…</a:t>
            </a:r>
          </a:p>
          <a:p>
            <a:pPr marL="92075" indent="-92075"/>
            <a:endParaRPr lang="fr-FR" sz="800" dirty="0">
              <a:solidFill>
                <a:srgbClr val="0070C0"/>
              </a:solidFill>
            </a:endParaRPr>
          </a:p>
          <a:p>
            <a:pPr marL="92075" indent="-92075"/>
            <a:r>
              <a:rPr lang="fr-FR" sz="1600" dirty="0">
                <a:solidFill>
                  <a:srgbClr val="0070C0"/>
                </a:solidFill>
              </a:rPr>
              <a:t>- </a:t>
            </a:r>
            <a:r>
              <a:rPr lang="fr-FR" sz="1600" b="1" dirty="0"/>
              <a:t>sociétales </a:t>
            </a:r>
            <a:r>
              <a:rPr lang="fr-FR" sz="1600" dirty="0"/>
              <a:t>:</a:t>
            </a:r>
            <a:r>
              <a:rPr lang="fr-FR" sz="1600" dirty="0">
                <a:solidFill>
                  <a:srgbClr val="0070C0"/>
                </a:solidFill>
              </a:rPr>
              <a:t> bénéficiaires, citoyens, ONGT, lobbyistes, médias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ACA4D0-8445-4920-8046-69D6106AFB70}"/>
              </a:ext>
            </a:extLst>
          </p:cNvPr>
          <p:cNvSpPr/>
          <p:nvPr/>
        </p:nvSpPr>
        <p:spPr>
          <a:xfrm>
            <a:off x="497840" y="1217092"/>
            <a:ext cx="2956560" cy="593495"/>
          </a:xfrm>
          <a:prstGeom prst="rect">
            <a:avLst/>
          </a:prstGeom>
          <a:gradFill flip="none" rotWithShape="1">
            <a:gsLst>
              <a:gs pos="0">
                <a:srgbClr val="6FBDB1">
                  <a:tint val="66000"/>
                  <a:satMod val="160000"/>
                </a:srgbClr>
              </a:gs>
              <a:gs pos="50000">
                <a:srgbClr val="6FBDB1">
                  <a:tint val="44500"/>
                  <a:satMod val="160000"/>
                </a:srgbClr>
              </a:gs>
              <a:gs pos="100000">
                <a:srgbClr val="6FBDB1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Qui sont les Parties Prenantes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5A262B-C176-4835-8242-84C3CB776FA7}"/>
              </a:ext>
            </a:extLst>
          </p:cNvPr>
          <p:cNvSpPr txBox="1"/>
          <p:nvPr/>
        </p:nvSpPr>
        <p:spPr>
          <a:xfrm rot="16200000">
            <a:off x="4004712" y="3703337"/>
            <a:ext cx="89928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Pouvoir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14892FB-A4F6-479C-B1C3-7395C178BA55}"/>
              </a:ext>
            </a:extLst>
          </p:cNvPr>
          <p:cNvSpPr txBox="1"/>
          <p:nvPr/>
        </p:nvSpPr>
        <p:spPr>
          <a:xfrm>
            <a:off x="3916558" y="2580896"/>
            <a:ext cx="67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Gill Sans MT" pitchFamily="34" charset="0"/>
              </a:rPr>
              <a:t>Elevé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2AEBF31-FD2F-4235-8B15-3F10678154B6}"/>
              </a:ext>
            </a:extLst>
          </p:cNvPr>
          <p:cNvSpPr txBox="1"/>
          <p:nvPr/>
        </p:nvSpPr>
        <p:spPr>
          <a:xfrm>
            <a:off x="3916570" y="4914792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Gill Sans MT" pitchFamily="34" charset="0"/>
              </a:rPr>
              <a:t>Faible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F7FD887-E8DA-4183-9E76-FE379D63151F}"/>
              </a:ext>
            </a:extLst>
          </p:cNvPr>
          <p:cNvSpPr txBox="1"/>
          <p:nvPr/>
        </p:nvSpPr>
        <p:spPr>
          <a:xfrm>
            <a:off x="5716759" y="5883972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Gill Sans MT" pitchFamily="34" charset="0"/>
              </a:rPr>
              <a:t>Faible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D19985C-8551-453E-A15A-3F64197C1990}"/>
              </a:ext>
            </a:extLst>
          </p:cNvPr>
          <p:cNvSpPr txBox="1"/>
          <p:nvPr/>
        </p:nvSpPr>
        <p:spPr>
          <a:xfrm>
            <a:off x="8771436" y="5883972"/>
            <a:ext cx="76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Gill Sans MT" pitchFamily="34" charset="0"/>
              </a:rPr>
              <a:t>Elevé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149C7AE-2E4F-452A-81AC-06BDB05DAC60}"/>
              </a:ext>
            </a:extLst>
          </p:cNvPr>
          <p:cNvSpPr txBox="1"/>
          <p:nvPr/>
        </p:nvSpPr>
        <p:spPr>
          <a:xfrm>
            <a:off x="6981839" y="5945512"/>
            <a:ext cx="82022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Intérêt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E185E3B0-2A76-462C-BD21-C042BBE27ED4}"/>
              </a:ext>
            </a:extLst>
          </p:cNvPr>
          <p:cNvCxnSpPr/>
          <p:nvPr/>
        </p:nvCxnSpPr>
        <p:spPr>
          <a:xfrm rot="16200000" flipV="1">
            <a:off x="2568938" y="3734531"/>
            <a:ext cx="4284000" cy="4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420B0E4F-E192-4F4D-9E81-C3CC9F574369}"/>
              </a:ext>
            </a:extLst>
          </p:cNvPr>
          <p:cNvCxnSpPr/>
          <p:nvPr/>
        </p:nvCxnSpPr>
        <p:spPr>
          <a:xfrm>
            <a:off x="4714023" y="5878028"/>
            <a:ext cx="6120000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DA9E0F2D-5B1E-40E3-AC6A-A033BA3EC98A}"/>
              </a:ext>
            </a:extLst>
          </p:cNvPr>
          <p:cNvSpPr/>
          <p:nvPr/>
        </p:nvSpPr>
        <p:spPr>
          <a:xfrm>
            <a:off x="5947568" y="5329227"/>
            <a:ext cx="641445" cy="5109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96A913CC-4B22-4256-ADFE-B2256FC177EF}"/>
              </a:ext>
            </a:extLst>
          </p:cNvPr>
          <p:cNvSpPr/>
          <p:nvPr/>
        </p:nvSpPr>
        <p:spPr>
          <a:xfrm>
            <a:off x="6024234" y="4314041"/>
            <a:ext cx="641445" cy="5109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EE8FD449-5B30-444F-9B15-D49CDAD11D00}"/>
              </a:ext>
            </a:extLst>
          </p:cNvPr>
          <p:cNvSpPr/>
          <p:nvPr/>
        </p:nvSpPr>
        <p:spPr>
          <a:xfrm>
            <a:off x="6711844" y="3832948"/>
            <a:ext cx="641445" cy="5109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A3531397-B45C-495D-97B2-E837E0C0275B}"/>
              </a:ext>
            </a:extLst>
          </p:cNvPr>
          <p:cNvSpPr/>
          <p:nvPr/>
        </p:nvSpPr>
        <p:spPr>
          <a:xfrm>
            <a:off x="6436828" y="4926832"/>
            <a:ext cx="641445" cy="5109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E24AD0C5-7085-4F6F-9BF6-E48AD6234D08}"/>
              </a:ext>
            </a:extLst>
          </p:cNvPr>
          <p:cNvSpPr/>
          <p:nvPr/>
        </p:nvSpPr>
        <p:spPr>
          <a:xfrm>
            <a:off x="5500353" y="4926832"/>
            <a:ext cx="641445" cy="5109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76F8A8B-8526-4D47-8363-50147B33CD8F}"/>
              </a:ext>
            </a:extLst>
          </p:cNvPr>
          <p:cNvSpPr/>
          <p:nvPr/>
        </p:nvSpPr>
        <p:spPr>
          <a:xfrm>
            <a:off x="5254307" y="4238323"/>
            <a:ext cx="641445" cy="5109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F2647E7F-9CB6-4C36-90FB-FA4DE9AE2D72}"/>
              </a:ext>
            </a:extLst>
          </p:cNvPr>
          <p:cNvSpPr/>
          <p:nvPr/>
        </p:nvSpPr>
        <p:spPr>
          <a:xfrm>
            <a:off x="4864895" y="5168053"/>
            <a:ext cx="641445" cy="510987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BF93675E-3756-457E-B1F0-DE6E76CB295F}"/>
              </a:ext>
            </a:extLst>
          </p:cNvPr>
          <p:cNvSpPr/>
          <p:nvPr/>
        </p:nvSpPr>
        <p:spPr>
          <a:xfrm>
            <a:off x="5821075" y="2043845"/>
            <a:ext cx="759963" cy="523653"/>
          </a:xfrm>
          <a:prstGeom prst="roundRect">
            <a:avLst/>
          </a:prstGeom>
          <a:solidFill>
            <a:srgbClr val="09D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9B38E33F-CFF9-4FF9-AD86-93CA5FAC0401}"/>
              </a:ext>
            </a:extLst>
          </p:cNvPr>
          <p:cNvSpPr/>
          <p:nvPr/>
        </p:nvSpPr>
        <p:spPr>
          <a:xfrm>
            <a:off x="6723355" y="2426576"/>
            <a:ext cx="759963" cy="523653"/>
          </a:xfrm>
          <a:prstGeom prst="roundRect">
            <a:avLst/>
          </a:prstGeom>
          <a:solidFill>
            <a:srgbClr val="09D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763F4D01-7B00-4E0B-A3EA-01D806CE7659}"/>
              </a:ext>
            </a:extLst>
          </p:cNvPr>
          <p:cNvSpPr/>
          <p:nvPr/>
        </p:nvSpPr>
        <p:spPr>
          <a:xfrm>
            <a:off x="4934664" y="2438330"/>
            <a:ext cx="759963" cy="523653"/>
          </a:xfrm>
          <a:prstGeom prst="roundRect">
            <a:avLst/>
          </a:prstGeom>
          <a:solidFill>
            <a:srgbClr val="09D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B9B229A2-D477-44E4-9B68-AD6497E5970C}"/>
              </a:ext>
            </a:extLst>
          </p:cNvPr>
          <p:cNvSpPr/>
          <p:nvPr/>
        </p:nvSpPr>
        <p:spPr>
          <a:xfrm>
            <a:off x="5761816" y="3071576"/>
            <a:ext cx="759963" cy="523653"/>
          </a:xfrm>
          <a:prstGeom prst="roundRect">
            <a:avLst/>
          </a:prstGeom>
          <a:solidFill>
            <a:srgbClr val="09D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22DA272-DCAA-4682-9E88-57BE357EDAA2}"/>
              </a:ext>
            </a:extLst>
          </p:cNvPr>
          <p:cNvSpPr/>
          <p:nvPr/>
        </p:nvSpPr>
        <p:spPr>
          <a:xfrm>
            <a:off x="4934665" y="3308461"/>
            <a:ext cx="759963" cy="523653"/>
          </a:xfrm>
          <a:prstGeom prst="roundRect">
            <a:avLst/>
          </a:prstGeom>
          <a:solidFill>
            <a:srgbClr val="09D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5AB1052F-8429-41A6-B5F2-E12C7DADFBAB}"/>
              </a:ext>
            </a:extLst>
          </p:cNvPr>
          <p:cNvSpPr/>
          <p:nvPr/>
        </p:nvSpPr>
        <p:spPr>
          <a:xfrm>
            <a:off x="6874887" y="3167174"/>
            <a:ext cx="759963" cy="523653"/>
          </a:xfrm>
          <a:prstGeom prst="roundRect">
            <a:avLst/>
          </a:prstGeom>
          <a:solidFill>
            <a:srgbClr val="09D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Triangle isocèle 31">
            <a:extLst>
              <a:ext uri="{FF2B5EF4-FFF2-40B4-BE49-F238E27FC236}">
                <a16:creationId xmlns:a16="http://schemas.microsoft.com/office/drawing/2014/main" id="{D2F9204A-D236-4DF6-95FA-45D4D26C47A7}"/>
              </a:ext>
            </a:extLst>
          </p:cNvPr>
          <p:cNvSpPr/>
          <p:nvPr/>
        </p:nvSpPr>
        <p:spPr>
          <a:xfrm>
            <a:off x="9363764" y="2795415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riangle isocèle 32">
            <a:extLst>
              <a:ext uri="{FF2B5EF4-FFF2-40B4-BE49-F238E27FC236}">
                <a16:creationId xmlns:a16="http://schemas.microsoft.com/office/drawing/2014/main" id="{58D6FF91-CF34-4119-80F8-E7EA51E90A2A}"/>
              </a:ext>
            </a:extLst>
          </p:cNvPr>
          <p:cNvSpPr/>
          <p:nvPr/>
        </p:nvSpPr>
        <p:spPr>
          <a:xfrm>
            <a:off x="9942241" y="3103737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Triangle isocèle 33">
            <a:extLst>
              <a:ext uri="{FF2B5EF4-FFF2-40B4-BE49-F238E27FC236}">
                <a16:creationId xmlns:a16="http://schemas.microsoft.com/office/drawing/2014/main" id="{25D6206D-B950-425E-9A4B-D29FC4DFB09A}"/>
              </a:ext>
            </a:extLst>
          </p:cNvPr>
          <p:cNvSpPr/>
          <p:nvPr/>
        </p:nvSpPr>
        <p:spPr>
          <a:xfrm>
            <a:off x="8331361" y="2183983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riangle isocèle 34">
            <a:extLst>
              <a:ext uri="{FF2B5EF4-FFF2-40B4-BE49-F238E27FC236}">
                <a16:creationId xmlns:a16="http://schemas.microsoft.com/office/drawing/2014/main" id="{5FC172B2-C1FA-4A04-B586-AD7CF310D5DA}"/>
              </a:ext>
            </a:extLst>
          </p:cNvPr>
          <p:cNvSpPr/>
          <p:nvPr/>
        </p:nvSpPr>
        <p:spPr>
          <a:xfrm>
            <a:off x="9714149" y="1709991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riangle isocèle 35">
            <a:extLst>
              <a:ext uri="{FF2B5EF4-FFF2-40B4-BE49-F238E27FC236}">
                <a16:creationId xmlns:a16="http://schemas.microsoft.com/office/drawing/2014/main" id="{52D126BC-AA05-429C-9747-0B941DC482CD}"/>
              </a:ext>
            </a:extLst>
          </p:cNvPr>
          <p:cNvSpPr/>
          <p:nvPr/>
        </p:nvSpPr>
        <p:spPr>
          <a:xfrm>
            <a:off x="9779555" y="2425149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Triangle isocèle 36">
            <a:extLst>
              <a:ext uri="{FF2B5EF4-FFF2-40B4-BE49-F238E27FC236}">
                <a16:creationId xmlns:a16="http://schemas.microsoft.com/office/drawing/2014/main" id="{7AD93EE0-13BB-4FA0-A835-6E5666EF6278}"/>
              </a:ext>
            </a:extLst>
          </p:cNvPr>
          <p:cNvSpPr/>
          <p:nvPr/>
        </p:nvSpPr>
        <p:spPr>
          <a:xfrm>
            <a:off x="8909838" y="2403274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riangle isocèle 37">
            <a:extLst>
              <a:ext uri="{FF2B5EF4-FFF2-40B4-BE49-F238E27FC236}">
                <a16:creationId xmlns:a16="http://schemas.microsoft.com/office/drawing/2014/main" id="{BBC47148-CEA2-4BEE-BF49-FAB299520058}"/>
              </a:ext>
            </a:extLst>
          </p:cNvPr>
          <p:cNvSpPr/>
          <p:nvPr/>
        </p:nvSpPr>
        <p:spPr>
          <a:xfrm>
            <a:off x="8863070" y="1724377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riangle isocèle 38">
            <a:extLst>
              <a:ext uri="{FF2B5EF4-FFF2-40B4-BE49-F238E27FC236}">
                <a16:creationId xmlns:a16="http://schemas.microsoft.com/office/drawing/2014/main" id="{2D70A7DE-5973-4D91-AEDB-1898EB4CCBC1}"/>
              </a:ext>
            </a:extLst>
          </p:cNvPr>
          <p:cNvSpPr/>
          <p:nvPr/>
        </p:nvSpPr>
        <p:spPr>
          <a:xfrm>
            <a:off x="8597215" y="2115887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Triangle isocèle 39">
            <a:extLst>
              <a:ext uri="{FF2B5EF4-FFF2-40B4-BE49-F238E27FC236}">
                <a16:creationId xmlns:a16="http://schemas.microsoft.com/office/drawing/2014/main" id="{4826DAC3-FBDA-4A83-B97B-AF343B3B187C}"/>
              </a:ext>
            </a:extLst>
          </p:cNvPr>
          <p:cNvSpPr/>
          <p:nvPr/>
        </p:nvSpPr>
        <p:spPr>
          <a:xfrm>
            <a:off x="8461014" y="2933153"/>
            <a:ext cx="578477" cy="572895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Hexagone 40">
            <a:extLst>
              <a:ext uri="{FF2B5EF4-FFF2-40B4-BE49-F238E27FC236}">
                <a16:creationId xmlns:a16="http://schemas.microsoft.com/office/drawing/2014/main" id="{209B1CB6-D0A8-4BA4-80B9-960A40856028}"/>
              </a:ext>
            </a:extLst>
          </p:cNvPr>
          <p:cNvSpPr/>
          <p:nvPr/>
        </p:nvSpPr>
        <p:spPr>
          <a:xfrm>
            <a:off x="8190941" y="4718258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Hexagone 41">
            <a:extLst>
              <a:ext uri="{FF2B5EF4-FFF2-40B4-BE49-F238E27FC236}">
                <a16:creationId xmlns:a16="http://schemas.microsoft.com/office/drawing/2014/main" id="{BF767DBB-9999-4522-A976-E1D0D637ACE8}"/>
              </a:ext>
            </a:extLst>
          </p:cNvPr>
          <p:cNvSpPr/>
          <p:nvPr/>
        </p:nvSpPr>
        <p:spPr>
          <a:xfrm>
            <a:off x="10003388" y="3744165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Hexagone 42">
            <a:extLst>
              <a:ext uri="{FF2B5EF4-FFF2-40B4-BE49-F238E27FC236}">
                <a16:creationId xmlns:a16="http://schemas.microsoft.com/office/drawing/2014/main" id="{8650BFF5-6601-43DC-98FF-5922CA37E2CF}"/>
              </a:ext>
            </a:extLst>
          </p:cNvPr>
          <p:cNvSpPr/>
          <p:nvPr/>
        </p:nvSpPr>
        <p:spPr>
          <a:xfrm>
            <a:off x="9194114" y="3793071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Hexagone 43">
            <a:extLst>
              <a:ext uri="{FF2B5EF4-FFF2-40B4-BE49-F238E27FC236}">
                <a16:creationId xmlns:a16="http://schemas.microsoft.com/office/drawing/2014/main" id="{8B6BD2F4-F2D4-4E24-B220-EE052F098DB3}"/>
              </a:ext>
            </a:extLst>
          </p:cNvPr>
          <p:cNvSpPr/>
          <p:nvPr/>
        </p:nvSpPr>
        <p:spPr>
          <a:xfrm>
            <a:off x="9963112" y="4682597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Hexagone 44">
            <a:extLst>
              <a:ext uri="{FF2B5EF4-FFF2-40B4-BE49-F238E27FC236}">
                <a16:creationId xmlns:a16="http://schemas.microsoft.com/office/drawing/2014/main" id="{7762327E-76FD-4F32-A819-B5FB9BBDB4EB}"/>
              </a:ext>
            </a:extLst>
          </p:cNvPr>
          <p:cNvSpPr/>
          <p:nvPr/>
        </p:nvSpPr>
        <p:spPr>
          <a:xfrm>
            <a:off x="8279453" y="3803448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Hexagone 45">
            <a:extLst>
              <a:ext uri="{FF2B5EF4-FFF2-40B4-BE49-F238E27FC236}">
                <a16:creationId xmlns:a16="http://schemas.microsoft.com/office/drawing/2014/main" id="{9B8507AE-BF38-40A0-BAEF-6F998A34F1E1}"/>
              </a:ext>
            </a:extLst>
          </p:cNvPr>
          <p:cNvSpPr/>
          <p:nvPr/>
        </p:nvSpPr>
        <p:spPr>
          <a:xfrm>
            <a:off x="9075121" y="4706126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Hexagone 46">
            <a:extLst>
              <a:ext uri="{FF2B5EF4-FFF2-40B4-BE49-F238E27FC236}">
                <a16:creationId xmlns:a16="http://schemas.microsoft.com/office/drawing/2014/main" id="{65E7945D-734F-45CB-8B47-70ABFF6641EA}"/>
              </a:ext>
            </a:extLst>
          </p:cNvPr>
          <p:cNvSpPr/>
          <p:nvPr/>
        </p:nvSpPr>
        <p:spPr>
          <a:xfrm>
            <a:off x="7591843" y="4208615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Hexagone 47">
            <a:extLst>
              <a:ext uri="{FF2B5EF4-FFF2-40B4-BE49-F238E27FC236}">
                <a16:creationId xmlns:a16="http://schemas.microsoft.com/office/drawing/2014/main" id="{3960FA64-F633-4DBB-8239-D4F0471DA103}"/>
              </a:ext>
            </a:extLst>
          </p:cNvPr>
          <p:cNvSpPr/>
          <p:nvPr/>
        </p:nvSpPr>
        <p:spPr>
          <a:xfrm>
            <a:off x="9589033" y="5041307"/>
            <a:ext cx="789839" cy="717420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AutoShape 5">
            <a:extLst>
              <a:ext uri="{FF2B5EF4-FFF2-40B4-BE49-F238E27FC236}">
                <a16:creationId xmlns:a16="http://schemas.microsoft.com/office/drawing/2014/main" id="{F690CEA6-E814-47E1-A61F-0851862BE46A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12328" y="4091211"/>
            <a:ext cx="1778758" cy="1530274"/>
          </a:xfrm>
          <a:prstGeom prst="roundRect">
            <a:avLst>
              <a:gd name="adj" fmla="val 3681"/>
            </a:avLst>
          </a:prstGeom>
          <a:solidFill>
            <a:schemeClr val="accent3">
              <a:lumMod val="20000"/>
              <a:lumOff val="80000"/>
              <a:alpha val="70195"/>
            </a:schemeClr>
          </a:solidFill>
          <a:ln w="12700">
            <a:solidFill>
              <a:srgbClr val="8E8E95"/>
            </a:solidFill>
            <a:round/>
            <a:headEnd/>
            <a:tailEnd/>
          </a:ln>
        </p:spPr>
        <p:txBody>
          <a:bodyPr lIns="82124" tIns="41061" rIns="82124" bIns="41061" anchor="ctr"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Veille</a:t>
            </a:r>
          </a:p>
        </p:txBody>
      </p:sp>
      <p:sp>
        <p:nvSpPr>
          <p:cNvPr id="50" name="AutoShape 5">
            <a:extLst>
              <a:ext uri="{FF2B5EF4-FFF2-40B4-BE49-F238E27FC236}">
                <a16:creationId xmlns:a16="http://schemas.microsoft.com/office/drawing/2014/main" id="{37F674D8-DE16-43A3-B4A4-919F498644E2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13855" y="2169756"/>
            <a:ext cx="1778758" cy="1515782"/>
          </a:xfrm>
          <a:prstGeom prst="roundRect">
            <a:avLst>
              <a:gd name="adj" fmla="val 3681"/>
            </a:avLst>
          </a:prstGeom>
          <a:solidFill>
            <a:schemeClr val="accent3">
              <a:lumMod val="20000"/>
              <a:lumOff val="80000"/>
              <a:alpha val="70195"/>
            </a:schemeClr>
          </a:solidFill>
          <a:ln w="12700">
            <a:solidFill>
              <a:srgbClr val="8E8E95"/>
            </a:solidFill>
            <a:round/>
            <a:headEnd/>
            <a:tailEnd/>
          </a:ln>
        </p:spPr>
        <p:txBody>
          <a:bodyPr lIns="82124" tIns="41061" rIns="82124" bIns="41061" anchor="ctr"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Veiller </a:t>
            </a:r>
          </a:p>
          <a:p>
            <a:pPr algn="ctr"/>
            <a:r>
              <a:rPr lang="fr-FR" dirty="0">
                <a:solidFill>
                  <a:srgbClr val="002060"/>
                </a:solidFill>
              </a:rPr>
              <a:t>à leur </a:t>
            </a:r>
          </a:p>
          <a:p>
            <a:pPr algn="ctr"/>
            <a:r>
              <a:rPr lang="fr-FR" dirty="0">
                <a:solidFill>
                  <a:srgbClr val="002060"/>
                </a:solidFill>
              </a:rPr>
              <a:t>satisfaction</a:t>
            </a:r>
            <a:endParaRPr lang="fr-FR" dirty="0">
              <a:solidFill>
                <a:schemeClr val="bg1"/>
              </a:solidFill>
              <a:ea typeface="MS PGothic" pitchFamily="34" charset="-128"/>
            </a:endParaRPr>
          </a:p>
        </p:txBody>
      </p:sp>
      <p:sp>
        <p:nvSpPr>
          <p:cNvPr id="51" name="AutoShape 5">
            <a:extLst>
              <a:ext uri="{FF2B5EF4-FFF2-40B4-BE49-F238E27FC236}">
                <a16:creationId xmlns:a16="http://schemas.microsoft.com/office/drawing/2014/main" id="{71207EE8-6CCC-413E-8FF0-042151C9C7EA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211687" y="2168022"/>
            <a:ext cx="1778758" cy="1530274"/>
          </a:xfrm>
          <a:prstGeom prst="roundRect">
            <a:avLst>
              <a:gd name="adj" fmla="val 3681"/>
            </a:avLst>
          </a:prstGeom>
          <a:solidFill>
            <a:schemeClr val="accent3">
              <a:lumMod val="20000"/>
              <a:lumOff val="80000"/>
              <a:alpha val="70195"/>
            </a:schemeClr>
          </a:solidFill>
          <a:ln w="12700">
            <a:solidFill>
              <a:srgbClr val="8E8E95"/>
            </a:solidFill>
            <a:round/>
            <a:headEnd/>
            <a:tailEnd/>
          </a:ln>
        </p:spPr>
        <p:txBody>
          <a:bodyPr lIns="82124" tIns="41061" rIns="82124" bIns="41061" anchor="ctr"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Engager étroitement</a:t>
            </a:r>
          </a:p>
          <a:p>
            <a:pPr algn="ctr"/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52" name="AutoShape 5">
            <a:extLst>
              <a:ext uri="{FF2B5EF4-FFF2-40B4-BE49-F238E27FC236}">
                <a16:creationId xmlns:a16="http://schemas.microsoft.com/office/drawing/2014/main" id="{DC788520-8470-4017-80E4-1253AB23EF0C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299594" y="4098070"/>
            <a:ext cx="1778758" cy="1530274"/>
          </a:xfrm>
          <a:prstGeom prst="roundRect">
            <a:avLst>
              <a:gd name="adj" fmla="val 3681"/>
            </a:avLst>
          </a:prstGeom>
          <a:solidFill>
            <a:schemeClr val="accent3">
              <a:lumMod val="20000"/>
              <a:lumOff val="80000"/>
              <a:alpha val="70195"/>
            </a:schemeClr>
          </a:solidFill>
          <a:ln w="12700">
            <a:solidFill>
              <a:srgbClr val="8E8E95"/>
            </a:solidFill>
            <a:round/>
            <a:headEnd/>
            <a:tailEnd/>
          </a:ln>
        </p:spPr>
        <p:txBody>
          <a:bodyPr lIns="82124" tIns="41061" rIns="82124" bIns="41061" anchor="ctr"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Informer </a:t>
            </a: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DCD33DE-0B34-4A13-B4A9-DA8D03927C40}"/>
              </a:ext>
            </a:extLst>
          </p:cNvPr>
          <p:cNvSpPr/>
          <p:nvPr/>
        </p:nvSpPr>
        <p:spPr>
          <a:xfrm>
            <a:off x="4897989" y="855977"/>
            <a:ext cx="52770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dirty="0">
                <a:solidFill>
                  <a:srgbClr val="002060"/>
                </a:solidFill>
              </a:rPr>
              <a:t>Manager les </a:t>
            </a:r>
            <a:r>
              <a:rPr lang="fr-FR" sz="1600" b="1" dirty="0">
                <a:solidFill>
                  <a:srgbClr val="002060"/>
                </a:solidFill>
              </a:rPr>
              <a:t>attentes</a:t>
            </a:r>
            <a:r>
              <a:rPr lang="fr-FR" sz="1600" dirty="0">
                <a:solidFill>
                  <a:srgbClr val="002060"/>
                </a:solidFill>
              </a:rPr>
              <a:t>, identifier les </a:t>
            </a:r>
            <a:r>
              <a:rPr lang="fr-FR" sz="1600" b="1" dirty="0">
                <a:solidFill>
                  <a:srgbClr val="002060"/>
                </a:solidFill>
              </a:rPr>
              <a:t>soutiens</a:t>
            </a:r>
            <a:r>
              <a:rPr lang="fr-FR" sz="1600" dirty="0">
                <a:solidFill>
                  <a:srgbClr val="002060"/>
                </a:solidFill>
              </a:rPr>
              <a:t> et les </a:t>
            </a:r>
            <a:r>
              <a:rPr lang="fr-FR" sz="1600" b="1" dirty="0">
                <a:solidFill>
                  <a:srgbClr val="002060"/>
                </a:solidFill>
              </a:rPr>
              <a:t>opposants</a:t>
            </a:r>
          </a:p>
          <a:p>
            <a:pPr algn="ctr"/>
            <a:r>
              <a:rPr lang="fr-FR" sz="1600" dirty="0">
                <a:solidFill>
                  <a:srgbClr val="002060"/>
                </a:solidFill>
              </a:rPr>
              <a:t>comprendre leur degré relatif </a:t>
            </a:r>
            <a:r>
              <a:rPr lang="fr-FR" sz="1600" b="1" dirty="0">
                <a:solidFill>
                  <a:srgbClr val="002060"/>
                </a:solidFill>
              </a:rPr>
              <a:t>d’influence</a:t>
            </a:r>
            <a:r>
              <a:rPr lang="fr-FR" sz="16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726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515E12F-721C-4B6A-80F8-5A2C7DF9EE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669842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891EF2DA-9567-4F06-929D-99094BE5BC14}"/>
              </a:ext>
            </a:extLst>
          </p:cNvPr>
          <p:cNvSpPr txBox="1"/>
          <p:nvPr/>
        </p:nvSpPr>
        <p:spPr>
          <a:xfrm>
            <a:off x="3742005" y="6138333"/>
            <a:ext cx="4740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INTERET	+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642332A-F680-4A3E-BAFE-8BE1E448362D}"/>
              </a:ext>
            </a:extLst>
          </p:cNvPr>
          <p:cNvSpPr txBox="1"/>
          <p:nvPr/>
        </p:nvSpPr>
        <p:spPr>
          <a:xfrm rot="16200000">
            <a:off x="723312" y="3194652"/>
            <a:ext cx="468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POUVOIR	+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B7B3A79-5270-4E9F-A45E-F16C17A4861D}"/>
              </a:ext>
            </a:extLst>
          </p:cNvPr>
          <p:cNvSpPr txBox="1"/>
          <p:nvPr/>
        </p:nvSpPr>
        <p:spPr>
          <a:xfrm rot="16200000">
            <a:off x="7014976" y="3275932"/>
            <a:ext cx="468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POUVOIR	+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063A353-B129-4D5F-984C-E958EBA6DB13}"/>
              </a:ext>
            </a:extLst>
          </p:cNvPr>
          <p:cNvSpPr txBox="1"/>
          <p:nvPr/>
        </p:nvSpPr>
        <p:spPr>
          <a:xfrm>
            <a:off x="3725593" y="282323"/>
            <a:ext cx="4740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INTERET	+</a:t>
            </a:r>
          </a:p>
        </p:txBody>
      </p:sp>
    </p:spTree>
    <p:extLst>
      <p:ext uri="{BB962C8B-B14F-4D97-AF65-F5344CB8AC3E}">
        <p14:creationId xmlns:p14="http://schemas.microsoft.com/office/powerpoint/2010/main" val="3958033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515E12F-721C-4B6A-80F8-5A2C7DF9EE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24549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891EF2DA-9567-4F06-929D-99094BE5BC14}"/>
              </a:ext>
            </a:extLst>
          </p:cNvPr>
          <p:cNvSpPr txBox="1"/>
          <p:nvPr/>
        </p:nvSpPr>
        <p:spPr>
          <a:xfrm>
            <a:off x="3742005" y="6138333"/>
            <a:ext cx="4740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INTERET	+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642332A-F680-4A3E-BAFE-8BE1E448362D}"/>
              </a:ext>
            </a:extLst>
          </p:cNvPr>
          <p:cNvSpPr txBox="1"/>
          <p:nvPr/>
        </p:nvSpPr>
        <p:spPr>
          <a:xfrm rot="16200000">
            <a:off x="723312" y="3194652"/>
            <a:ext cx="468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POUVOIR	+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04F8D6C-7CF1-4E74-92B2-C43C0BDC3333}"/>
              </a:ext>
            </a:extLst>
          </p:cNvPr>
          <p:cNvSpPr txBox="1"/>
          <p:nvPr/>
        </p:nvSpPr>
        <p:spPr>
          <a:xfrm>
            <a:off x="3725593" y="258001"/>
            <a:ext cx="4740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INTERET	+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C9FD83B-3929-4751-B5AE-3CBEB6C962EB}"/>
              </a:ext>
            </a:extLst>
          </p:cNvPr>
          <p:cNvSpPr txBox="1"/>
          <p:nvPr/>
        </p:nvSpPr>
        <p:spPr>
          <a:xfrm rot="16200000">
            <a:off x="6890432" y="3194652"/>
            <a:ext cx="4684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1865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	POUVOIR	+</a:t>
            </a:r>
          </a:p>
        </p:txBody>
      </p:sp>
    </p:spTree>
    <p:extLst>
      <p:ext uri="{BB962C8B-B14F-4D97-AF65-F5344CB8AC3E}">
        <p14:creationId xmlns:p14="http://schemas.microsoft.com/office/powerpoint/2010/main" val="2051819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FZkBDsxUSMb6tOd.l3D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FZkBDsxUSMb6tOd.l3D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FZkBDsxUSMb6tOd.l3D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FZkBDsxUSMb6tOd.l3Dw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211</Words>
  <Application>Microsoft Office PowerPoint</Application>
  <PresentationFormat>Grand écran</PresentationFormat>
  <Paragraphs>63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Wingdings</vt:lpstr>
      <vt:lpstr>Thème Office</vt:lpstr>
      <vt:lpstr>Cartographie des Parties Prenantes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Marie-Bernard DELOM</dc:creator>
  <cp:lastModifiedBy>Philippe RAMPON</cp:lastModifiedBy>
  <cp:revision>7</cp:revision>
  <dcterms:created xsi:type="dcterms:W3CDTF">2019-09-25T15:19:07Z</dcterms:created>
  <dcterms:modified xsi:type="dcterms:W3CDTF">2019-12-03T15:30:45Z</dcterms:modified>
</cp:coreProperties>
</file>